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8" r:id="rId10"/>
    <p:sldId id="267" r:id="rId11"/>
    <p:sldId id="266" r:id="rId12"/>
    <p:sldId id="263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7E667-D46F-47B2-BF2E-5CA73DFFA2D3}" type="datetimeFigureOut">
              <a:rPr lang="de-CH" smtClean="0"/>
              <a:t>10.01.2013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83CC-AB69-4538-9085-F04E9E1AB6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144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83CC-AB69-4538-9085-F04E9E1AB62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721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Länge auslesen : «inline» </a:t>
            </a:r>
            <a:r>
              <a:rPr lang="de-CH" dirty="0" err="1" smtClean="0"/>
              <a:t>function</a:t>
            </a:r>
            <a:r>
              <a:rPr lang="de-CH" dirty="0" smtClean="0"/>
              <a:t>, keine Subroutine.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83CC-AB69-4538-9085-F04E9E1AB62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82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Ab hier</a:t>
            </a:r>
            <a:r>
              <a:rPr lang="de-CH" baseline="0" dirty="0" smtClean="0"/>
              <a:t> übernimmt Claude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83CC-AB69-4538-9085-F04E9E1AB62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01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smtClean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5191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8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9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9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1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082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47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090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pic>
        <p:nvPicPr>
          <p:cNvPr id="7" name="Picture 16" descr="FHNW_H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07806"/>
            <a:ext cx="2376264" cy="36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IML mit Strings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Patrick Walther, Claude Martin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Strings und Speicher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de-CH" dirty="0"/>
              <a:t>Leere Zeichenkette: </a:t>
            </a:r>
            <a:br>
              <a:rPr lang="de-CH" dirty="0"/>
            </a:br>
            <a:r>
              <a:rPr lang="en-GB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0"/>
            <a:r>
              <a:rPr lang="de-CH" dirty="0" smtClean="0"/>
              <a:t>"A":</a:t>
            </a:r>
            <a:r>
              <a:rPr lang="de-CH" dirty="0"/>
              <a:t/>
            </a:r>
            <a:br>
              <a:rPr lang="de-CH" dirty="0"/>
            </a:br>
            <a:r>
              <a:rPr lang="en-GB" dirty="0">
                <a:latin typeface="Consolas" pitchFamily="49" charset="0"/>
                <a:cs typeface="Consolas" pitchFamily="49" charset="0"/>
              </a:rPr>
              <a:t>00000001 00000041 </a:t>
            </a:r>
          </a:p>
          <a:p>
            <a:pPr lvl="0"/>
            <a:r>
              <a:rPr lang="de-CH" dirty="0" smtClean="0"/>
              <a:t>"</a:t>
            </a:r>
            <a:r>
              <a:rPr lang="zh-CN" altLang="en-US" dirty="0" smtClean="0"/>
              <a:t>日</a:t>
            </a:r>
            <a:r>
              <a:rPr lang="zh-CN" altLang="en-US" dirty="0"/>
              <a:t>本</a:t>
            </a:r>
            <a:r>
              <a:rPr lang="zh-CN" altLang="en-US" dirty="0" smtClean="0"/>
              <a:t>語</a:t>
            </a:r>
            <a:r>
              <a:rPr lang="de-CH" dirty="0" smtClean="0"/>
              <a:t>":</a:t>
            </a:r>
            <a:r>
              <a:rPr lang="de-CH" dirty="0"/>
              <a:t/>
            </a:r>
            <a:br>
              <a:rPr lang="de-CH" dirty="0"/>
            </a:br>
            <a:r>
              <a:rPr lang="en-GB" dirty="0">
                <a:latin typeface="Consolas" pitchFamily="49" charset="0"/>
                <a:cs typeface="Consolas" pitchFamily="49" charset="0"/>
              </a:rPr>
              <a:t>00000003 000065E5 0000672C 00008A9E</a:t>
            </a:r>
          </a:p>
          <a:p>
            <a:pPr lvl="0"/>
            <a:r>
              <a:rPr lang="de-CH" dirty="0" smtClean="0"/>
              <a:t>"å":</a:t>
            </a:r>
            <a:r>
              <a:rPr lang="de-CH" dirty="0"/>
              <a:t/>
            </a:r>
            <a:br>
              <a:rPr lang="de-CH" dirty="0"/>
            </a:br>
            <a:r>
              <a:rPr lang="en-GB" dirty="0">
                <a:latin typeface="Consolas" pitchFamily="49" charset="0"/>
                <a:cs typeface="Consolas" pitchFamily="49" charset="0"/>
              </a:rPr>
              <a:t>00000001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000000E5          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(= å )</a:t>
            </a:r>
            <a:r>
              <a:rPr lang="en-GB" sz="3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3500" dirty="0">
                <a:latin typeface="Consolas" pitchFamily="49" charset="0"/>
                <a:cs typeface="Consolas" pitchFamily="49" charset="0"/>
              </a:rPr>
            </a:br>
            <a:r>
              <a:rPr lang="en-GB" dirty="0">
                <a:latin typeface="Consolas" pitchFamily="49" charset="0"/>
                <a:cs typeface="Consolas" pitchFamily="49" charset="0"/>
              </a:rPr>
              <a:t>00000002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0000030A 00000061 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(= ̊ a = ̊a)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36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Aliasse</a:t>
            </a:r>
            <a:endParaRPr lang="de-CH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611452"/>
              </p:ext>
            </p:extLst>
          </p:nvPr>
        </p:nvGraphicFramePr>
        <p:xfrm>
          <a:off x="457200" y="1600200"/>
          <a:ext cx="8229600" cy="40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2163688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Terminal/Attribute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Standard-IML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Alias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CAND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CAND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∧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COR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COR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∨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NOT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NOT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¬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BECOMES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:=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≔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GE; LE; NE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&gt;=; &lt;=; /= 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≥; ≤; ≠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FUN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FUN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ƒ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DIV; TIMES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DIV; *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÷; ×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>
                          <a:effectLst/>
                        </a:rPr>
                        <a:t>QUESTMARK; EXCLAMARK</a:t>
                      </a:r>
                      <a:endParaRPr lang="en-GB" sz="2800" kern="80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?; !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800" kern="800" dirty="0">
                          <a:effectLst/>
                        </a:rPr>
                        <a:t>→; ←</a:t>
                      </a:r>
                      <a:endParaRPr lang="en-GB" sz="2800" kern="800" dirty="0">
                        <a:effectLst/>
                        <a:latin typeface="Arial Unicode MS"/>
                        <a:ea typeface="Droid Sans Fallback"/>
                        <a:cs typeface="Lohit Hindi"/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7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Debugger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108720"/>
          </a:xfrm>
        </p:spPr>
        <p:txBody>
          <a:bodyPr>
            <a:noAutofit/>
          </a:bodyPr>
          <a:lstStyle/>
          <a:p>
            <a:r>
              <a:rPr lang="de-CH" dirty="0" err="1" smtClean="0"/>
              <a:t>Debug</a:t>
            </a:r>
            <a:r>
              <a:rPr lang="de-CH" dirty="0" smtClean="0"/>
              <a:t>-Infos: Token, Position, Text </a:t>
            </a:r>
            <a:r>
              <a:rPr lang="de-CH" sz="2000" dirty="0" smtClean="0"/>
              <a:t>(z.B. Klasse der </a:t>
            </a:r>
            <a:r>
              <a:rPr lang="de-CH" sz="2000" dirty="0" err="1" smtClean="0"/>
              <a:t>Node</a:t>
            </a:r>
            <a:r>
              <a:rPr lang="de-CH" sz="2000" dirty="0" smtClean="0"/>
              <a:t>)</a:t>
            </a:r>
            <a:endParaRPr lang="de-CH" dirty="0" smtClean="0"/>
          </a:p>
          <a:p>
            <a:r>
              <a:rPr lang="de-CH" dirty="0" smtClean="0"/>
              <a:t>Parameter: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de-CH" dirty="0" err="1" smtClean="0">
                <a:latin typeface="Consolas" pitchFamily="49" charset="0"/>
                <a:cs typeface="Consolas" pitchFamily="49" charset="0"/>
              </a:rPr>
              <a:t>debug</a:t>
            </a:r>
            <a:endParaRPr lang="de-CH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7554" y="2708920"/>
            <a:ext cx="8028892" cy="345638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code(</a:t>
            </a:r>
            <a:r>
              <a:rPr lang="en-GB" sz="14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location) </a:t>
            </a:r>
            <a:r>
              <a:rPr lang="en-GB" sz="14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CodeTooSmallError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HeapTooSmallError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en-GB" sz="1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// …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vm.</a:t>
            </a:r>
            <a:r>
              <a:rPr lang="en-GB" sz="1400" b="1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DebugInfo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(location++, </a:t>
            </a:r>
            <a:r>
              <a:rPr lang="en-GB" sz="14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GB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.getClass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GB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getSimpleName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en-GB" sz="14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GB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.getToken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vm.</a:t>
            </a:r>
            <a:r>
              <a:rPr lang="en-GB" sz="1400" b="1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DebugInfo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(location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++, </a:t>
            </a:r>
            <a:r>
              <a:rPr lang="en-GB" sz="140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Consolas" pitchFamily="49" charset="0"/>
              </a:rPr>
              <a:t>"TEST"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GB" sz="14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// …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de-CH" sz="1400" dirty="0" smtClean="0"/>
          </a:p>
          <a:p>
            <a:pPr marL="0" indent="0">
              <a:buNone/>
            </a:pPr>
            <a:r>
              <a:rPr lang="de-CH" sz="1400" b="1" dirty="0" smtClean="0"/>
              <a:t>Output:</a:t>
            </a:r>
          </a:p>
          <a:p>
            <a:pPr marL="0" indent="0">
              <a:buNone/>
            </a:pPr>
            <a:r>
              <a:rPr lang="de-CH" sz="1400" i="1" dirty="0" smtClean="0">
                <a:latin typeface="Consolas" pitchFamily="49" charset="0"/>
                <a:cs typeface="Consolas" pitchFamily="49" charset="0"/>
              </a:rPr>
              <a:t>Token        @ ZEILE:SPALTE - Text </a:t>
            </a:r>
          </a:p>
          <a:p>
            <a:pPr marL="0" indent="0">
              <a:buNone/>
            </a:pPr>
            <a:r>
              <a:rPr lang="de-CH" sz="1400" dirty="0">
                <a:latin typeface="Consolas" pitchFamily="49" charset="0"/>
                <a:cs typeface="Consolas" pitchFamily="49" charset="0"/>
              </a:rPr>
              <a:t>CAND         @ 26:38 - </a:t>
            </a:r>
            <a:r>
              <a:rPr lang="de-CH" sz="1400" dirty="0" err="1">
                <a:latin typeface="Consolas" pitchFamily="49" charset="0"/>
                <a:cs typeface="Consolas" pitchFamily="49" charset="0"/>
              </a:rPr>
              <a:t>DyadicExpr</a:t>
            </a:r>
            <a:endParaRPr lang="de-CH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400" dirty="0" smtClean="0"/>
              <a:t>TEST</a:t>
            </a:r>
            <a:endParaRPr lang="de-CH" sz="1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GB" sz="1000" dirty="0">
              <a:ea typeface="Calibri"/>
              <a:cs typeface="Times New Roman"/>
            </a:endParaRP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6012160" y="2708920"/>
            <a:ext cx="3312368" cy="3392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3070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 für Ihre Aufmerksamkeit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37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Strings im Source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Eingrenzung mit Double-Quote</a:t>
            </a:r>
          </a:p>
          <a:p>
            <a:r>
              <a:rPr lang="de-CH" dirty="0" err="1" smtClean="0"/>
              <a:t>Escape</a:t>
            </a:r>
            <a:r>
              <a:rPr lang="de-CH" dirty="0" smtClean="0"/>
              <a:t>-Sequenzen mit </a:t>
            </a:r>
            <a:r>
              <a:rPr lang="de-CH" dirty="0" err="1" smtClean="0"/>
              <a:t>Backslash</a:t>
            </a:r>
            <a:endParaRPr lang="de-CH" dirty="0" smtClean="0"/>
          </a:p>
          <a:p>
            <a:pPr lvl="1"/>
            <a:r>
              <a:rPr lang="de-CH" dirty="0" smtClean="0">
                <a:latin typeface="Consolas" pitchFamily="49" charset="0"/>
                <a:cs typeface="Consolas" pitchFamily="49" charset="0"/>
              </a:rPr>
              <a:t>\" \\ \t \n \r \b \f \R \0 </a:t>
            </a:r>
          </a:p>
          <a:p>
            <a:r>
              <a:rPr lang="de-CH" dirty="0" smtClean="0"/>
              <a:t>Beispiel: </a:t>
            </a:r>
            <a:br>
              <a:rPr lang="de-CH" dirty="0" smtClean="0"/>
            </a:br>
            <a:r>
              <a:rPr lang="de-CH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 INIT := "Dies ist ein \"String\".";</a:t>
            </a:r>
          </a:p>
          <a:p>
            <a:endParaRPr lang="de-CH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Strings und der Scanner</a:t>
            </a:r>
            <a:endParaRPr lang="de-CH" dirty="0"/>
          </a:p>
        </p:txBody>
      </p:sp>
      <p:pic>
        <p:nvPicPr>
          <p:cNvPr id="1026" name="Picture 2" descr="C:\Users\Claude\Documents\FHNW\Docs\Workspace\MWCompiler\docs\sm_Scann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920880" cy="7414939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2" descr="C:\Users\Claude\Documents\FHNW\Docs\Workspace\MWCompiler\docs\sm_Scanner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10545" r="46554" b="55329"/>
          <a:stretch/>
        </p:blipFill>
        <p:spPr bwMode="auto">
          <a:xfrm>
            <a:off x="1172580" y="2050707"/>
            <a:ext cx="3960440" cy="25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laude\Documents\FHNW\Docs\Workspace\MWCompiler\docs\sm_Scann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02" t="31656" r="46554" b="55329"/>
          <a:stretch/>
        </p:blipFill>
        <p:spPr bwMode="auto">
          <a:xfrm>
            <a:off x="4384964" y="3616037"/>
            <a:ext cx="748056" cy="96509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" name="Positionsrahmen 3"/>
          <p:cNvSpPr/>
          <p:nvPr/>
        </p:nvSpPr>
        <p:spPr>
          <a:xfrm>
            <a:off x="1172580" y="2050706"/>
            <a:ext cx="3960440" cy="2530422"/>
          </a:xfrm>
          <a:prstGeom prst="frame">
            <a:avLst>
              <a:gd name="adj1" fmla="val 2989"/>
            </a:avLst>
          </a:prstGeom>
          <a:solidFill>
            <a:schemeClr val="accent3">
              <a:lumMod val="60000"/>
              <a:lumOff val="40000"/>
              <a:alpha val="82000"/>
            </a:schemeClr>
          </a:solidFill>
          <a:ln cap="rnd">
            <a:solidFill>
              <a:schemeClr val="accent3">
                <a:lumMod val="50000"/>
                <a:alpha val="70000"/>
              </a:scheme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Lexikalische Syntax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abc</a:t>
            </a:r>
            <a:r>
              <a:rPr lang="de-CH" dirty="0" smtClean="0"/>
              <a:t>" 		</a:t>
            </a:r>
            <a:r>
              <a:rPr lang="de-CH" dirty="0" smtClean="0">
                <a:sym typeface="Wingdings" pitchFamily="2" charset="2"/>
              </a:rPr>
              <a:t>  (LITERAL, </a:t>
            </a:r>
            <a:r>
              <a:rPr lang="de-CH" dirty="0" err="1" smtClean="0">
                <a:sym typeface="Wingdings" pitchFamily="2" charset="2"/>
              </a:rPr>
              <a:t>StrVal</a:t>
            </a:r>
            <a:r>
              <a:rPr lang="de-CH" dirty="0" smtClean="0">
                <a:sym typeface="Wingdings" pitchFamily="2" charset="2"/>
              </a:rPr>
              <a:t> "</a:t>
            </a:r>
            <a:r>
              <a:rPr lang="de-CH" dirty="0" err="1" smtClean="0">
                <a:sym typeface="Wingdings" pitchFamily="2" charset="2"/>
              </a:rPr>
              <a:t>abc</a:t>
            </a:r>
            <a:r>
              <a:rPr lang="de-CH" dirty="0" smtClean="0">
                <a:sym typeface="Wingdings" pitchFamily="2" charset="2"/>
              </a:rPr>
              <a:t>")</a:t>
            </a:r>
          </a:p>
          <a:p>
            <a:r>
              <a:rPr lang="de-CH" dirty="0" smtClean="0"/>
              <a:t>[ 			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smtClean="0"/>
              <a:t>  LBRACKET </a:t>
            </a:r>
          </a:p>
          <a:p>
            <a:r>
              <a:rPr lang="de-CH" dirty="0" smtClean="0"/>
              <a:t>]  		</a:t>
            </a:r>
            <a:r>
              <a:rPr lang="de-CH" dirty="0" smtClean="0">
                <a:sym typeface="Wingdings" pitchFamily="2" charset="2"/>
              </a:rPr>
              <a:t> 	</a:t>
            </a:r>
            <a:r>
              <a:rPr lang="de-CH" dirty="0" smtClean="0"/>
              <a:t>  RBRACKET</a:t>
            </a:r>
          </a:p>
          <a:p>
            <a:r>
              <a:rPr lang="de-CH" dirty="0" smtClean="0"/>
              <a:t>.</a:t>
            </a:r>
            <a:r>
              <a:rPr lang="de-CH" dirty="0" err="1" smtClean="0"/>
              <a:t>maxlen</a:t>
            </a:r>
            <a:r>
              <a:rPr lang="de-CH" dirty="0" smtClean="0"/>
              <a:t> 		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smtClean="0"/>
              <a:t>  (ARRFUN, MAXLEN)</a:t>
            </a:r>
          </a:p>
          <a:p>
            <a:r>
              <a:rPr lang="de-CH" dirty="0" smtClean="0"/>
              <a:t>.</a:t>
            </a:r>
            <a:r>
              <a:rPr lang="de-CH" dirty="0" err="1" smtClean="0"/>
              <a:t>strlen</a:t>
            </a:r>
            <a:r>
              <a:rPr lang="de-CH" dirty="0" smtClean="0"/>
              <a:t> 		</a:t>
            </a:r>
            <a:r>
              <a:rPr lang="de-CH" dirty="0" smtClean="0">
                <a:sym typeface="Wingdings" pitchFamily="2" charset="2"/>
              </a:rPr>
              <a:t>  </a:t>
            </a:r>
            <a:r>
              <a:rPr lang="de-CH" dirty="0" smtClean="0"/>
              <a:t>(ARRFUN, STRLEN)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4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Grammatikalische Syntax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Deklaration:</a:t>
            </a:r>
          </a:p>
          <a:p>
            <a:pPr lvl="1"/>
            <a:r>
              <a:rPr lang="de-CH" dirty="0" smtClean="0"/>
              <a:t>VAR </a:t>
            </a:r>
            <a:r>
              <a:rPr lang="de-CH" dirty="0" err="1" smtClean="0"/>
              <a:t>MyString</a:t>
            </a:r>
            <a:r>
              <a:rPr lang="de-CH" dirty="0" smtClean="0"/>
              <a:t> : STRING;</a:t>
            </a:r>
          </a:p>
          <a:p>
            <a:r>
              <a:rPr lang="de-CH" dirty="0" smtClean="0"/>
              <a:t>Initialisierung	</a:t>
            </a:r>
          </a:p>
          <a:p>
            <a:pPr lvl="1"/>
            <a:r>
              <a:rPr lang="de-CH" dirty="0" err="1" smtClean="0"/>
              <a:t>MyString</a:t>
            </a:r>
            <a:r>
              <a:rPr lang="de-CH" dirty="0" smtClean="0"/>
              <a:t> INIT:= [6]; </a:t>
            </a:r>
            <a:r>
              <a:rPr lang="de-CH" dirty="0" smtClean="0">
                <a:sym typeface="Wingdings" pitchFamily="2" charset="2"/>
              </a:rPr>
              <a:t> Leerer String, </a:t>
            </a:r>
            <a:r>
              <a:rPr lang="de-CH" dirty="0" err="1" smtClean="0">
                <a:sym typeface="Wingdings" pitchFamily="2" charset="2"/>
              </a:rPr>
              <a:t>maxlen</a:t>
            </a:r>
            <a:r>
              <a:rPr lang="de-CH" dirty="0" smtClean="0">
                <a:sym typeface="Wingdings" pitchFamily="2" charset="2"/>
              </a:rPr>
              <a:t> = 6</a:t>
            </a:r>
          </a:p>
          <a:p>
            <a:pPr lvl="1"/>
            <a:r>
              <a:rPr lang="de-CH" dirty="0" err="1" smtClean="0"/>
              <a:t>MyString</a:t>
            </a:r>
            <a:r>
              <a:rPr lang="de-CH" dirty="0" smtClean="0"/>
              <a:t> INIT := "</a:t>
            </a:r>
            <a:r>
              <a:rPr lang="de-CH" dirty="0" err="1" smtClean="0"/>
              <a:t>bla</a:t>
            </a:r>
            <a:r>
              <a:rPr lang="de-CH" dirty="0" smtClean="0"/>
              <a:t>";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>
                <a:sym typeface="Wingdings" pitchFamily="2" charset="2"/>
              </a:rPr>
              <a:t>maxlen</a:t>
            </a:r>
            <a:r>
              <a:rPr lang="de-CH" dirty="0" smtClean="0">
                <a:sym typeface="Wingdings" pitchFamily="2" charset="2"/>
              </a:rPr>
              <a:t> = 3</a:t>
            </a:r>
          </a:p>
          <a:p>
            <a:pPr lvl="1"/>
            <a:r>
              <a:rPr lang="de-CH" dirty="0" err="1" smtClean="0"/>
              <a:t>MyString</a:t>
            </a:r>
            <a:r>
              <a:rPr lang="de-CH" dirty="0" smtClean="0"/>
              <a:t> </a:t>
            </a:r>
            <a:r>
              <a:rPr lang="de-CH" dirty="0" err="1" smtClean="0">
                <a:sym typeface="Wingdings" pitchFamily="2" charset="2"/>
              </a:rPr>
              <a:t>init</a:t>
            </a:r>
            <a:r>
              <a:rPr lang="de-CH" dirty="0" smtClean="0">
                <a:sym typeface="Wingdings" pitchFamily="2" charset="2"/>
              </a:rPr>
              <a:t> := Str1 + Str2; 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MyString.</a:t>
            </a:r>
            <a:r>
              <a:rPr lang="de-CH" dirty="0" err="1" smtClean="0">
                <a:sym typeface="Wingdings" pitchFamily="2" charset="2"/>
              </a:rPr>
              <a:t>maxlen</a:t>
            </a:r>
            <a:r>
              <a:rPr lang="de-CH" dirty="0" smtClean="0">
                <a:sym typeface="Wingdings" pitchFamily="2" charset="2"/>
              </a:rPr>
              <a:t> = Str1</a:t>
            </a:r>
            <a:r>
              <a:rPr lang="de-CH" dirty="0" smtClean="0"/>
              <a:t>.</a:t>
            </a:r>
            <a:r>
              <a:rPr lang="de-CH" dirty="0" smtClean="0">
                <a:sym typeface="Wingdings" pitchFamily="2" charset="2"/>
              </a:rPr>
              <a:t>maxlen + Str2</a:t>
            </a:r>
            <a:r>
              <a:rPr lang="de-CH" dirty="0" smtClean="0"/>
              <a:t>.</a:t>
            </a:r>
            <a:r>
              <a:rPr lang="de-CH" dirty="0" smtClean="0">
                <a:sym typeface="Wingdings" pitchFamily="2" charset="2"/>
              </a:rPr>
              <a:t>maxlen</a:t>
            </a:r>
          </a:p>
          <a:p>
            <a:pPr lvl="1"/>
            <a:endParaRPr lang="de-CH" dirty="0" smtClean="0">
              <a:sym typeface="Wingdings" pitchFamily="2" charset="2"/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97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Grammatikalische Syntax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CH" dirty="0" err="1" smtClean="0"/>
              <a:t>MyString</a:t>
            </a:r>
            <a:r>
              <a:rPr lang="de-CH" dirty="0" smtClean="0"/>
              <a:t> INIT := [5];</a:t>
            </a:r>
            <a:r>
              <a:rPr lang="de-CH" dirty="0" smtClean="0">
                <a:sym typeface="Wingdings" pitchFamily="2" charset="2"/>
              </a:rPr>
              <a:t> 	 [5,0,0,0,0,0]</a:t>
            </a:r>
            <a:endParaRPr lang="de-CH" dirty="0" smtClean="0"/>
          </a:p>
          <a:p>
            <a:pPr marL="0" lvl="1" indent="0">
              <a:buNone/>
            </a:pPr>
            <a:r>
              <a:rPr lang="de-CH" dirty="0" err="1" smtClean="0"/>
              <a:t>MyString</a:t>
            </a:r>
            <a:r>
              <a:rPr lang="de-CH" dirty="0" smtClean="0"/>
              <a:t> := </a:t>
            </a:r>
            <a:r>
              <a:rPr lang="de-CH" dirty="0" smtClean="0">
                <a:sym typeface="Wingdings" pitchFamily="2" charset="2"/>
              </a:rPr>
              <a:t>"ABC";</a:t>
            </a:r>
            <a:r>
              <a:rPr lang="de-CH" dirty="0" smtClean="0"/>
              <a:t>  	</a:t>
            </a:r>
            <a:r>
              <a:rPr lang="de-CH" dirty="0" smtClean="0">
                <a:sym typeface="Wingdings" pitchFamily="2" charset="2"/>
              </a:rPr>
              <a:t> [5,A,B,C,0,0]</a:t>
            </a:r>
            <a:endParaRPr lang="de-CH" dirty="0" smtClean="0"/>
          </a:p>
          <a:p>
            <a:r>
              <a:rPr lang="de-CH" dirty="0" smtClean="0"/>
              <a:t>Zugriff auf einzelne Zeichen:</a:t>
            </a:r>
          </a:p>
          <a:p>
            <a:pPr lvl="1"/>
            <a:r>
              <a:rPr lang="de-CH" dirty="0" err="1" smtClean="0"/>
              <a:t>MyString</a:t>
            </a:r>
            <a:r>
              <a:rPr lang="de-CH" dirty="0" smtClean="0"/>
              <a:t>[2] := </a:t>
            </a:r>
            <a:r>
              <a:rPr lang="de-CH" dirty="0" err="1" smtClean="0"/>
              <a:t>MyString</a:t>
            </a:r>
            <a:r>
              <a:rPr lang="de-CH" dirty="0" smtClean="0"/>
              <a:t>[3]; </a:t>
            </a:r>
            <a:r>
              <a:rPr lang="de-CH" dirty="0" smtClean="0">
                <a:sym typeface="Wingdings" pitchFamily="2" charset="2"/>
              </a:rPr>
              <a:t> "ABC"</a:t>
            </a:r>
            <a:r>
              <a:rPr lang="de-CH" dirty="0" smtClean="0"/>
              <a:t> =&gt; </a:t>
            </a:r>
            <a:r>
              <a:rPr lang="de-CH" smtClean="0">
                <a:sym typeface="Wingdings" pitchFamily="2" charset="2"/>
              </a:rPr>
              <a:t>"ACC"</a:t>
            </a:r>
            <a:endParaRPr lang="de-CH" dirty="0" smtClean="0">
              <a:sym typeface="Wingdings" pitchFamily="2" charset="2"/>
            </a:endParaRPr>
          </a:p>
          <a:p>
            <a:pPr lvl="1"/>
            <a:r>
              <a:rPr lang="de-CH" dirty="0" err="1" smtClean="0"/>
              <a:t>MyString</a:t>
            </a:r>
            <a:r>
              <a:rPr lang="de-CH" dirty="0" smtClean="0"/>
              <a:t>[0] </a:t>
            </a:r>
            <a:r>
              <a:rPr lang="de-CH" dirty="0" smtClean="0">
                <a:sym typeface="Wingdings" pitchFamily="2" charset="2"/>
              </a:rPr>
              <a:t> Nur Lesezugriff (siehe MAXLEN)</a:t>
            </a:r>
          </a:p>
          <a:p>
            <a:r>
              <a:rPr lang="de-CH" dirty="0" smtClean="0"/>
              <a:t>Länge auslesen:</a:t>
            </a:r>
          </a:p>
          <a:p>
            <a:pPr lvl="1"/>
            <a:r>
              <a:rPr lang="de-CH" dirty="0" err="1" smtClean="0"/>
              <a:t>MyString.MAXLEN</a:t>
            </a:r>
            <a:r>
              <a:rPr lang="de-CH" dirty="0"/>
              <a:t>	</a:t>
            </a:r>
            <a:r>
              <a:rPr lang="de-CH" dirty="0" smtClean="0">
                <a:sym typeface="Wingdings" pitchFamily="2" charset="2"/>
              </a:rPr>
              <a:t> 5</a:t>
            </a:r>
          </a:p>
          <a:p>
            <a:pPr lvl="1"/>
            <a:r>
              <a:rPr lang="de-CH" dirty="0" err="1" smtClean="0">
                <a:sym typeface="Wingdings" pitchFamily="2" charset="2"/>
              </a:rPr>
              <a:t>MyString.STRLEN</a:t>
            </a:r>
            <a:r>
              <a:rPr lang="de-CH" dirty="0" smtClean="0">
                <a:sym typeface="Wingdings" pitchFamily="2" charset="2"/>
              </a:rPr>
              <a:t>  	 3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1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Strings und Speicher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UTF-32</a:t>
            </a:r>
          </a:p>
          <a:p>
            <a:pPr lvl="1"/>
            <a:r>
              <a:rPr lang="de-CH" dirty="0" smtClean="0"/>
              <a:t>Eine Speicherzelle (INT32) pro Zeichen</a:t>
            </a:r>
          </a:p>
          <a:p>
            <a:pPr lvl="1"/>
            <a:r>
              <a:rPr lang="de-CH" dirty="0" smtClean="0"/>
              <a:t>Alle Unicode-Zeichen</a:t>
            </a:r>
          </a:p>
          <a:p>
            <a:pPr lvl="1"/>
            <a:r>
              <a:rPr lang="de-CH" dirty="0" smtClean="0"/>
              <a:t>Source Code in beliebigem Zeichensatz</a:t>
            </a:r>
          </a:p>
          <a:p>
            <a:r>
              <a:rPr lang="de-CH" dirty="0" smtClean="0"/>
              <a:t>Maximale Anzahl Zeichen an erster Stelle</a:t>
            </a:r>
          </a:p>
          <a:p>
            <a:pPr lvl="1"/>
            <a:r>
              <a:rPr lang="de-CH" dirty="0" smtClean="0"/>
              <a:t>0 bis 2</a:t>
            </a:r>
            <a:r>
              <a:rPr lang="de-CH" baseline="30000" dirty="0" smtClean="0"/>
              <a:t>32</a:t>
            </a:r>
            <a:r>
              <a:rPr lang="de-CH" dirty="0" smtClean="0"/>
              <a:t>-1 Zeichen pro String</a:t>
            </a:r>
          </a:p>
          <a:p>
            <a:pPr lvl="1"/>
            <a:r>
              <a:rPr lang="de-CH" dirty="0" smtClean="0"/>
              <a:t>Kein 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_s </a:t>
            </a:r>
            <a:r>
              <a:rPr lang="de-CH" dirty="0" smtClean="0"/>
              <a:t>("</a:t>
            </a:r>
            <a:r>
              <a:rPr lang="de-CH" dirty="0" err="1" smtClean="0"/>
              <a:t>secure</a:t>
            </a:r>
            <a:r>
              <a:rPr lang="de-CH" dirty="0" smtClean="0"/>
              <a:t>")-Suffix wie in C nötig.</a:t>
            </a:r>
          </a:p>
          <a:p>
            <a:r>
              <a:rPr lang="de-CH" dirty="0"/>
              <a:t>Terminierung mit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0</a:t>
            </a:r>
            <a:endParaRPr lang="de-CH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Strings und Speicher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de-CH" dirty="0" smtClean="0"/>
              <a:t>MAXLEN + 1 Speicherzellen im Heap</a:t>
            </a:r>
          </a:p>
          <a:p>
            <a:r>
              <a:rPr lang="de-CH" dirty="0" smtClean="0"/>
              <a:t>Adresse auf </a:t>
            </a:r>
            <a:r>
              <a:rPr lang="de-CH" dirty="0" err="1" smtClean="0"/>
              <a:t>Stack</a:t>
            </a:r>
            <a:endParaRPr lang="de-CH" dirty="0" smtClean="0"/>
          </a:p>
          <a:p>
            <a:r>
              <a:rPr lang="de-CH" dirty="0"/>
              <a:t>N</a:t>
            </a:r>
            <a:r>
              <a:rPr lang="de-CH" dirty="0" smtClean="0"/>
              <a:t>eue Befehle der VM: </a:t>
            </a:r>
          </a:p>
          <a:p>
            <a:pPr lvl="1"/>
            <a:r>
              <a:rPr lang="de-CH" dirty="0" err="1" smtClean="0"/>
              <a:t>IntArrayInitHeap</a:t>
            </a:r>
            <a:r>
              <a:rPr lang="de-CH" dirty="0" smtClean="0"/>
              <a:t>	(</a:t>
            </a:r>
            <a:r>
              <a:rPr lang="de-CH" dirty="0" err="1" smtClean="0"/>
              <a:t>IntInitHeapCell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StoreIntArray</a:t>
            </a:r>
            <a:r>
              <a:rPr lang="de-CH" dirty="0" smtClean="0"/>
              <a:t> 	(Store)</a:t>
            </a:r>
          </a:p>
          <a:p>
            <a:pPr lvl="1"/>
            <a:r>
              <a:rPr lang="de-CH" dirty="0" err="1" smtClean="0"/>
              <a:t>StringInput</a:t>
            </a:r>
            <a:r>
              <a:rPr lang="de-CH" dirty="0" smtClean="0"/>
              <a:t>		(</a:t>
            </a:r>
            <a:r>
              <a:rPr lang="de-CH" dirty="0" err="1" smtClean="0"/>
              <a:t>IntInput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StringOutput</a:t>
            </a:r>
            <a:r>
              <a:rPr lang="de-CH" dirty="0" smtClean="0"/>
              <a:t>		(</a:t>
            </a:r>
            <a:r>
              <a:rPr lang="de-CH" dirty="0" err="1" smtClean="0"/>
              <a:t>IntOutput</a:t>
            </a:r>
            <a:r>
              <a:rPr lang="de-CH" dirty="0" smtClean="0"/>
              <a:t>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17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Strings und Speicher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0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smtClean="0">
                <a:cs typeface="Consolas" pitchFamily="49" charset="0"/>
              </a:rPr>
              <a:t>PROGRAM Beispiel</a:t>
            </a:r>
          </a:p>
          <a:p>
            <a:pPr marL="0" indent="0">
              <a:buNone/>
            </a:pPr>
            <a:r>
              <a:rPr lang="de-CH" dirty="0" smtClean="0">
                <a:cs typeface="Consolas" pitchFamily="49" charset="0"/>
              </a:rPr>
              <a:t>GLOBAL 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de-CH" sz="2800" dirty="0" err="1">
                <a:latin typeface="Consolas" pitchFamily="49" charset="0"/>
                <a:cs typeface="Consolas" pitchFamily="49" charset="0"/>
              </a:rPr>
              <a:t>MyString</a:t>
            </a:r>
            <a:r>
              <a:rPr lang="de-CH" sz="2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de-CH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de-CH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CH" sz="28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 INIT := </a:t>
            </a:r>
            <a:r>
              <a:rPr lang="de-CH" sz="2800" dirty="0">
                <a:latin typeface="Consolas" pitchFamily="49" charset="0"/>
                <a:cs typeface="Consolas" pitchFamily="49" charset="0"/>
              </a:rPr>
              <a:t>[5]; </a:t>
            </a:r>
          </a:p>
          <a:p>
            <a:pPr marL="0" indent="0">
              <a:buNone/>
            </a:pP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CH" sz="28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800" dirty="0">
                <a:latin typeface="Consolas" pitchFamily="49" charset="0"/>
                <a:cs typeface="Consolas" pitchFamily="49" charset="0"/>
              </a:rPr>
              <a:t>:= "ABC</a:t>
            </a:r>
            <a:r>
              <a:rPr lang="de-CH" sz="2800" dirty="0" smtClean="0">
                <a:latin typeface="Consolas" pitchFamily="49" charset="0"/>
                <a:cs typeface="Consolas" pitchFamily="49" charset="0"/>
              </a:rPr>
              <a:t>"</a:t>
            </a:r>
            <a:endParaRPr lang="de-CH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dirty="0" smtClean="0"/>
              <a:t>}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13256"/>
              </p:ext>
            </p:extLst>
          </p:nvPr>
        </p:nvGraphicFramePr>
        <p:xfrm>
          <a:off x="349630" y="4859191"/>
          <a:ext cx="7992880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234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5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A=65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B=66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C=67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0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0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?</a:t>
                      </a:r>
                      <a:endParaRPr lang="de-CH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05610" y="4427143"/>
            <a:ext cx="8280920" cy="1810169"/>
            <a:chOff x="205610" y="4067103"/>
            <a:chExt cx="8280920" cy="1810169"/>
          </a:xfrm>
        </p:grpSpPr>
        <p:sp>
          <p:nvSpPr>
            <p:cNvPr id="6" name="Pfeil nach oben 5"/>
            <p:cNvSpPr/>
            <p:nvPr/>
          </p:nvSpPr>
          <p:spPr>
            <a:xfrm>
              <a:off x="2149826" y="4931199"/>
              <a:ext cx="432048" cy="4320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49826" y="550726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HP</a:t>
              </a:r>
              <a:endParaRPr lang="de-CH" dirty="0"/>
            </a:p>
          </p:txBody>
        </p:sp>
        <p:sp>
          <p:nvSpPr>
            <p:cNvPr id="8" name="Nach unten gekrümmter Pfeil 7"/>
            <p:cNvSpPr/>
            <p:nvPr/>
          </p:nvSpPr>
          <p:spPr>
            <a:xfrm>
              <a:off x="709666" y="4067103"/>
              <a:ext cx="2664296" cy="360040"/>
            </a:xfrm>
            <a:prstGeom prst="curvedDownArrow">
              <a:avLst>
                <a:gd name="adj1" fmla="val 50000"/>
                <a:gd name="adj2" fmla="val 132287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9" name="Pfeil nach oben 8"/>
            <p:cNvSpPr/>
            <p:nvPr/>
          </p:nvSpPr>
          <p:spPr>
            <a:xfrm>
              <a:off x="1357738" y="4931876"/>
              <a:ext cx="432048" cy="4320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357738" y="55079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S</a:t>
              </a:r>
              <a:r>
                <a:rPr lang="de-CH" dirty="0" smtClean="0"/>
                <a:t>P</a:t>
              </a:r>
              <a:endParaRPr lang="de-CH" dirty="0"/>
            </a:p>
          </p:txBody>
        </p:sp>
        <p:cxnSp>
          <p:nvCxnSpPr>
            <p:cNvPr id="11" name="Gerade Verbindung 10"/>
            <p:cNvCxnSpPr/>
            <p:nvPr/>
          </p:nvCxnSpPr>
          <p:spPr>
            <a:xfrm flipH="1">
              <a:off x="1789786" y="4427143"/>
              <a:ext cx="144016" cy="529750"/>
            </a:xfrm>
            <a:prstGeom prst="line">
              <a:avLst/>
            </a:prstGeom>
            <a:ln w="539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>
              <a:off x="1861794" y="4427143"/>
              <a:ext cx="144016" cy="529750"/>
            </a:xfrm>
            <a:prstGeom prst="line">
              <a:avLst/>
            </a:prstGeom>
            <a:ln w="539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205610" y="4859191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Stack</a:t>
              </a:r>
              <a:r>
                <a:rPr lang="de-CH" dirty="0" smtClean="0">
                  <a:sym typeface="Wingdings" pitchFamily="2" charset="2"/>
                </a:rPr>
                <a:t>⟶                                                                                                                            </a:t>
              </a:r>
              <a:r>
                <a:rPr lang="de-CH" dirty="0" smtClean="0"/>
                <a:t>⟵ Heap</a:t>
              </a:r>
            </a:p>
            <a:p>
              <a:endParaRPr lang="de-CH" dirty="0"/>
            </a:p>
          </p:txBody>
        </p:sp>
        <p:sp>
          <p:nvSpPr>
            <p:cNvPr id="14" name="Positionsrahmen 13"/>
            <p:cNvSpPr/>
            <p:nvPr/>
          </p:nvSpPr>
          <p:spPr>
            <a:xfrm>
              <a:off x="2699575" y="4453958"/>
              <a:ext cx="4896762" cy="463905"/>
            </a:xfrm>
            <a:prstGeom prst="frame">
              <a:avLst>
                <a:gd name="adj1" fmla="val 2989"/>
              </a:avLst>
            </a:prstGeom>
            <a:solidFill>
              <a:schemeClr val="accent3">
                <a:lumMod val="60000"/>
                <a:lumOff val="40000"/>
                <a:alpha val="82000"/>
              </a:schemeClr>
            </a:solidFill>
            <a:ln cap="rnd">
              <a:solidFill>
                <a:schemeClr val="accent3">
                  <a:lumMod val="50000"/>
                  <a:alpha val="70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6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Bildschirmpräsentation (4:3)</PresentationFormat>
  <Paragraphs>120</Paragraphs>
  <Slides>14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IML mit Strings</vt:lpstr>
      <vt:lpstr>Strings im Source Code</vt:lpstr>
      <vt:lpstr>Strings und der Scanner</vt:lpstr>
      <vt:lpstr>Lexikalische Syntax</vt:lpstr>
      <vt:lpstr>Grammatikalische Syntax</vt:lpstr>
      <vt:lpstr>Grammatikalische Syntax</vt:lpstr>
      <vt:lpstr>Strings und Speicher</vt:lpstr>
      <vt:lpstr>Strings und Speicher</vt:lpstr>
      <vt:lpstr>Strings und Speicher</vt:lpstr>
      <vt:lpstr>Strings und Speicher</vt:lpstr>
      <vt:lpstr>Aliasse</vt:lpstr>
      <vt:lpstr>Debugger</vt:lpstr>
      <vt:lpstr>Demo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Claude Martin</dc:creator>
  <cp:lastModifiedBy>Claude Martin</cp:lastModifiedBy>
  <cp:revision>216</cp:revision>
  <dcterms:created xsi:type="dcterms:W3CDTF">2013-01-05T16:17:35Z</dcterms:created>
  <dcterms:modified xsi:type="dcterms:W3CDTF">2013-01-10T16:09:29Z</dcterms:modified>
</cp:coreProperties>
</file>