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9"/>
  </p:notesMasterIdLst>
  <p:handoutMasterIdLst>
    <p:handoutMasterId r:id="rId20"/>
  </p:handoutMasterIdLst>
  <p:sldIdLst>
    <p:sldId id="471" r:id="rId3"/>
    <p:sldId id="456" r:id="rId4"/>
    <p:sldId id="463" r:id="rId5"/>
    <p:sldId id="475" r:id="rId6"/>
    <p:sldId id="577" r:id="rId7"/>
    <p:sldId id="461" r:id="rId8"/>
    <p:sldId id="467" r:id="rId9"/>
    <p:sldId id="437" r:id="rId10"/>
    <p:sldId id="474" r:id="rId11"/>
    <p:sldId id="455" r:id="rId12"/>
    <p:sldId id="439" r:id="rId13"/>
    <p:sldId id="444" r:id="rId14"/>
    <p:sldId id="468" r:id="rId15"/>
    <p:sldId id="570" r:id="rId16"/>
    <p:sldId id="576" r:id="rId17"/>
    <p:sldId id="46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4595" autoAdjust="0"/>
  </p:normalViewPr>
  <p:slideViewPr>
    <p:cSldViewPr>
      <p:cViewPr varScale="1">
        <p:scale>
          <a:sx n="68" d="100"/>
          <a:sy n="68" d="100"/>
        </p:scale>
        <p:origin x="44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6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04-May-19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oftuni.bg/courses/technology-fundamental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partner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0.png"/><Relationship Id="rId10" Type="http://schemas.openxmlformats.org/officeDocument/2006/relationships/image" Target="../media/image4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hyperlink" Target="http://smartit.b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hyperlink" Target="https://svetlina.softuni.bg/" TargetMode="External"/><Relationship Id="rId4" Type="http://schemas.openxmlformats.org/officeDocument/2006/relationships/hyperlink" Target="http://svetlina.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600" b="1" dirty="0"/>
              <a:t>Качествено образование, професия и работа за хиляди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1647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979996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979996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074996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332412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3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2672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4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3833252" y="3731478"/>
            <a:ext cx="4089960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Fundamentals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465407" y="3450848"/>
            <a:ext cx="336784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Фундаментален, </a:t>
            </a:r>
            <a:br>
              <a:rPr lang="bg-BG" sz="26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ориентационен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4918399" cy="706802"/>
            <a:chOff x="3503612" y="5666405"/>
            <a:chExt cx="4918399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17007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PHP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676824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b="0" dirty="0">
                <a:effectLst/>
              </a:rPr>
              <a:t>Всеки курс в СофтУни</a:t>
            </a:r>
            <a:br>
              <a:rPr lang="bg-BG" b="0" dirty="0">
                <a:effectLst/>
              </a:rPr>
            </a:br>
            <a:r>
              <a:rPr lang="bg-BG" b="0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b="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зависи от трудността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0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/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</a:t>
            </a:r>
            <a:r>
              <a:rPr lang="en-US" dirty="0"/>
              <a:t>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СофтУни</a:t>
            </a:r>
            <a:r>
              <a:rPr lang="bg-BG" dirty="0"/>
              <a:t> </a:t>
            </a:r>
            <a:r>
              <a:rPr lang="bg-BG" dirty="0" err="1"/>
              <a:t>диамантени</a:t>
            </a:r>
            <a:r>
              <a:rPr lang="bg-BG" dirty="0"/>
              <a:t> партньори</a:t>
            </a:r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СофтУни</a:t>
            </a:r>
            <a:r>
              <a:rPr lang="bg-BG" dirty="0"/>
              <a:t> организационни партньори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#pb-may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хиляди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350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D8F54-DEF8-49F7-9F44-030B4C28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424" y="2003270"/>
            <a:ext cx="7745976" cy="48547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PHP,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678A74-2541-49AB-95F2-266EF2042453}"/>
              </a:ext>
            </a:extLst>
          </p:cNvPr>
          <p:cNvGrpSpPr/>
          <p:nvPr/>
        </p:nvGrpSpPr>
        <p:grpSpPr>
          <a:xfrm>
            <a:off x="1598612" y="2209800"/>
            <a:ext cx="8367252" cy="5201067"/>
            <a:chOff x="2413460" y="1961731"/>
            <a:chExt cx="7742904" cy="52010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2D8F54-DEF8-49F7-9F44-030B4C281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13460" y="1961731"/>
              <a:ext cx="7742903" cy="52010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0B2F3-FDB6-49C5-8F92-277A675E40B3}"/>
                </a:ext>
              </a:extLst>
            </p:cNvPr>
            <p:cNvSpPr txBox="1"/>
            <p:nvPr/>
          </p:nvSpPr>
          <p:spPr>
            <a:xfrm>
              <a:off x="7237412" y="5351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PROGRAMMING BASICS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E6A107-877F-43C9-982A-69C9E1CEF3DB}"/>
                </a:ext>
              </a:extLst>
            </p:cNvPr>
            <p:cNvSpPr txBox="1"/>
            <p:nvPr/>
          </p:nvSpPr>
          <p:spPr>
            <a:xfrm>
              <a:off x="6856412" y="4573967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FUNDAMENTALS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6895FB-0CA4-4752-AF33-08AE4AF6B62D}"/>
                </a:ext>
              </a:extLst>
            </p:cNvPr>
            <p:cNvSpPr txBox="1"/>
            <p:nvPr/>
          </p:nvSpPr>
          <p:spPr>
            <a:xfrm>
              <a:off x="6323012" y="3827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ADVANCED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C++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751012" y="4463534"/>
            <a:ext cx="8991600" cy="1674780"/>
            <a:chOff x="6115383" y="3251110"/>
            <a:chExt cx="5565855" cy="1674780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51110"/>
              <a:ext cx="5565855" cy="1674780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6000" b="1" noProof="1">
                  <a:solidFill>
                    <a:srgbClr val="8CF4F2"/>
                  </a:solidFill>
                  <a:cs typeface="Consolas" pitchFamily="49" charset="0"/>
                </a:rPr>
                <a:t> 	</a:t>
              </a: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cs typeface="Consolas" pitchFamily="49" charset="0"/>
                </a:rPr>
                <a:t>	</a:t>
              </a:r>
              <a:r>
                <a:rPr lang="bg-BG" sz="3200" b="1" noProof="1">
                  <a:solidFill>
                    <a:schemeClr val="bg1"/>
                  </a:solidFill>
                </a:rPr>
                <a:t>(учене чрез игра за </a:t>
              </a:r>
              <a:r>
                <a:rPr lang="en-US" sz="3200" b="1" noProof="1">
                  <a:solidFill>
                    <a:schemeClr val="bg1"/>
                  </a:solidFill>
                </a:rPr>
                <a:t>1-</a:t>
              </a:r>
              <a:r>
                <a:rPr lang="bg-BG" sz="3200" b="1" noProof="1">
                  <a:solidFill>
                    <a:schemeClr val="bg1"/>
                  </a:solidFill>
                </a:rPr>
                <a:t>6 клас)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61" y="3664376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989012" y="1769589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Дизайн и крейтив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4" y="1843999"/>
              <a:ext cx="2270896" cy="7290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E1D29-ECEF-4600-B220-9AF1B9BE1C48}"/>
              </a:ext>
            </a:extLst>
          </p:cNvPr>
          <p:cNvGrpSpPr/>
          <p:nvPr/>
        </p:nvGrpSpPr>
        <p:grpSpPr>
          <a:xfrm>
            <a:off x="6120816" y="1801855"/>
            <a:ext cx="5257800" cy="2320099"/>
            <a:chOff x="608012" y="3050624"/>
            <a:chExt cx="5257800" cy="2075753"/>
          </a:xfrm>
        </p:grpSpPr>
        <p:sp>
          <p:nvSpPr>
            <p:cNvPr id="14" name="Rounded Rectangle 8">
              <a:hlinkClick r:id="rId7"/>
              <a:extLst>
                <a:ext uri="{FF2B5EF4-FFF2-40B4-BE49-F238E27FC236}">
                  <a16:creationId xmlns:a16="http://schemas.microsoft.com/office/drawing/2014/main" id="{15384695-9730-45F7-B049-60B97ACA99E1}"/>
                </a:ext>
              </a:extLst>
            </p:cNvPr>
            <p:cNvSpPr/>
            <p:nvPr/>
          </p:nvSpPr>
          <p:spPr>
            <a:xfrm>
              <a:off x="608012" y="3050624"/>
              <a:ext cx="5257800" cy="20757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</a:rPr>
                <a:t>(10</a:t>
              </a:r>
              <a:r>
                <a:rPr lang="en-US" sz="3200" b="1" noProof="1">
                  <a:solidFill>
                    <a:schemeClr val="bg1"/>
                  </a:solidFill>
                </a:rPr>
                <a:t>-</a:t>
              </a:r>
              <a:r>
                <a:rPr lang="bg-BG" sz="3200" b="1" noProof="1">
                  <a:solidFill>
                    <a:schemeClr val="bg1"/>
                  </a:solidFill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hlinkClick r:id="rId7"/>
              <a:extLst>
                <a:ext uri="{FF2B5EF4-FFF2-40B4-BE49-F238E27FC236}">
                  <a16:creationId xmlns:a16="http://schemas.microsoft.com/office/drawing/2014/main" id="{10DA827B-B88E-43EF-84E5-5F1794BD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61748"/>
              <a:ext cx="2165550" cy="638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 (2)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26484" y="1466805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626484" y="3104887"/>
            <a:ext cx="10935856" cy="2191035"/>
            <a:chOff x="608012" y="4776364"/>
            <a:chExt cx="10935856" cy="2191035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4776364"/>
              <a:ext cx="10935856" cy="2191035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Частна гимназия за дигитални умения 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(приложно програмиране, графичен дизайн, дигитален маркетинг)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33" y="5424221"/>
              <a:ext cx="2647034" cy="89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6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15+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Работа – кариерен център (</a:t>
            </a:r>
            <a:r>
              <a:rPr lang="bg-BG" dirty="0">
                <a:solidFill>
                  <a:schemeClr val="bg1"/>
                </a:solidFill>
              </a:rPr>
              <a:t>5.00+</a:t>
            </a:r>
            <a:r>
              <a:rPr lang="bg-BG" dirty="0"/>
              <a:t> резултат)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Стажантска и стипендиантска програма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Безплатен старт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>
                <a:solidFill>
                  <a:schemeClr val="bg1"/>
                </a:solidFill>
              </a:rPr>
              <a:t>всеки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месец</a:t>
            </a:r>
            <a:r>
              <a:rPr lang="bg-BG" dirty="0"/>
              <a:t> нов курс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489</Words>
  <Application>Microsoft Office PowerPoint</Application>
  <PresentationFormat>Custom</PresentationFormat>
  <Paragraphs>127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LATO</vt:lpstr>
      <vt:lpstr>Wingdings</vt:lpstr>
      <vt:lpstr>Wingdings 2</vt:lpstr>
      <vt:lpstr>SoftUni3_1</vt:lpstr>
      <vt:lpstr>Софтуерен университет</vt:lpstr>
      <vt:lpstr>Имате въпроси?</vt:lpstr>
      <vt:lpstr>PowerPoint Presentation</vt:lpstr>
      <vt:lpstr>Вътрешна програма</vt:lpstr>
      <vt:lpstr>Отворена програма</vt:lpstr>
      <vt:lpstr>Направления в СофтУни</vt:lpstr>
      <vt:lpstr>Направления в СофтУни (2)   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PowerPoint Presentation</vt:lpstr>
      <vt:lpstr>СофтУни диамантени партньори</vt:lpstr>
      <vt:lpstr>СофтУни организационни партньори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2019-05-04T10:02:29Z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