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28" r:id="rId3"/>
    <p:sldId id="319" r:id="rId4"/>
    <p:sldId id="329" r:id="rId5"/>
    <p:sldId id="301" r:id="rId6"/>
    <p:sldId id="317" r:id="rId7"/>
    <p:sldId id="316" r:id="rId8"/>
    <p:sldId id="315" r:id="rId9"/>
    <p:sldId id="311" r:id="rId10"/>
    <p:sldId id="307" r:id="rId11"/>
    <p:sldId id="308" r:id="rId12"/>
    <p:sldId id="314" r:id="rId13"/>
    <p:sldId id="293" r:id="rId1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61F0A42-4845-4836-805D-E0BA9A350A3F}">
          <p14:sldIdLst>
            <p14:sldId id="302"/>
          </p14:sldIdLst>
        </p14:section>
        <p14:section name="사업의 필요성" id="{60F229A8-F3F2-4E27-85E1-E411693034E0}">
          <p14:sldIdLst>
            <p14:sldId id="328"/>
            <p14:sldId id="319"/>
            <p14:sldId id="329"/>
          </p14:sldIdLst>
        </p14:section>
        <p14:section name="웹 쇼핑몰 소개" id="{EDE7F5AB-F683-4BF5-ADB3-A9E198F5BCF2}">
          <p14:sldIdLst>
            <p14:sldId id="301"/>
            <p14:sldId id="317"/>
            <p14:sldId id="316"/>
            <p14:sldId id="315"/>
            <p14:sldId id="311"/>
          </p14:sldIdLst>
        </p14:section>
        <p14:section name="제작 계획" id="{2CF1CC51-133A-46CD-8ED0-741D15955177}">
          <p14:sldIdLst>
            <p14:sldId id="307"/>
            <p14:sldId id="308"/>
            <p14:sldId id="31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4" orient="horz" pos="527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pos="2802" userDrawn="1">
          <p15:clr>
            <a:srgbClr val="A4A3A4"/>
          </p15:clr>
        </p15:guide>
        <p15:guide id="7" pos="172" userDrawn="1">
          <p15:clr>
            <a:srgbClr val="A4A3A4"/>
          </p15:clr>
        </p15:guide>
        <p15:guide id="8" orient="horz" pos="1434" userDrawn="1">
          <p15:clr>
            <a:srgbClr val="A4A3A4"/>
          </p15:clr>
        </p15:guide>
        <p15:guide id="9" pos="6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1" clrIdx="0">
    <p:extLst>
      <p:ext uri="{19B8F6BF-5375-455C-9EA6-DF929625EA0E}">
        <p15:presenceInfo xmlns:p15="http://schemas.microsoft.com/office/powerpoint/2012/main" userId="3f64f6905cb74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FCA"/>
    <a:srgbClr val="CB2F2F"/>
    <a:srgbClr val="D95959"/>
    <a:srgbClr val="6EC2E8"/>
    <a:srgbClr val="4CBAD4"/>
    <a:srgbClr val="8C2020"/>
    <a:srgbClr val="3C98D0"/>
    <a:srgbClr val="8FCA30"/>
    <a:srgbClr val="CAB830"/>
    <a:srgbClr val="7D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4" autoAdjust="0"/>
    <p:restoredTop sz="94703" autoAdjust="0"/>
  </p:normalViewPr>
  <p:slideViewPr>
    <p:cSldViewPr>
      <p:cViewPr varScale="1">
        <p:scale>
          <a:sx n="108" d="100"/>
          <a:sy n="108" d="100"/>
        </p:scale>
        <p:origin x="164" y="68"/>
      </p:cViewPr>
      <p:guideLst>
        <p:guide orient="horz" pos="4156"/>
        <p:guide orient="horz" pos="527"/>
        <p:guide orient="horz" pos="618"/>
        <p:guide pos="2802"/>
        <p:guide pos="172"/>
        <p:guide orient="horz" pos="1434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4A-4E7C-8910-3318B2C5AD6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4A-4E7C-8910-3318B2C5AD64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4A-4E7C-8910-3318B2C5AD6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63</a:t>
                    </a:r>
                    <a:r>
                      <a:rPr lang="ko-KR" altLang="en-US"/>
                      <a:t>톤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14A-4E7C-8910-3318B2C5AD6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68</a:t>
                    </a:r>
                    <a:r>
                      <a:rPr lang="ko-KR" altLang="en-US"/>
                      <a:t>톤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14A-4E7C-8910-3318B2C5AD6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dirty="0"/>
                      <a:t>72</a:t>
                    </a:r>
                    <a:r>
                      <a:rPr lang="ko-KR" altLang="en-US" dirty="0"/>
                      <a:t>톤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14A-4E7C-8910-3318B2C5AD64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62634</c:v>
                </c:pt>
                <c:pt idx="1">
                  <c:v>67890</c:v>
                </c:pt>
                <c:pt idx="2">
                  <c:v>71905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4A-4E7C-8910-3318B2C5A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183155776"/>
        <c:axId val="183162832"/>
      </c:barChart>
      <c:catAx>
        <c:axId val="18315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83162832"/>
        <c:crosses val="autoZero"/>
        <c:auto val="1"/>
        <c:lblAlgn val="ctr"/>
        <c:lblOffset val="100"/>
        <c:tickMarkSkip val="1"/>
        <c:noMultiLvlLbl val="0"/>
      </c:catAx>
      <c:valAx>
        <c:axId val="183162832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18315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A4-4BBF-A23B-F4DDDF4B3E7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A4-4BBF-A23B-F4DDDF4B3E7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A4-4BBF-A23B-F4DDDF4B3E71}"/>
              </c:ext>
            </c:extLst>
          </c:dPt>
          <c:dLbls>
            <c:dLbl>
              <c:idx val="0"/>
              <c:tx>
                <c:rich>
                  <a:bodyPr rot="0" spcFirstLastPara="1" vertOverflow="ellipsis" horzOverflow="clip" vert="horz" wrap="square" lIns="0" tIns="0" rIns="0" bIns="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r>
                      <a: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조 원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1-F1A4-4BBF-A23B-F4DDDF4B3E71}"/>
                </c:ext>
              </c:extLst>
            </c:dLbl>
            <c:dLbl>
              <c:idx val="1"/>
              <c:tx>
                <c:rich>
                  <a:bodyPr rot="0" spcFirstLastPara="1" vertOverflow="ellipsis" horzOverflow="clip" vert="horz" wrap="square" lIns="0" tIns="0" rIns="0" bIns="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10</a:t>
                    </a:r>
                    <a:r>
                      <a: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조 원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3-F1A4-4BBF-A23B-F4DDDF4B3E71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0" tIns="0" rIns="0" bIns="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defRPr>
                    </a:pPr>
                    <a:r>
                      <a:rPr lang="en-US" altLang="ko-KR" sz="1200" dirty="0"/>
                      <a:t>1</a:t>
                    </a:r>
                    <a:r>
                      <a:rPr lang="ko-KR" altLang="en-US" sz="1200" dirty="0"/>
                      <a:t>조</a:t>
                    </a:r>
                    <a:r>
                      <a:rPr lang="en-US" altLang="ko-KR" sz="1200" dirty="0"/>
                      <a:t>9</a:t>
                    </a:r>
                    <a:r>
                      <a:rPr lang="ko-KR" altLang="en-US" sz="1200" dirty="0"/>
                      <a:t>천억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5-F1A4-4BBF-A23B-F4DDDF4B3E71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2009</c:v>
                </c:pt>
                <c:pt idx="1">
                  <c:v>2016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A4-4BBF-A23B-F4DDDF4B3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axId val="183155776"/>
        <c:axId val="183162832"/>
      </c:barChart>
      <c:catAx>
        <c:axId val="18315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83162832"/>
        <c:crosses val="autoZero"/>
        <c:auto val="1"/>
        <c:lblAlgn val="ctr"/>
        <c:lblOffset val="100"/>
        <c:tickMarkSkip val="1"/>
        <c:noMultiLvlLbl val="0"/>
      </c:catAx>
      <c:valAx>
        <c:axId val="183162832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18315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1043589813616018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</a:t>
                    </a:r>
                    <a:r>
                      <a:rPr lang="ko-KR" altLang="en-US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2D8-4857-849F-EA45DEB1EACA}"/>
                </c:ext>
              </c:extLst>
            </c:dLbl>
            <c:dLbl>
              <c:idx val="1"/>
              <c:layout>
                <c:manualLayout>
                  <c:x val="0"/>
                  <c:y val="0.1043589813616019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3</a:t>
                    </a:r>
                    <a:r>
                      <a:rPr lang="ko-KR" altLang="en-US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2D8-4857-849F-EA45DEB1EACA}"/>
                </c:ext>
              </c:extLst>
            </c:dLbl>
            <c:dLbl>
              <c:idx val="2"/>
              <c:layout>
                <c:manualLayout>
                  <c:x val="0"/>
                  <c:y val="0.1166365085806139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7</a:t>
                    </a:r>
                    <a:r>
                      <a:rPr lang="ko-KR" altLang="en-US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2D8-4857-849F-EA45DEB1EA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2024</c:v>
                </c:pt>
                <c:pt idx="1">
                  <c:v>2026</c:v>
                </c:pt>
                <c:pt idx="2">
                  <c:v>2028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100000000</c:v>
                </c:pt>
                <c:pt idx="1">
                  <c:v>300000000</c:v>
                </c:pt>
                <c:pt idx="2">
                  <c:v>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8-4857-849F-EA45DEB1E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183155776"/>
        <c:axId val="183162832"/>
      </c:barChart>
      <c:catAx>
        <c:axId val="18315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83162832"/>
        <c:crosses val="autoZero"/>
        <c:auto val="1"/>
        <c:lblAlgn val="ctr"/>
        <c:lblOffset val="100"/>
        <c:tickMarkSkip val="1"/>
        <c:noMultiLvlLbl val="0"/>
      </c:catAx>
      <c:valAx>
        <c:axId val="183162832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18315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C821-57CB-4768-B929-75DCA810F06F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4EFB-5C1A-4F5D-AB5A-3D5EAC725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8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144A-3D10-4319-9A89-329E6376F32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D693-83E2-4202-8522-C4EED18A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7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2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"/>
            <a:ext cx="9906000" cy="851757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75000"/>
                </a:schemeClr>
              </a:gs>
              <a:gs pos="100000">
                <a:schemeClr val="bg1">
                  <a:lumMod val="7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9467" y="6356357"/>
            <a:ext cx="641276" cy="365125"/>
          </a:xfrm>
        </p:spPr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사각형: 둥근 한쪽 모서리 8"/>
          <p:cNvSpPr/>
          <p:nvPr userDrawn="1"/>
        </p:nvSpPr>
        <p:spPr>
          <a:xfrm flipV="1">
            <a:off x="0" y="0"/>
            <a:ext cx="9906000" cy="79200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60000">
                <a:schemeClr val="accent1">
                  <a:lumMod val="75000"/>
                </a:schemeClr>
              </a:gs>
              <a:gs pos="100000">
                <a:schemeClr val="accent1">
                  <a:alpha val="60000"/>
                  <a:lumMod val="80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2"/>
            <a:ext cx="8568952" cy="472196"/>
          </a:xfrm>
        </p:spPr>
        <p:txBody>
          <a:bodyPr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6" indent="0">
              <a:buNone/>
              <a:defRPr sz="1600" b="1"/>
            </a:lvl4pPr>
            <a:lvl5pPr marL="1828835" indent="0">
              <a:buNone/>
              <a:defRPr sz="1600" b="1"/>
            </a:lvl5pPr>
            <a:lvl6pPr marL="2286044" indent="0">
              <a:buNone/>
              <a:defRPr sz="1600" b="1"/>
            </a:lvl6pPr>
            <a:lvl7pPr marL="2743253" indent="0">
              <a:buNone/>
              <a:defRPr sz="1600" b="1"/>
            </a:lvl7pPr>
            <a:lvl8pPr marL="3200461" indent="0">
              <a:buNone/>
              <a:defRPr sz="1600" b="1"/>
            </a:lvl8pPr>
            <a:lvl9pPr marL="365767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6" indent="0">
              <a:buNone/>
              <a:defRPr sz="1600" b="1"/>
            </a:lvl4pPr>
            <a:lvl5pPr marL="1828835" indent="0">
              <a:buNone/>
              <a:defRPr sz="1600" b="1"/>
            </a:lvl5pPr>
            <a:lvl6pPr marL="2286044" indent="0">
              <a:buNone/>
              <a:defRPr sz="1600" b="1"/>
            </a:lvl6pPr>
            <a:lvl7pPr marL="2743253" indent="0">
              <a:buNone/>
              <a:defRPr sz="1600" b="1"/>
            </a:lvl7pPr>
            <a:lvl8pPr marL="3200461" indent="0">
              <a:buNone/>
              <a:defRPr sz="1600" b="1"/>
            </a:lvl8pPr>
            <a:lvl9pPr marL="365767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8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3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8" indent="0">
              <a:buNone/>
              <a:defRPr sz="1000"/>
            </a:lvl3pPr>
            <a:lvl4pPr marL="1371626" indent="0">
              <a:buNone/>
              <a:defRPr sz="900"/>
            </a:lvl4pPr>
            <a:lvl5pPr marL="1828835" indent="0">
              <a:buNone/>
              <a:defRPr sz="900"/>
            </a:lvl5pPr>
            <a:lvl6pPr marL="2286044" indent="0">
              <a:buNone/>
              <a:defRPr sz="900"/>
            </a:lvl6pPr>
            <a:lvl7pPr marL="2743253" indent="0">
              <a:buNone/>
              <a:defRPr sz="900"/>
            </a:lvl7pPr>
            <a:lvl8pPr marL="3200461" indent="0">
              <a:buNone/>
              <a:defRPr sz="900"/>
            </a:lvl8pPr>
            <a:lvl9pPr marL="365767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8" indent="0">
              <a:buNone/>
              <a:defRPr sz="2400"/>
            </a:lvl3pPr>
            <a:lvl4pPr marL="1371626" indent="0">
              <a:buNone/>
              <a:defRPr sz="2000"/>
            </a:lvl4pPr>
            <a:lvl5pPr marL="1828835" indent="0">
              <a:buNone/>
              <a:defRPr sz="2000"/>
            </a:lvl5pPr>
            <a:lvl6pPr marL="2286044" indent="0">
              <a:buNone/>
              <a:defRPr sz="2000"/>
            </a:lvl6pPr>
            <a:lvl7pPr marL="2743253" indent="0">
              <a:buNone/>
              <a:defRPr sz="2000"/>
            </a:lvl7pPr>
            <a:lvl8pPr marL="3200461" indent="0">
              <a:buNone/>
              <a:defRPr sz="2000"/>
            </a:lvl8pPr>
            <a:lvl9pPr marL="365767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8" indent="0">
              <a:buNone/>
              <a:defRPr sz="1000"/>
            </a:lvl3pPr>
            <a:lvl4pPr marL="1371626" indent="0">
              <a:buNone/>
              <a:defRPr sz="900"/>
            </a:lvl4pPr>
            <a:lvl5pPr marL="1828835" indent="0">
              <a:buNone/>
              <a:defRPr sz="900"/>
            </a:lvl5pPr>
            <a:lvl6pPr marL="2286044" indent="0">
              <a:buNone/>
              <a:defRPr sz="900"/>
            </a:lvl6pPr>
            <a:lvl7pPr marL="2743253" indent="0">
              <a:buNone/>
              <a:defRPr sz="900"/>
            </a:lvl7pPr>
            <a:lvl8pPr marL="3200461" indent="0">
              <a:buNone/>
              <a:defRPr sz="900"/>
            </a:lvl8pPr>
            <a:lvl9pPr marL="365767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2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8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1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6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7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7.svg"/><Relationship Id="rId21" Type="http://schemas.openxmlformats.org/officeDocument/2006/relationships/image" Target="../media/image34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2" Type="http://schemas.openxmlformats.org/officeDocument/2006/relationships/image" Target="../media/image6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13.svg"/><Relationship Id="rId24" Type="http://schemas.openxmlformats.org/officeDocument/2006/relationships/image" Target="../media/image37.png"/><Relationship Id="rId32" Type="http://schemas.openxmlformats.org/officeDocument/2006/relationships/image" Target="../media/image43.gif"/><Relationship Id="rId5" Type="http://schemas.openxmlformats.org/officeDocument/2006/relationships/image" Target="../media/image23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openxmlformats.org/officeDocument/2006/relationships/image" Target="../media/image32.svg"/><Relationship Id="rId31" Type="http://schemas.openxmlformats.org/officeDocument/2006/relationships/image" Target="../media/image42.svg"/><Relationship Id="rId4" Type="http://schemas.openxmlformats.org/officeDocument/2006/relationships/image" Target="../media/image22.png"/><Relationship Id="rId9" Type="http://schemas.openxmlformats.org/officeDocument/2006/relationships/image" Target="../media/image15.svg"/><Relationship Id="rId14" Type="http://schemas.openxmlformats.org/officeDocument/2006/relationships/image" Target="../media/image1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4294967295"/>
          </p:nvPr>
        </p:nvSpPr>
        <p:spPr>
          <a:xfrm>
            <a:off x="742950" y="2348880"/>
            <a:ext cx="6082258" cy="936104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쇼핑몰 서비스 기획서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95" y="1988841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ell MT" panose="02020503060305020303" pitchFamily="18" charset="0"/>
              </a:rPr>
              <a:t>La </a:t>
            </a:r>
            <a:r>
              <a:rPr lang="en-US" altLang="ko-KR" dirty="0" err="1">
                <a:latin typeface="Bell MT" panose="02020503060305020303" pitchFamily="18" charset="0"/>
              </a:rPr>
              <a:t>La</a:t>
            </a:r>
            <a:r>
              <a:rPr lang="en-US" altLang="ko-KR" dirty="0">
                <a:latin typeface="Bell MT" panose="02020503060305020303" pitchFamily="18" charset="0"/>
              </a:rPr>
              <a:t> Market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58" y="6237312"/>
            <a:ext cx="723200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9596" eaLnBrk="0" hangingPunct="0">
              <a:lnSpc>
                <a:spcPts val="1428"/>
              </a:lnSpc>
            </a:pP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COPYRIGHT © 2022 SETEMADE All rights reserved.</a:t>
            </a:r>
          </a:p>
          <a:p>
            <a:pPr defTabSz="819596" eaLnBrk="0" hangingPunct="0">
              <a:lnSpc>
                <a:spcPts val="1428"/>
              </a:lnSpc>
            </a:pP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 part of this document may be copied or redistributed in any form without prior written consent of SITEMADE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73280" y="-1"/>
            <a:ext cx="2432720" cy="6858001"/>
          </a:xfrm>
          <a:custGeom>
            <a:avLst/>
            <a:gdLst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1559169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1559169 w 293677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76" h="6858000">
                <a:moveTo>
                  <a:pt x="1559169" y="0"/>
                </a:moveTo>
                <a:lnTo>
                  <a:pt x="2936776" y="0"/>
                </a:lnTo>
                <a:lnTo>
                  <a:pt x="2936776" y="6858000"/>
                </a:lnTo>
                <a:lnTo>
                  <a:pt x="0" y="6858000"/>
                </a:lnTo>
                <a:lnTo>
                  <a:pt x="155916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814958" y="4005065"/>
            <a:ext cx="1905794" cy="53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2024.5.5.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이정원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8553403" y="6326567"/>
            <a:ext cx="1104689" cy="327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SITEMADE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래픽 3" descr="옷걸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78" y="1988844"/>
            <a:ext cx="343517" cy="3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제작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66188"/>
              </p:ext>
            </p:extLst>
          </p:nvPr>
        </p:nvGraphicFramePr>
        <p:xfrm>
          <a:off x="2689347" y="2780928"/>
          <a:ext cx="6656142" cy="28086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105800295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229913189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717478377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108983223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346664526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1379700852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2707435465"/>
                    </a:ext>
                  </a:extLst>
                </a:gridCol>
              </a:tblGrid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M1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M2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M3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M4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M5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M6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839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정의서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80978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46575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66360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62321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공개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1202"/>
                  </a:ext>
                </a:extLst>
              </a:tr>
            </a:tbl>
          </a:graphicData>
        </a:graphic>
      </p:graphicFrame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341112" y="3375280"/>
            <a:ext cx="2412087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5565248" y="3838766"/>
            <a:ext cx="2052047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6249144" y="4302252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6681192" y="4765738"/>
            <a:ext cx="2520273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661464" y="5229224"/>
            <a:ext cx="684025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래픽 4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1156" y="1090512"/>
            <a:ext cx="763692" cy="7636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91966" y="1772820"/>
            <a:ext cx="1360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기획자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4" name="그래픽 23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816" y="1090512"/>
            <a:ext cx="763692" cy="76369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304928" y="1772820"/>
            <a:ext cx="160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디자이너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6" name="그래픽 25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002" y="1090512"/>
            <a:ext cx="763692" cy="76369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978046" y="1772820"/>
            <a:ext cx="1584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퍼블리셔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8" name="그래픽 27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9190" y="1090512"/>
            <a:ext cx="763692" cy="76369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689304" y="1772820"/>
            <a:ext cx="1584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개발자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532873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인원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532873" y="2780932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3952557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5848767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7528953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1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디자인 계획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8" y="1124744"/>
            <a:ext cx="2927080" cy="553148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124747"/>
            <a:ext cx="3096344" cy="553148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041232" y="3284980"/>
            <a:ext cx="432049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17296" y="3239106"/>
            <a:ext cx="1728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1232" y="3725740"/>
            <a:ext cx="432049" cy="216024"/>
          </a:xfrm>
          <a:prstGeom prst="rect">
            <a:avLst/>
          </a:pr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7296" y="3679866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1232" y="4166498"/>
            <a:ext cx="432049" cy="216024"/>
          </a:xfrm>
          <a:prstGeom prst="rect">
            <a:avLst/>
          </a:prstGeom>
          <a:solidFill>
            <a:srgbClr val="F8F2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17296" y="4120624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R2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242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1232" y="4607257"/>
            <a:ext cx="432049" cy="216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17296" y="4561383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7217" y="1524399"/>
            <a:ext cx="2952327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흰색과 검은색을 기본으로 하되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파스텔 색상으로 여성스러움을 강조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6933360" y="1180466"/>
            <a:ext cx="104397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콘셉트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6933360" y="2852936"/>
            <a:ext cx="68393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</a:t>
            </a:r>
          </a:p>
        </p:txBody>
      </p:sp>
    </p:spTree>
    <p:extLst>
      <p:ext uri="{BB962C8B-B14F-4D97-AF65-F5344CB8AC3E}">
        <p14:creationId xmlns:p14="http://schemas.microsoft.com/office/powerpoint/2010/main" val="3296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마케팅 계획</a:t>
            </a:r>
          </a:p>
        </p:txBody>
      </p:sp>
      <p:sp>
        <p:nvSpPr>
          <p:cNvPr id="23" name="모서리가 둥근 직사각형 6"/>
          <p:cNvSpPr/>
          <p:nvPr/>
        </p:nvSpPr>
        <p:spPr>
          <a:xfrm>
            <a:off x="2476068" y="1124748"/>
            <a:ext cx="6221348" cy="978872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방문자 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수의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전환으로 예상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평균 가격대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3~5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최소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이상 판매 유지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54"/>
          <p:cNvSpPr/>
          <p:nvPr/>
        </p:nvSpPr>
        <p:spPr>
          <a:xfrm>
            <a:off x="2476070" y="4437112"/>
            <a:ext cx="4622525" cy="1615827"/>
          </a:xfrm>
          <a:prstGeom prst="roundRect">
            <a:avLst>
              <a:gd name="adj" fmla="val 0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지식인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 마켓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업체 입점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중소기업 복지몰로 입점  계약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32871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</a:p>
        </p:txBody>
      </p:sp>
      <p:sp>
        <p:nvSpPr>
          <p:cNvPr id="10" name="모서리가 둥근 직사각형 6"/>
          <p:cNvSpPr/>
          <p:nvPr/>
        </p:nvSpPr>
        <p:spPr>
          <a:xfrm>
            <a:off x="2476067" y="2636912"/>
            <a:ext cx="6897061" cy="1305163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진행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옷 거래 성공 고객에게 사은품 제공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 혜택을 받을 수 있는 다양한 이벤트와 콘텐츠 제공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옷을 판매하는 광고보다 헌 옷을 판매하는 광고로 우회하여 광고 비용 절약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헌 옷 거래를 활성화하여 자연스럽게 새 옷 구매로 유도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532871" y="2751553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전략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532871" y="4470888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전략</a:t>
            </a:r>
          </a:p>
        </p:txBody>
      </p:sp>
    </p:spTree>
    <p:extLst>
      <p:ext uri="{BB962C8B-B14F-4D97-AF65-F5344CB8AC3E}">
        <p14:creationId xmlns:p14="http://schemas.microsoft.com/office/powerpoint/2010/main" val="280684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347532" y="1028152"/>
            <a:ext cx="540001" cy="54000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래픽 29" descr="동전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992" y="1864592"/>
            <a:ext cx="540001" cy="540001"/>
          </a:xfrm>
          <a:prstGeom prst="rect">
            <a:avLst/>
          </a:prstGeom>
        </p:spPr>
      </p:pic>
      <p:pic>
        <p:nvPicPr>
          <p:cNvPr id="31" name="그래픽 30" descr="화살표: 시계 방향 곡선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532" y="1864592"/>
            <a:ext cx="500496" cy="500496"/>
          </a:xfrm>
          <a:prstGeom prst="rect">
            <a:avLst/>
          </a:prstGeom>
        </p:spPr>
      </p:pic>
      <p:pic>
        <p:nvPicPr>
          <p:cNvPr id="32" name="그래픽 31" descr="소핑 카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7957" y="1864592"/>
            <a:ext cx="540001" cy="540001"/>
          </a:xfrm>
          <a:prstGeom prst="rect">
            <a:avLst/>
          </a:prstGeom>
        </p:spPr>
      </p:pic>
      <p:pic>
        <p:nvPicPr>
          <p:cNvPr id="33" name="그래픽 32" descr="태그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0474" y="1864592"/>
            <a:ext cx="540001" cy="540001"/>
          </a:xfrm>
          <a:prstGeom prst="rect">
            <a:avLst/>
          </a:prstGeom>
        </p:spPr>
      </p:pic>
      <p:pic>
        <p:nvPicPr>
          <p:cNvPr id="34" name="그래픽 33" descr="상자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92921" y="1864592"/>
            <a:ext cx="540001" cy="540001"/>
          </a:xfrm>
          <a:prstGeom prst="rect">
            <a:avLst/>
          </a:prstGeom>
        </p:spPr>
      </p:pic>
      <p:pic>
        <p:nvPicPr>
          <p:cNvPr id="35" name="그래픽 34" descr="쇼핑백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85366" y="1864592"/>
            <a:ext cx="540001" cy="540001"/>
          </a:xfrm>
          <a:prstGeom prst="rect">
            <a:avLst/>
          </a:prstGeom>
        </p:spPr>
      </p:pic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300825" y="1028152"/>
            <a:ext cx="540001" cy="540001"/>
          </a:xfrm>
          <a:prstGeom prst="rect">
            <a:avLst/>
          </a:prstGeom>
          <a:solidFill>
            <a:srgbClr val="CCC42E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4160704" y="1028152"/>
            <a:ext cx="540001" cy="540001"/>
          </a:xfrm>
          <a:prstGeom prst="rect">
            <a:avLst/>
          </a:prstGeom>
          <a:solidFill>
            <a:srgbClr val="7D1F1F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5113996" y="1028152"/>
            <a:ext cx="540001" cy="540001"/>
          </a:xfrm>
          <a:prstGeom prst="rect">
            <a:avLst/>
          </a:prstGeom>
          <a:solidFill>
            <a:srgbClr val="CB2F2F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207411" y="1028152"/>
            <a:ext cx="540001" cy="540001"/>
          </a:xfrm>
          <a:prstGeom prst="rect">
            <a:avLst/>
          </a:prstGeom>
          <a:solidFill>
            <a:srgbClr val="3081CA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2254118" y="1028152"/>
            <a:ext cx="540001" cy="540001"/>
          </a:xfrm>
          <a:prstGeom prst="rect">
            <a:avLst/>
          </a:prstGeom>
          <a:solidFill>
            <a:srgbClr val="267D1F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그래픽 40" descr="옷걸이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77813" y="1864592"/>
            <a:ext cx="540001" cy="540001"/>
          </a:xfrm>
          <a:prstGeom prst="rect">
            <a:avLst/>
          </a:prstGeom>
        </p:spPr>
      </p:pic>
      <p:pic>
        <p:nvPicPr>
          <p:cNvPr id="42" name="그래픽 41" descr="안경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75295" y="1864592"/>
            <a:ext cx="540001" cy="540001"/>
          </a:xfrm>
          <a:prstGeom prst="rect">
            <a:avLst/>
          </a:prstGeom>
        </p:spPr>
      </p:pic>
      <p:pic>
        <p:nvPicPr>
          <p:cNvPr id="43" name="그래픽 42" descr="정장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72776" y="1864592"/>
            <a:ext cx="540001" cy="540001"/>
          </a:xfrm>
          <a:prstGeom prst="rect">
            <a:avLst/>
          </a:prstGeom>
        </p:spPr>
      </p:pic>
      <p:pic>
        <p:nvPicPr>
          <p:cNvPr id="44" name="그래픽 43" descr="드레스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80331" y="1864592"/>
            <a:ext cx="540001" cy="540001"/>
          </a:xfrm>
          <a:prstGeom prst="rect">
            <a:avLst/>
          </a:prstGeom>
        </p:spPr>
      </p:pic>
      <p:pic>
        <p:nvPicPr>
          <p:cNvPr id="45" name="그래픽 44" descr="하이힐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90402" y="1864592"/>
            <a:ext cx="540001" cy="540001"/>
          </a:xfrm>
          <a:prstGeom prst="rect">
            <a:avLst/>
          </a:prstGeom>
        </p:spPr>
      </p:pic>
      <p:pic>
        <p:nvPicPr>
          <p:cNvPr id="46" name="그래픽 45" descr="양말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5510" y="1864592"/>
            <a:ext cx="540001" cy="540001"/>
          </a:xfrm>
          <a:prstGeom prst="rect">
            <a:avLst/>
          </a:prstGeom>
        </p:spPr>
      </p:pic>
      <p:pic>
        <p:nvPicPr>
          <p:cNvPr id="47" name="그래픽 46" descr="바지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87884" y="1864592"/>
            <a:ext cx="540001" cy="540001"/>
          </a:xfrm>
          <a:prstGeom prst="rect">
            <a:avLst/>
          </a:prstGeom>
        </p:spPr>
      </p:pic>
      <p:pic>
        <p:nvPicPr>
          <p:cNvPr id="48" name="그래픽 47" descr="긴 소매 셔츠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95439" y="1864592"/>
            <a:ext cx="540001" cy="540001"/>
          </a:xfrm>
          <a:prstGeom prst="rect">
            <a:avLst/>
          </a:prstGeom>
        </p:spPr>
      </p:pic>
      <p:pic>
        <p:nvPicPr>
          <p:cNvPr id="49" name="그래픽 48" descr="치마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82849" y="1864592"/>
            <a:ext cx="540001" cy="540001"/>
          </a:xfrm>
          <a:prstGeom prst="rect">
            <a:avLst/>
          </a:prstGeom>
        </p:spPr>
      </p:pic>
      <p:pic>
        <p:nvPicPr>
          <p:cNvPr id="50" name="Picture 2" descr="시장 분석에 대한 이미지 검색결과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7" y="2847974"/>
            <a:ext cx="5334000" cy="11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6681193" y="3429000"/>
            <a:ext cx="2590528" cy="2588096"/>
            <a:chOff x="1496616" y="1772816"/>
            <a:chExt cx="4464496" cy="4460304"/>
          </a:xfrm>
        </p:grpSpPr>
        <p:sp>
          <p:nvSpPr>
            <p:cNvPr id="52" name="직사각형 51"/>
            <p:cNvSpPr/>
            <p:nvPr/>
          </p:nvSpPr>
          <p:spPr>
            <a:xfrm>
              <a:off x="1496616" y="1772816"/>
              <a:ext cx="2232248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28864" y="1772816"/>
              <a:ext cx="2232248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28864" y="4000872"/>
              <a:ext cx="2232248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96616" y="4000872"/>
              <a:ext cx="2232248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8697416" y="368104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B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697416" y="4940592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567813" y="518009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288510" y="441550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657502" y="3697425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873931" y="441550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6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사업의 필요성</a:t>
            </a: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763964942"/>
              </p:ext>
            </p:extLst>
          </p:nvPr>
        </p:nvGraphicFramePr>
        <p:xfrm>
          <a:off x="632920" y="2276475"/>
          <a:ext cx="3420000" cy="3988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448175" y="2996952"/>
            <a:ext cx="5184774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의류 시장은 매년 성장하고 있으며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의류 구매 주기도 급속도로 빨라지고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평균 일주일에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년에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벌의 옷을 구매함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이에 따라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옷이 쉽게 버려지는 사회 문제가 발생함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싸게 사고 쉽게 버리는 소비 행태로 변모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우리나라에서 한 해 약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72,000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 가격으로는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억이 넘는 의류가 폐기되고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청바지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6,406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장에 해당하는 의류가 폐기되는 실정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28464" y="1124745"/>
            <a:ext cx="9649071" cy="1030570"/>
            <a:chOff x="234904" y="1088486"/>
            <a:chExt cx="8712968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639690" y="1350340"/>
              <a:ext cx="786465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매년 청바지 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6,406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장에 해당하는 의류가 폐기된다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234904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8560749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55" name="직사각형 54"/>
          <p:cNvSpPr/>
          <p:nvPr/>
        </p:nvSpPr>
        <p:spPr>
          <a:xfrm>
            <a:off x="632521" y="6265133"/>
            <a:ext cx="3420399" cy="34009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의류 폐기물 발생 현황</a:t>
            </a:r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1640632" y="3645025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2720752" y="2893750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시장 분석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48174" y="2820734"/>
            <a:ext cx="5184775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패스트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패션 시장은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억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2010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억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2011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억으로 매년 성장하는 추세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이상의 여성 의류 온라인 쇼핑몰이 존재함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 수명이 제품의 품질이 아닌 트렌드에 영향을 받기 때문에 제품 수명은 매우 짧아졌고 중고 거래가 활성화됨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패스트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패션 시장의 성장과 함께 중고 거래 시장이 급속히 성장하고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년에 비해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 이상 성장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의류 거래는 장난감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 순서 다음으로 많으며 매년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50%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이상씩 성장 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00472" y="1124745"/>
            <a:ext cx="9577064" cy="1030570"/>
            <a:chOff x="275046" y="1088486"/>
            <a:chExt cx="8560676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1353828" y="1350340"/>
              <a:ext cx="643637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패스트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패션과 함께 </a:t>
              </a:r>
              <a:r>
                <a:rPr lang="ko-KR" altLang="en-US" sz="2800" b="1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패스트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플리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마켓이 성장</a:t>
              </a: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855893" y="1433494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867752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1114946236"/>
              </p:ext>
            </p:extLst>
          </p:nvPr>
        </p:nvGraphicFramePr>
        <p:xfrm>
          <a:off x="690818" y="2276475"/>
          <a:ext cx="3420000" cy="3988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3" name="직선 화살표 연결선 62"/>
          <p:cNvCxnSpPr>
            <a:cxnSpLocks/>
          </p:cNvCxnSpPr>
          <p:nvPr/>
        </p:nvCxnSpPr>
        <p:spPr>
          <a:xfrm flipV="1">
            <a:off x="2000672" y="3140968"/>
            <a:ext cx="720080" cy="12961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252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시장 규모</a:t>
            </a:r>
          </a:p>
        </p:txBody>
      </p:sp>
    </p:spTree>
    <p:extLst>
      <p:ext uri="{BB962C8B-B14F-4D97-AF65-F5344CB8AC3E}">
        <p14:creationId xmlns:p14="http://schemas.microsoft.com/office/powerpoint/2010/main" val="428713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고객 분석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8464" y="1124745"/>
            <a:ext cx="9649072" cy="1030570"/>
            <a:chOff x="672663" y="1124745"/>
            <a:chExt cx="8560676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2542961" y="1386599"/>
              <a:ext cx="482007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10~20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대의 의류 구매 기준은 경제성</a:t>
              </a: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1541542" y="14697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905329" y="1552812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72663" y="1963724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63" y="112474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17" name="직사각형 16"/>
          <p:cNvSpPr/>
          <p:nvPr/>
        </p:nvSpPr>
        <p:spPr>
          <a:xfrm>
            <a:off x="700446" y="2969553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80856" y="2969552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저렴한 가격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(84.8%)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0446" y="3579901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0856" y="3579899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상품 종류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(49.5%)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446" y="4190248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80856" y="4190246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(49.5%)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0446" y="4800595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0856" y="4800594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(41.4%)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0446" y="5410942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80856" y="5410941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넓은 매장과 쇼핑 분위기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(30.5%)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48174" y="2924944"/>
            <a:ext cx="51847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유행에 따라 옷을 빠르게 구입하는 특성이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저가 상품은 충동적으로 구매하기 쉽지만 유행이 짧아 실제 입는 기간은 매우 짧음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상태가 좋아도 수납 공간 부족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이삿짐 정리 등의 사유로 버려지는 경우가 많이 발생함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경제적으로 여유롭지는 않지만 전체 생활비 중 의류 지출 비용이 높은 연령대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(10~20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 후반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경제적인 구매를 선호하는 경향이 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252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패스트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패션 선호 이유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복수 응답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8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쇼핑몰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993" y="3501011"/>
            <a:ext cx="317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60" dirty="0">
                <a:latin typeface="Bell MT" panose="02020503060305020303" pitchFamily="18" charset="0"/>
              </a:rPr>
              <a:t>La </a:t>
            </a:r>
            <a:r>
              <a:rPr lang="en-US" altLang="ko-KR" sz="2400" spc="-60" dirty="0" err="1">
                <a:latin typeface="Bell MT" panose="02020503060305020303" pitchFamily="18" charset="0"/>
              </a:rPr>
              <a:t>La</a:t>
            </a:r>
            <a:r>
              <a:rPr lang="en-US" altLang="ko-KR" sz="2400" spc="-60" dirty="0">
                <a:latin typeface="Bell MT" panose="02020503060305020303" pitchFamily="18" charset="0"/>
              </a:rPr>
              <a:t> Market</a:t>
            </a:r>
            <a:endParaRPr lang="ko-KR" altLang="en-US" sz="2400" spc="-60" dirty="0">
              <a:latin typeface="Bell MT" panose="02020503060305020303" pitchFamily="18" charset="0"/>
            </a:endParaRPr>
          </a:p>
        </p:txBody>
      </p:sp>
      <p:pic>
        <p:nvPicPr>
          <p:cNvPr id="13" name="그래픽 12" descr="옷걸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451" y="2708920"/>
            <a:ext cx="777970" cy="77797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70872"/>
              </p:ext>
            </p:extLst>
          </p:nvPr>
        </p:nvGraphicFramePr>
        <p:xfrm>
          <a:off x="4448175" y="2852936"/>
          <a:ext cx="5184775" cy="32904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20990">
                  <a:extLst>
                    <a:ext uri="{9D8B030D-6E8A-4147-A177-3AD203B41FA5}">
                      <a16:colId xmlns:a16="http://schemas.microsoft.com/office/drawing/2014/main" val="685935265"/>
                    </a:ext>
                  </a:extLst>
                </a:gridCol>
                <a:gridCol w="3963785">
                  <a:extLst>
                    <a:ext uri="{9D8B030D-6E8A-4147-A177-3AD203B41FA5}">
                      <a16:colId xmlns:a16="http://schemas.microsoft.com/office/drawing/2014/main" val="1320259214"/>
                    </a:ext>
                  </a:extLst>
                </a:gridCol>
              </a:tblGrid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라라마켓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(La </a:t>
                      </a: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Market)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10307"/>
                  </a:ext>
                </a:extLst>
              </a:tr>
              <a:tr h="65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세련된 스타일과 알뜰할 소비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가지를 모두 원하는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10~20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 여성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347715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여성 의류 종합 쇼핑몰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35194"/>
                  </a:ext>
                </a:extLst>
              </a:tr>
              <a:tr h="147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Outer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Top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Bottom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Skirt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Dress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67114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도메인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www.lalamarket.com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19158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128464" y="1124745"/>
            <a:ext cx="9649072" cy="1030570"/>
            <a:chOff x="275046" y="1088486"/>
            <a:chExt cx="8560676" cy="1030570"/>
          </a:xfrm>
        </p:grpSpPr>
        <p:sp>
          <p:nvSpPr>
            <p:cNvPr id="28" name="TextBox 27"/>
            <p:cNvSpPr txBox="1"/>
            <p:nvPr/>
          </p:nvSpPr>
          <p:spPr>
            <a:xfrm>
              <a:off x="1634343" y="1350340"/>
              <a:ext cx="587532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세련된 스타일과 알뜰한 소비를 한 번에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자유형 26"/>
            <p:cNvSpPr/>
            <p:nvPr/>
          </p:nvSpPr>
          <p:spPr>
            <a:xfrm>
              <a:off x="1232549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7"/>
            <p:cNvSpPr/>
            <p:nvPr/>
          </p:nvSpPr>
          <p:spPr>
            <a:xfrm rot="10800000">
              <a:off x="7524328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37" name="직사각형 36"/>
          <p:cNvSpPr/>
          <p:nvPr/>
        </p:nvSpPr>
        <p:spPr>
          <a:xfrm>
            <a:off x="522514" y="4581128"/>
            <a:ext cx="3566390" cy="154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Aft>
                <a:spcPts val="1200"/>
              </a:spcAft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쇼핑몰 안에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 구매 채널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거래 채널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동시에 운영하여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이용자의 경제적 편익은 높이고 환경에 대한 사회적 책임을 다하는 온라인 쇼핑몰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18031" y="4495168"/>
            <a:ext cx="216000" cy="0"/>
          </a:xfrm>
          <a:prstGeom prst="line">
            <a:avLst/>
          </a:prstGeom>
          <a:ln w="28575">
            <a:solidFill>
              <a:srgbClr val="CB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0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쇼핑몰 특징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69158" y="1336934"/>
            <a:ext cx="270404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쇼핑 채널은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신상품 구매 채널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회원끼리 상품을 사고파는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채널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구분됩니다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4720" y="4005217"/>
            <a:ext cx="1368000" cy="1368000"/>
            <a:chOff x="2000824" y="3393869"/>
            <a:chExt cx="1368000" cy="1368000"/>
          </a:xfrm>
        </p:grpSpPr>
        <p:sp>
          <p:nvSpPr>
            <p:cNvPr id="14" name="타원 13"/>
            <p:cNvSpPr/>
            <p:nvPr/>
          </p:nvSpPr>
          <p:spPr>
            <a:xfrm>
              <a:off x="2000824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5" name="그래픽 14" descr="상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7624" y="3468811"/>
              <a:ext cx="914400" cy="9144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108824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스타일숍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401424" y="4005217"/>
            <a:ext cx="1368000" cy="1368000"/>
            <a:chOff x="5673080" y="3393869"/>
            <a:chExt cx="1368000" cy="1368000"/>
          </a:xfrm>
        </p:grpSpPr>
        <p:sp>
          <p:nvSpPr>
            <p:cNvPr id="17" name="타원 16"/>
            <p:cNvSpPr/>
            <p:nvPr/>
          </p:nvSpPr>
          <p:spPr>
            <a:xfrm>
              <a:off x="5673080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8" name="그래픽 17" descr="상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9880" y="3468811"/>
              <a:ext cx="914400" cy="91440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781080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오픈숍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그래픽 19" descr="동전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0991" y="3573016"/>
            <a:ext cx="540001" cy="540001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cxnSpLocks/>
          </p:cNvCxnSpPr>
          <p:nvPr/>
        </p:nvCxnSpPr>
        <p:spPr>
          <a:xfrm flipH="1">
            <a:off x="3579909" y="4419050"/>
            <a:ext cx="2502164" cy="0"/>
          </a:xfrm>
          <a:prstGeom prst="straightConnector1">
            <a:avLst/>
          </a:prstGeom>
          <a:ln w="28575">
            <a:solidFill>
              <a:srgbClr val="CB2F2F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60669" y="4054155"/>
            <a:ext cx="1540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호환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16496" y="5606380"/>
            <a:ext cx="3240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고객은 중고 상품을 판매하고 발생한 포인트를 사용하여 새 제품을 알뜰한 가격에 구매할 수 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81198" y="5448159"/>
            <a:ext cx="3276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회원의 중고 상품을 구매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사용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상품을 판매했을 때는 판매금을 포인트로만 받습니다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140938" y="1124897"/>
            <a:ext cx="1368000" cy="1368000"/>
            <a:chOff x="4251276" y="937665"/>
            <a:chExt cx="1368000" cy="1368000"/>
          </a:xfrm>
        </p:grpSpPr>
        <p:sp>
          <p:nvSpPr>
            <p:cNvPr id="40" name="타원 39"/>
            <p:cNvSpPr/>
            <p:nvPr/>
          </p:nvSpPr>
          <p:spPr>
            <a:xfrm>
              <a:off x="4251276" y="937665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59276" y="1762463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라라마켓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5" name="그래픽 34" descr="옷걸이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46291" y="964629"/>
              <a:ext cx="777970" cy="777970"/>
            </a:xfrm>
            <a:prstGeom prst="rect">
              <a:avLst/>
            </a:prstGeom>
          </p:spPr>
        </p:pic>
      </p:grpSp>
      <p:cxnSp>
        <p:nvCxnSpPr>
          <p:cNvPr id="9" name="연결선: 꺾임 8"/>
          <p:cNvCxnSpPr>
            <a:cxnSpLocks/>
            <a:stCxn id="40" idx="4"/>
            <a:endCxn id="14" idx="0"/>
          </p:cNvCxnSpPr>
          <p:nvPr/>
        </p:nvCxnSpPr>
        <p:spPr>
          <a:xfrm rot="5400000">
            <a:off x="2530669" y="1710948"/>
            <a:ext cx="1512320" cy="3076218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/>
          <p:cNvCxnSpPr>
            <a:cxnSpLocks/>
            <a:stCxn id="40" idx="4"/>
            <a:endCxn id="17" idx="0"/>
          </p:cNvCxnSpPr>
          <p:nvPr/>
        </p:nvCxnSpPr>
        <p:spPr>
          <a:xfrm rot="16200000" flipH="1">
            <a:off x="5699021" y="1618814"/>
            <a:ext cx="1512320" cy="32604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864768" y="4509120"/>
            <a:ext cx="3935990" cy="57899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채널로 방문자 수를 높여</a:t>
            </a:r>
            <a:endParaRPr lang="en-US" altLang="ko-KR" sz="1400" dirty="0">
              <a:solidFill>
                <a:srgbClr val="CB2F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광고비는 줄이고 새 상품 구매를 유도</a:t>
            </a:r>
          </a:p>
        </p:txBody>
      </p:sp>
    </p:spTree>
    <p:extLst>
      <p:ext uri="{BB962C8B-B14F-4D97-AF65-F5344CB8AC3E}">
        <p14:creationId xmlns:p14="http://schemas.microsoft.com/office/powerpoint/2010/main" val="29318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738529" y="2074974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쇼핑몰 이용 방법</a:t>
            </a:r>
          </a:p>
        </p:txBody>
      </p:sp>
      <p:sp>
        <p:nvSpPr>
          <p:cNvPr id="41" name="타원 40"/>
          <p:cNvSpPr/>
          <p:nvPr/>
        </p:nvSpPr>
        <p:spPr>
          <a:xfrm>
            <a:off x="5216119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4" name="그래픽 23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581" y="3140968"/>
            <a:ext cx="1074743" cy="1074743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2478592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8" name="그래픽 27" descr="상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393" y="3180780"/>
            <a:ext cx="914401" cy="91440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586592" y="4031373"/>
            <a:ext cx="115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오픈숍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023208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래픽 34" descr="상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009" y="3180780"/>
            <a:ext cx="914401" cy="914401"/>
          </a:xfrm>
          <a:prstGeom prst="rect">
            <a:avLst/>
          </a:prstGeom>
        </p:spPr>
      </p:pic>
      <p:sp>
        <p:nvSpPr>
          <p:cNvPr id="18" name="원호 17"/>
          <p:cNvSpPr/>
          <p:nvPr/>
        </p:nvSpPr>
        <p:spPr>
          <a:xfrm>
            <a:off x="3438406" y="2348880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H="1" flipV="1">
            <a:off x="3438406" y="2876798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772122" y="3805485"/>
            <a:ext cx="1147318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래픽 42" descr="동전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0839" y="5445221"/>
            <a:ext cx="540001" cy="5400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253719" y="5929535"/>
            <a:ext cx="117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적립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134600" y="1862625"/>
            <a:ext cx="1560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물품 판매</a:t>
            </a:r>
          </a:p>
        </p:txBody>
      </p:sp>
      <p:pic>
        <p:nvPicPr>
          <p:cNvPr id="50" name="그래픽 49" descr="사용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680" y="2176993"/>
            <a:ext cx="584557" cy="584557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3946863" y="190851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62218" y="3405921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5" name="그래픽 54" descr="사용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371" y="3507941"/>
            <a:ext cx="584557" cy="584557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738529" y="4728289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7" name="그래픽 56" descr="사용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680" y="4830308"/>
            <a:ext cx="584557" cy="584557"/>
          </a:xfrm>
          <a:prstGeom prst="rect">
            <a:avLst/>
          </a:prstGeom>
        </p:spPr>
      </p:pic>
      <p:cxnSp>
        <p:nvCxnSpPr>
          <p:cNvPr id="58" name="직선 화살표 연결선 57"/>
          <p:cNvCxnSpPr>
            <a:cxnSpLocks/>
          </p:cNvCxnSpPr>
          <p:nvPr/>
        </p:nvCxnSpPr>
        <p:spPr>
          <a:xfrm flipH="1" flipV="1">
            <a:off x="1686353" y="2874105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>
            <a:off x="1686353" y="4348871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 flipH="1">
            <a:off x="1472469" y="3805485"/>
            <a:ext cx="864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1712640" y="2348904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06131" y="2303852"/>
            <a:ext cx="1754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상품 구매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활용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37691" y="597542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7" name="그래픽 66" descr="상자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8135" y="1821268"/>
            <a:ext cx="540001" cy="540001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6610012" y="4489956"/>
            <a:ext cx="1727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신상품 구매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활용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654928" y="4515257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0" name="그래픽 69" descr="태그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4059" y="4005064"/>
            <a:ext cx="540001" cy="540001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8131208" y="4031373"/>
            <a:ext cx="115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스타일숍</a:t>
            </a:r>
          </a:p>
        </p:txBody>
      </p:sp>
      <p:pic>
        <p:nvPicPr>
          <p:cNvPr id="77" name="그래픽 76" descr="긴 소매 셔츠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0903" y="1412776"/>
            <a:ext cx="468000" cy="468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9EC20F6-DA8A-4B9F-936D-C4CCEA859CC9}"/>
              </a:ext>
            </a:extLst>
          </p:cNvPr>
          <p:cNvSpPr txBox="1"/>
          <p:nvPr/>
        </p:nvSpPr>
        <p:spPr>
          <a:xfrm>
            <a:off x="5530487" y="4074244"/>
            <a:ext cx="8068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7355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21547158"/>
              </p:ext>
            </p:extLst>
          </p:nvPr>
        </p:nvGraphicFramePr>
        <p:xfrm>
          <a:off x="566097" y="2485128"/>
          <a:ext cx="8773815" cy="360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매출 계획</a:t>
            </a:r>
          </a:p>
        </p:txBody>
      </p:sp>
      <p:sp>
        <p:nvSpPr>
          <p:cNvPr id="21" name="모서리가 둥근 직사각형 11"/>
          <p:cNvSpPr/>
          <p:nvPr/>
        </p:nvSpPr>
        <p:spPr>
          <a:xfrm>
            <a:off x="1352604" y="4437113"/>
            <a:ext cx="1728188" cy="720080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매출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30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원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매출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850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3008784" y="4437112"/>
            <a:ext cx="1080120" cy="792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5817097" y="3078606"/>
            <a:ext cx="1152128" cy="13085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1"/>
          <p:cNvSpPr/>
          <p:nvPr/>
        </p:nvSpPr>
        <p:spPr>
          <a:xfrm>
            <a:off x="4160913" y="3561253"/>
            <a:ext cx="1656184" cy="803853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주얼리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잡화 판매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11"/>
          <p:cNvSpPr/>
          <p:nvPr/>
        </p:nvSpPr>
        <p:spPr>
          <a:xfrm>
            <a:off x="6969225" y="2572679"/>
            <a:ext cx="1656184" cy="424277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유아 용품 판매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1355392" y="4077075"/>
            <a:ext cx="150937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안정화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4098302" y="3262900"/>
            <a:ext cx="1790802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상품 다각화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6753200" y="2285841"/>
            <a:ext cx="2088232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고객층 다각화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28464" y="1124745"/>
            <a:ext cx="9649072" cy="1030570"/>
            <a:chOff x="275046" y="1088486"/>
            <a:chExt cx="8560676" cy="1030570"/>
          </a:xfrm>
        </p:grpSpPr>
        <p:sp>
          <p:nvSpPr>
            <p:cNvPr id="39" name="TextBox 38"/>
            <p:cNvSpPr txBox="1"/>
            <p:nvPr/>
          </p:nvSpPr>
          <p:spPr>
            <a:xfrm>
              <a:off x="979525" y="1350340"/>
              <a:ext cx="718498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안정화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다각화에 기반한 사업 다각화로 확장</a:t>
              </a:r>
            </a:p>
          </p:txBody>
        </p:sp>
        <p:sp>
          <p:nvSpPr>
            <p:cNvPr id="40" name="자유형 26"/>
            <p:cNvSpPr/>
            <p:nvPr/>
          </p:nvSpPr>
          <p:spPr>
            <a:xfrm>
              <a:off x="450928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27"/>
            <p:cNvSpPr/>
            <p:nvPr/>
          </p:nvSpPr>
          <p:spPr>
            <a:xfrm rot="10800000">
              <a:off x="8272717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19" name="직사각형 18"/>
          <p:cNvSpPr/>
          <p:nvPr/>
        </p:nvSpPr>
        <p:spPr>
          <a:xfrm>
            <a:off x="324280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연도별 매출 계획</a:t>
            </a:r>
          </a:p>
        </p:txBody>
      </p:sp>
    </p:spTree>
    <p:extLst>
      <p:ext uri="{BB962C8B-B14F-4D97-AF65-F5344CB8AC3E}">
        <p14:creationId xmlns:p14="http://schemas.microsoft.com/office/powerpoint/2010/main" val="48579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경쟁사 분석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166604" y="1412780"/>
            <a:ext cx="9561509" cy="3362613"/>
            <a:chOff x="344488" y="1367609"/>
            <a:chExt cx="9373990" cy="3362613"/>
          </a:xfrm>
        </p:grpSpPr>
        <p:sp>
          <p:nvSpPr>
            <p:cNvPr id="36" name="직사각형 35"/>
            <p:cNvSpPr/>
            <p:nvPr/>
          </p:nvSpPr>
          <p:spPr>
            <a:xfrm>
              <a:off x="8080365" y="1609055"/>
              <a:ext cx="15121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라라마켓</a:t>
              </a:r>
              <a:endPara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80365" y="2708920"/>
              <a:ext cx="16381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쇼핑몰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80364" y="3789040"/>
              <a:ext cx="1512169" cy="307777"/>
            </a:xfrm>
            <a:prstGeom prst="rect">
              <a:avLst/>
            </a:prstGeom>
            <a:ln>
              <a:noFill/>
              <a:prstDash val="sysDot"/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중고 거래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4488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77676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10865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4052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952940" y="1648344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2940" y="2738445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952940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cxnSpLocks/>
              <a:stCxn id="19" idx="2"/>
              <a:endCxn id="15" idx="6"/>
            </p:cNvCxnSpPr>
            <p:nvPr/>
          </p:nvCxnSpPr>
          <p:spPr>
            <a:xfrm flipH="1" flipV="1">
              <a:off x="1176036" y="1768123"/>
              <a:ext cx="1310092" cy="2180203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2486128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019317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52504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486128" y="2738445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019316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52504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486128" y="1648344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19317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552504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2709224" y="2859007"/>
              <a:ext cx="1310093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>
              <a:cxnSpLocks/>
              <a:stCxn id="27" idx="2"/>
              <a:endCxn id="20" idx="6"/>
            </p:cNvCxnSpPr>
            <p:nvPr/>
          </p:nvCxnSpPr>
          <p:spPr>
            <a:xfrm flipH="1" flipV="1">
              <a:off x="4242413" y="2859007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연결선 29"/>
            <p:cNvCxnSpPr>
              <a:cxnSpLocks/>
              <a:stCxn id="25" idx="2"/>
              <a:endCxn id="16" idx="6"/>
            </p:cNvCxnSpPr>
            <p:nvPr/>
          </p:nvCxnSpPr>
          <p:spPr>
            <a:xfrm flipH="1">
              <a:off x="1176036" y="1768123"/>
              <a:ext cx="1310092" cy="109010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>
              <a:cxnSpLocks/>
              <a:endCxn id="25" idx="6"/>
            </p:cNvCxnSpPr>
            <p:nvPr/>
          </p:nvCxnSpPr>
          <p:spPr>
            <a:xfrm flipH="1" flipV="1">
              <a:off x="2709224" y="1768123"/>
              <a:ext cx="1320606" cy="218020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직선 연결선 31"/>
            <p:cNvCxnSpPr>
              <a:cxnSpLocks/>
              <a:stCxn id="24" idx="2"/>
              <a:endCxn id="26" idx="6"/>
            </p:cNvCxnSpPr>
            <p:nvPr/>
          </p:nvCxnSpPr>
          <p:spPr>
            <a:xfrm flipH="1">
              <a:off x="4242413" y="1769688"/>
              <a:ext cx="1310091" cy="21786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/>
            <p:cNvCxnSpPr>
              <a:cxnSpLocks/>
              <a:stCxn id="22" idx="2"/>
              <a:endCxn id="17" idx="6"/>
            </p:cNvCxnSpPr>
            <p:nvPr/>
          </p:nvCxnSpPr>
          <p:spPr>
            <a:xfrm flipH="1">
              <a:off x="1176036" y="2858224"/>
              <a:ext cx="1310092" cy="109010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직선 연결선 33"/>
            <p:cNvCxnSpPr>
              <a:cxnSpLocks/>
              <a:stCxn id="23" idx="2"/>
              <a:endCxn id="22" idx="6"/>
            </p:cNvCxnSpPr>
            <p:nvPr/>
          </p:nvCxnSpPr>
          <p:spPr>
            <a:xfrm flipH="1">
              <a:off x="2709224" y="1769688"/>
              <a:ext cx="1310092" cy="108853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/>
            <p:cNvCxnSpPr>
              <a:cxnSpLocks/>
              <a:stCxn id="21" idx="2"/>
              <a:endCxn id="23" idx="6"/>
            </p:cNvCxnSpPr>
            <p:nvPr/>
          </p:nvCxnSpPr>
          <p:spPr>
            <a:xfrm flipH="1" flipV="1">
              <a:off x="4242412" y="1769688"/>
              <a:ext cx="1310092" cy="108931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477239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085691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5691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085691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cxnSp>
          <p:nvCxnSpPr>
            <p:cNvPr id="45" name="직선 연결선 44"/>
            <p:cNvCxnSpPr>
              <a:cxnSpLocks/>
              <a:stCxn id="44" idx="2"/>
              <a:endCxn id="24" idx="6"/>
            </p:cNvCxnSpPr>
            <p:nvPr/>
          </p:nvCxnSpPr>
          <p:spPr>
            <a:xfrm flipH="1" flipV="1">
              <a:off x="5775600" y="1769688"/>
              <a:ext cx="1310091" cy="21786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직선 연결선 45"/>
            <p:cNvCxnSpPr>
              <a:cxnSpLocks/>
              <a:stCxn id="43" idx="2"/>
              <a:endCxn id="21" idx="6"/>
            </p:cNvCxnSpPr>
            <p:nvPr/>
          </p:nvCxnSpPr>
          <p:spPr>
            <a:xfrm flipH="1">
              <a:off x="5775600" y="1769688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>
              <a:cxnSpLocks/>
              <a:stCxn id="42" idx="2"/>
              <a:endCxn id="27" idx="6"/>
            </p:cNvCxnSpPr>
            <p:nvPr/>
          </p:nvCxnSpPr>
          <p:spPr>
            <a:xfrm flipH="1">
              <a:off x="5775600" y="2859007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618694" y="4365104"/>
              <a:ext cx="891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 수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97084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가격 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30273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유통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363460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57261" y="4365104"/>
              <a:ext cx="8799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보안</a:t>
              </a:r>
            </a:p>
          </p:txBody>
        </p:sp>
        <p:cxnSp>
          <p:nvCxnSpPr>
            <p:cNvPr id="72" name="직선 연결선 71"/>
            <p:cNvCxnSpPr>
              <a:cxnSpLocks/>
              <a:stCxn id="36" idx="1"/>
              <a:endCxn id="43" idx="6"/>
            </p:cNvCxnSpPr>
            <p:nvPr/>
          </p:nvCxnSpPr>
          <p:spPr>
            <a:xfrm flipH="1">
              <a:off x="7308787" y="1762944"/>
              <a:ext cx="771578" cy="674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>
              <a:cxnSpLocks/>
              <a:stCxn id="37" idx="1"/>
              <a:endCxn id="42" idx="6"/>
            </p:cNvCxnSpPr>
            <p:nvPr/>
          </p:nvCxnSpPr>
          <p:spPr>
            <a:xfrm flipH="1" flipV="1">
              <a:off x="7308787" y="2859007"/>
              <a:ext cx="771578" cy="3802"/>
            </a:xfrm>
            <a:prstGeom prst="line">
              <a:avLst/>
            </a:prstGeom>
            <a:solidFill>
              <a:schemeClr val="bg1"/>
            </a:solidFill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>
              <a:cxnSpLocks/>
              <a:stCxn id="38" idx="1"/>
              <a:endCxn id="44" idx="6"/>
            </p:cNvCxnSpPr>
            <p:nvPr/>
          </p:nvCxnSpPr>
          <p:spPr>
            <a:xfrm flipH="1">
              <a:off x="7308787" y="3942929"/>
              <a:ext cx="771577" cy="539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3" name="직사각형 102"/>
          <p:cNvSpPr/>
          <p:nvPr/>
        </p:nvSpPr>
        <p:spPr>
          <a:xfrm>
            <a:off x="1280592" y="5013176"/>
            <a:ext cx="62646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 구매 채널과 중고 거래 채널을 한 번에 이용할 수 있다는 강점을 강조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거래가 활발하게 이루어질 수 있도록 상품 등록 기능의 사용자 환경 개선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거래를 위해 최고의 보안 환경을 구축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전국 단위의 유통 채널 확보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416496" y="5085184"/>
            <a:ext cx="759543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74182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872</Words>
  <Application>Microsoft Office PowerPoint</Application>
  <PresentationFormat>A4 용지(210x297mm)</PresentationFormat>
  <Paragraphs>164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나눔고딕</vt:lpstr>
      <vt:lpstr>나눔고딕 Light</vt:lpstr>
      <vt:lpstr>나눔바른고딕</vt:lpstr>
      <vt:lpstr>나눔스퀘어</vt:lpstr>
      <vt:lpstr>맑은 고딕</vt:lpstr>
      <vt:lpstr>Arial</vt:lpstr>
      <vt:lpstr>Bell MT</vt:lpstr>
      <vt:lpstr>Office 테마</vt:lpstr>
      <vt:lpstr>웹 쇼핑몰 서비스 기획서</vt:lpstr>
      <vt:lpstr>1. 사업의 필요성</vt:lpstr>
      <vt:lpstr>2. 시장 분석</vt:lpstr>
      <vt:lpstr>3. 고객 분석</vt:lpstr>
      <vt:lpstr>4. 쇼핑몰 소개</vt:lpstr>
      <vt:lpstr>5. 쇼핑몰 특징</vt:lpstr>
      <vt:lpstr>6. 쇼핑몰 이용 방법</vt:lpstr>
      <vt:lpstr>7. 매출 계획</vt:lpstr>
      <vt:lpstr>8. 경쟁사 분석</vt:lpstr>
      <vt:lpstr>9. 제작 계획</vt:lpstr>
      <vt:lpstr>10. 디자인 계획</vt:lpstr>
      <vt:lpstr>11. 마케팅 계획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임승빈</cp:lastModifiedBy>
  <cp:revision>236</cp:revision>
  <dcterms:created xsi:type="dcterms:W3CDTF">2016-01-03T07:52:51Z</dcterms:created>
  <dcterms:modified xsi:type="dcterms:W3CDTF">2024-01-04T06:58:32Z</dcterms:modified>
</cp:coreProperties>
</file>