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8" r:id="rId3"/>
    <p:sldId id="259" r:id="rId4"/>
    <p:sldId id="262" r:id="rId5"/>
    <p:sldId id="263" r:id="rId6"/>
    <p:sldId id="266" r:id="rId7"/>
    <p:sldId id="260" r:id="rId8"/>
    <p:sldId id="265" r:id="rId9"/>
    <p:sldId id="264"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0" autoAdjust="0"/>
    <p:restoredTop sz="86438" autoAdjust="0"/>
  </p:normalViewPr>
  <p:slideViewPr>
    <p:cSldViewPr snapToGrid="0" snapToObjects="1">
      <p:cViewPr>
        <p:scale>
          <a:sx n="59" d="100"/>
          <a:sy n="59" d="100"/>
        </p:scale>
        <p:origin x="7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CFD64F-A9CB-DF4D-B75B-C0ECCB8D22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2A2399-3C9C-6B45-A20A-3D6766199C84}"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2A2399-3C9C-6B45-A20A-3D6766199C84}"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2A2399-3C9C-6B45-A20A-3D6766199C84}"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A2399-3C9C-6B45-A20A-3D6766199C84}"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D64F-A9CB-DF4D-B75B-C0ECCB8D228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CFD64F-A9CB-DF4D-B75B-C0ECCB8D228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CFD64F-A9CB-DF4D-B75B-C0ECCB8D2283}"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FD64F-A9CB-DF4D-B75B-C0ECCB8D2283}"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D64F-A9CB-DF4D-B75B-C0ECCB8D228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D64F-A9CB-DF4D-B75B-C0ECCB8D228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FD64F-A9CB-DF4D-B75B-C0ECCB8D2283}" type="datetimeFigureOut">
              <a:rPr lang="en-US" smtClean="0"/>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22179-9DDD-BD48-B97A-0D039F60E4AE}" type="slidenum">
              <a:rPr lang="en-US" smtClean="0"/>
              <a:t>‹#›</a:t>
            </a:fld>
            <a:endParaRPr lang="en-US"/>
          </a:p>
        </p:txBody>
      </p:sp>
    </p:spTree>
    <p:extLst>
      <p:ext uri="{BB962C8B-B14F-4D97-AF65-F5344CB8AC3E}">
        <p14:creationId xmlns:p14="http://schemas.microsoft.com/office/powerpoint/2010/main" val="629933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t>‹#›</a:t>
            </a:fld>
            <a:endParaRPr lang="en-US"/>
          </a:p>
        </p:txBody>
      </p:sp>
    </p:spTree>
    <p:extLst>
      <p:ext uri="{BB962C8B-B14F-4D97-AF65-F5344CB8AC3E}">
        <p14:creationId xmlns:p14="http://schemas.microsoft.com/office/powerpoint/2010/main" val="2051673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2BC"/>
                </a:solidFill>
                <a:latin typeface="Times New Roman" panose="02020603050405020304" pitchFamily="18" charset="0"/>
                <a:cs typeface="Times New Roman" panose="02020603050405020304" pitchFamily="18" charset="0"/>
              </a:rPr>
              <a:t>UMKC PARKING APP</a:t>
            </a:r>
          </a:p>
        </p:txBody>
      </p:sp>
      <p:sp>
        <p:nvSpPr>
          <p:cNvPr id="3" name="Content Placeholder 2"/>
          <p:cNvSpPr>
            <a:spLocks noGrp="1"/>
          </p:cNvSpPr>
          <p:nvPr>
            <p:ph idx="1"/>
          </p:nvPr>
        </p:nvSpPr>
        <p:spPr/>
        <p:txBody>
          <a:bodyPr>
            <a:normAutofit/>
          </a:bodyPr>
          <a:lstStyle/>
          <a:p>
            <a:pPr marL="0" indent="0">
              <a:buNone/>
            </a:pPr>
            <a:endParaRPr lang="en-US" sz="2800" dirty="0"/>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Gregory Brown</a:t>
            </a:r>
          </a:p>
          <a:p>
            <a:pPr marL="0" indent="0">
              <a:buNone/>
            </a:pPr>
            <a:r>
              <a:rPr lang="en-US" sz="2400" dirty="0">
                <a:latin typeface="Times New Roman" panose="02020603050405020304" pitchFamily="18" charset="0"/>
                <a:cs typeface="Times New Roman" panose="02020603050405020304" pitchFamily="18" charset="0"/>
              </a:rPr>
              <a:t>                                                                    (Class ID: 5)</a:t>
            </a:r>
          </a:p>
          <a:p>
            <a:pPr marL="0" indent="0">
              <a:buNone/>
            </a:pPr>
            <a:r>
              <a:rPr lang="en-US" sz="2400" dirty="0">
                <a:latin typeface="Times New Roman" panose="02020603050405020304" pitchFamily="18" charset="0"/>
                <a:cs typeface="Times New Roman" panose="02020603050405020304" pitchFamily="18" charset="0"/>
              </a:rPr>
              <a:t>                                                                    Pravalhika </a:t>
            </a:r>
            <a:r>
              <a:rPr lang="en-US" sz="2400" dirty="0" err="1">
                <a:latin typeface="Times New Roman" panose="02020603050405020304" pitchFamily="18" charset="0"/>
                <a:cs typeface="Times New Roman" panose="02020603050405020304" pitchFamily="18" charset="0"/>
              </a:rPr>
              <a:t>Kampally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(Class ID: 22)</a:t>
            </a:r>
          </a:p>
          <a:p>
            <a:pPr marL="0" indent="0">
              <a:buNone/>
            </a:pPr>
            <a:r>
              <a:rPr lang="en-US" sz="2400" dirty="0">
                <a:latin typeface="Times New Roman" panose="02020603050405020304" pitchFamily="18" charset="0"/>
                <a:cs typeface="Times New Roman" panose="02020603050405020304" pitchFamily="18" charset="0"/>
              </a:rPr>
              <a:t>                                                                    Muhammad Ali</a:t>
            </a:r>
          </a:p>
          <a:p>
            <a:pPr marL="0" indent="0">
              <a:buNone/>
            </a:pPr>
            <a:r>
              <a:rPr lang="en-US" sz="2400" dirty="0">
                <a:latin typeface="Times New Roman" panose="02020603050405020304" pitchFamily="18" charset="0"/>
                <a:cs typeface="Times New Roman" panose="02020603050405020304" pitchFamily="18" charset="0"/>
              </a:rPr>
              <a:t>                                                                    (Class ID: 61)   </a:t>
            </a:r>
            <a:endParaRPr lang="en-US" sz="2800" dirty="0"/>
          </a:p>
        </p:txBody>
      </p:sp>
    </p:spTree>
    <p:extLst>
      <p:ext uri="{BB962C8B-B14F-4D97-AF65-F5344CB8AC3E}">
        <p14:creationId xmlns:p14="http://schemas.microsoft.com/office/powerpoint/2010/main" val="150216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B1C5C-D4E8-44E2-BB3B-AB277548A2DA}"/>
              </a:ext>
            </a:extLst>
          </p:cNvPr>
          <p:cNvSpPr txBox="1"/>
          <p:nvPr/>
        </p:nvSpPr>
        <p:spPr>
          <a:xfrm>
            <a:off x="2041072" y="653142"/>
            <a:ext cx="5061856" cy="584775"/>
          </a:xfrm>
          <a:prstGeom prst="rect">
            <a:avLst/>
          </a:prstGeom>
          <a:noFill/>
        </p:spPr>
        <p:txBody>
          <a:bodyPr wrap="square" rtlCol="0">
            <a:spAutoFit/>
          </a:bodyPr>
          <a:lstStyle/>
          <a:p>
            <a:pPr algn="ctr"/>
            <a:r>
              <a:rPr lang="en-US" sz="3200" b="1" dirty="0">
                <a:solidFill>
                  <a:srgbClr val="0072BC"/>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664837E9-79F3-4872-BAFE-C1B7C11B0303}"/>
              </a:ext>
            </a:extLst>
          </p:cNvPr>
          <p:cNvSpPr txBox="1"/>
          <p:nvPr/>
        </p:nvSpPr>
        <p:spPr>
          <a:xfrm>
            <a:off x="664029" y="1894114"/>
            <a:ext cx="8044541"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Major U.S. cities and a new wave of startups are working to simplify the parking process, perhaps marking a revolution in the parking industry.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main idea is to present an app which the user can receive updated information as well as update the lot availability to the app which helps the other parkers before they park.</a:t>
            </a:r>
          </a:p>
        </p:txBody>
      </p:sp>
    </p:spTree>
    <p:extLst>
      <p:ext uri="{BB962C8B-B14F-4D97-AF65-F5344CB8AC3E}">
        <p14:creationId xmlns:p14="http://schemas.microsoft.com/office/powerpoint/2010/main" val="344085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74919-01F2-4BEF-86E6-E65F29BCB783}"/>
              </a:ext>
            </a:extLst>
          </p:cNvPr>
          <p:cNvSpPr txBox="1"/>
          <p:nvPr/>
        </p:nvSpPr>
        <p:spPr>
          <a:xfrm>
            <a:off x="2971800" y="653142"/>
            <a:ext cx="4887686" cy="584775"/>
          </a:xfrm>
          <a:prstGeom prst="rect">
            <a:avLst/>
          </a:prstGeom>
          <a:noFill/>
        </p:spPr>
        <p:txBody>
          <a:bodyPr wrap="square" rtlCol="0">
            <a:spAutoFit/>
          </a:bodyPr>
          <a:lstStyle/>
          <a:p>
            <a:r>
              <a:rPr lang="en-US" sz="3200" b="1" dirty="0">
                <a:solidFill>
                  <a:srgbClr val="0072BC"/>
                </a:solidFill>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3E6DEA31-3980-4043-A9A5-4D362FAFA569}"/>
              </a:ext>
            </a:extLst>
          </p:cNvPr>
          <p:cNvPicPr>
            <a:picLocks noChangeAspect="1"/>
          </p:cNvPicPr>
          <p:nvPr/>
        </p:nvPicPr>
        <p:blipFill>
          <a:blip r:embed="rId2"/>
          <a:stretch>
            <a:fillRect/>
          </a:stretch>
        </p:blipFill>
        <p:spPr>
          <a:xfrm>
            <a:off x="936171" y="1567543"/>
            <a:ext cx="7587343" cy="4151762"/>
          </a:xfrm>
          <a:prstGeom prst="rect">
            <a:avLst/>
          </a:prstGeom>
        </p:spPr>
      </p:pic>
    </p:spTree>
    <p:extLst>
      <p:ext uri="{BB962C8B-B14F-4D97-AF65-F5344CB8AC3E}">
        <p14:creationId xmlns:p14="http://schemas.microsoft.com/office/powerpoint/2010/main" val="35025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4FF25-7569-4819-B1B1-21EECCF4DA5C}"/>
              </a:ext>
            </a:extLst>
          </p:cNvPr>
          <p:cNvSpPr txBox="1"/>
          <p:nvPr/>
        </p:nvSpPr>
        <p:spPr>
          <a:xfrm>
            <a:off x="2253343" y="707571"/>
            <a:ext cx="5246913" cy="584775"/>
          </a:xfrm>
          <a:prstGeom prst="rect">
            <a:avLst/>
          </a:prstGeom>
          <a:noFill/>
        </p:spPr>
        <p:txBody>
          <a:bodyPr wrap="square" rtlCol="0">
            <a:spAutoFit/>
          </a:bodyPr>
          <a:lstStyle/>
          <a:p>
            <a:pPr algn="ctr"/>
            <a:r>
              <a:rPr lang="en-US" sz="3200" b="1" dirty="0">
                <a:solidFill>
                  <a:srgbClr val="0072BC"/>
                </a:solidFill>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2D827330-1C3D-4D05-8F9B-7EACFFF3A311}"/>
              </a:ext>
            </a:extLst>
          </p:cNvPr>
          <p:cNvPicPr>
            <a:picLocks noChangeAspect="1"/>
          </p:cNvPicPr>
          <p:nvPr/>
        </p:nvPicPr>
        <p:blipFill>
          <a:blip r:embed="rId2"/>
          <a:stretch>
            <a:fillRect/>
          </a:stretch>
        </p:blipFill>
        <p:spPr>
          <a:xfrm>
            <a:off x="533400" y="1547344"/>
            <a:ext cx="8218714" cy="4156769"/>
          </a:xfrm>
          <a:prstGeom prst="rect">
            <a:avLst/>
          </a:prstGeom>
        </p:spPr>
      </p:pic>
    </p:spTree>
    <p:extLst>
      <p:ext uri="{BB962C8B-B14F-4D97-AF65-F5344CB8AC3E}">
        <p14:creationId xmlns:p14="http://schemas.microsoft.com/office/powerpoint/2010/main" val="45464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122F0F-7C52-49B9-A17D-3240D45BEE7F}"/>
              </a:ext>
            </a:extLst>
          </p:cNvPr>
          <p:cNvPicPr>
            <a:picLocks noChangeAspect="1"/>
          </p:cNvPicPr>
          <p:nvPr/>
        </p:nvPicPr>
        <p:blipFill>
          <a:blip r:embed="rId2"/>
          <a:stretch>
            <a:fillRect/>
          </a:stretch>
        </p:blipFill>
        <p:spPr>
          <a:xfrm>
            <a:off x="1260701" y="1745116"/>
            <a:ext cx="6776413" cy="3803196"/>
          </a:xfrm>
          <a:prstGeom prst="rect">
            <a:avLst/>
          </a:prstGeom>
        </p:spPr>
      </p:pic>
      <p:sp>
        <p:nvSpPr>
          <p:cNvPr id="4" name="TextBox 3">
            <a:extLst>
              <a:ext uri="{FF2B5EF4-FFF2-40B4-BE49-F238E27FC236}">
                <a16:creationId xmlns:a16="http://schemas.microsoft.com/office/drawing/2014/main" id="{8264D673-2F2D-4778-B86A-FD6A4E300660}"/>
              </a:ext>
            </a:extLst>
          </p:cNvPr>
          <p:cNvSpPr txBox="1"/>
          <p:nvPr/>
        </p:nvSpPr>
        <p:spPr>
          <a:xfrm>
            <a:off x="2471057" y="576942"/>
            <a:ext cx="4495800" cy="584775"/>
          </a:xfrm>
          <a:prstGeom prst="rect">
            <a:avLst/>
          </a:prstGeom>
          <a:noFill/>
        </p:spPr>
        <p:txBody>
          <a:bodyPr wrap="square" rtlCol="0">
            <a:spAutoFit/>
          </a:bodyPr>
          <a:lstStyle/>
          <a:p>
            <a:pPr algn="ctr"/>
            <a:r>
              <a:rPr lang="en-US" sz="3200" dirty="0">
                <a:solidFill>
                  <a:srgbClr val="0072BC"/>
                </a:solidFill>
                <a:latin typeface="Times New Roman" panose="02020603050405020304" pitchFamily="18" charset="0"/>
                <a:cs typeface="Times New Roman" panose="02020603050405020304" pitchFamily="18" charset="0"/>
              </a:rPr>
              <a:t>ARCHITECTURE</a:t>
            </a:r>
          </a:p>
        </p:txBody>
      </p:sp>
    </p:spTree>
    <p:extLst>
      <p:ext uri="{BB962C8B-B14F-4D97-AF65-F5344CB8AC3E}">
        <p14:creationId xmlns:p14="http://schemas.microsoft.com/office/powerpoint/2010/main" val="18534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DD9D1E-FF80-4F40-92A1-71AC7736DFD8}"/>
              </a:ext>
            </a:extLst>
          </p:cNvPr>
          <p:cNvSpPr txBox="1"/>
          <p:nvPr/>
        </p:nvSpPr>
        <p:spPr>
          <a:xfrm>
            <a:off x="2286001" y="859970"/>
            <a:ext cx="4996542" cy="584775"/>
          </a:xfrm>
          <a:prstGeom prst="rect">
            <a:avLst/>
          </a:prstGeom>
          <a:noFill/>
        </p:spPr>
        <p:txBody>
          <a:bodyPr wrap="square" rtlCol="0">
            <a:spAutoFit/>
          </a:bodyPr>
          <a:lstStyle/>
          <a:p>
            <a:r>
              <a:rPr lang="en-US" sz="3200" b="1" dirty="0">
                <a:solidFill>
                  <a:srgbClr val="0072BC"/>
                </a:solidFill>
                <a:latin typeface="Times New Roman" panose="02020603050405020304" pitchFamily="18" charset="0"/>
                <a:cs typeface="Times New Roman" panose="02020603050405020304" pitchFamily="18" charset="0"/>
              </a:rPr>
              <a:t>TECHNOLOGIES USED</a:t>
            </a:r>
          </a:p>
        </p:txBody>
      </p:sp>
      <p:sp>
        <p:nvSpPr>
          <p:cNvPr id="3" name="TextBox 2">
            <a:extLst>
              <a:ext uri="{FF2B5EF4-FFF2-40B4-BE49-F238E27FC236}">
                <a16:creationId xmlns:a16="http://schemas.microsoft.com/office/drawing/2014/main" id="{6A5E77BF-EF0F-4DC3-8A86-73A65BBB9764}"/>
              </a:ext>
            </a:extLst>
          </p:cNvPr>
          <p:cNvSpPr txBox="1"/>
          <p:nvPr/>
        </p:nvSpPr>
        <p:spPr>
          <a:xfrm>
            <a:off x="1045029" y="2144485"/>
            <a:ext cx="705394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Angular JS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Css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with express for server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Mean Stack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Google Maps and Places API</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 Red flow</a:t>
            </a:r>
          </a:p>
        </p:txBody>
      </p:sp>
    </p:spTree>
    <p:extLst>
      <p:ext uri="{BB962C8B-B14F-4D97-AF65-F5344CB8AC3E}">
        <p14:creationId xmlns:p14="http://schemas.microsoft.com/office/powerpoint/2010/main" val="11744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17F21-22D0-42C0-8C67-7FBD9CF2C074}"/>
              </a:ext>
            </a:extLst>
          </p:cNvPr>
          <p:cNvSpPr txBox="1"/>
          <p:nvPr/>
        </p:nvSpPr>
        <p:spPr>
          <a:xfrm>
            <a:off x="1001486" y="794656"/>
            <a:ext cx="2588624" cy="584775"/>
          </a:xfrm>
          <a:prstGeom prst="rect">
            <a:avLst/>
          </a:prstGeom>
          <a:noFill/>
        </p:spPr>
        <p:txBody>
          <a:bodyPr wrap="square" rtlCol="0">
            <a:spAutoFit/>
          </a:bodyPr>
          <a:lstStyle/>
          <a:p>
            <a:r>
              <a:rPr lang="en-US" sz="3200" b="1" dirty="0">
                <a:solidFill>
                  <a:srgbClr val="0072BC"/>
                </a:solidFill>
                <a:latin typeface="Times New Roman" panose="02020603050405020304" pitchFamily="18" charset="0"/>
                <a:cs typeface="Times New Roman" panose="02020603050405020304" pitchFamily="18" charset="0"/>
              </a:rPr>
              <a:t>Continued…</a:t>
            </a:r>
          </a:p>
        </p:txBody>
      </p:sp>
      <p:sp>
        <p:nvSpPr>
          <p:cNvPr id="4" name="TextBox 3">
            <a:extLst>
              <a:ext uri="{FF2B5EF4-FFF2-40B4-BE49-F238E27FC236}">
                <a16:creationId xmlns:a16="http://schemas.microsoft.com/office/drawing/2014/main" id="{365E7125-016C-479C-809F-E6617EC622E3}"/>
              </a:ext>
            </a:extLst>
          </p:cNvPr>
          <p:cNvSpPr txBox="1"/>
          <p:nvPr/>
        </p:nvSpPr>
        <p:spPr>
          <a:xfrm>
            <a:off x="955767" y="1676400"/>
            <a:ext cx="7317376" cy="4431983"/>
          </a:xfrm>
          <a:prstGeom prst="rect">
            <a:avLst/>
          </a:prstGeom>
          <a:noFill/>
        </p:spPr>
        <p:txBody>
          <a:bodyPr wrap="square" rtlCol="0">
            <a:spAutoFit/>
          </a:bodyPr>
          <a:lstStyle/>
          <a:p>
            <a:r>
              <a:rPr lang="en-US" sz="2400" dirty="0">
                <a:solidFill>
                  <a:srgbClr val="0072BC"/>
                </a:solidFill>
                <a:latin typeface="Times New Roman" panose="02020603050405020304" pitchFamily="18" charset="0"/>
                <a:cs typeface="Times New Roman" panose="02020603050405020304" pitchFamily="18" charset="0"/>
              </a:rPr>
              <a:t>HTML:</a:t>
            </a:r>
            <a:r>
              <a:rPr lang="en-US" sz="2400" dirty="0">
                <a:latin typeface="Times New Roman" panose="02020603050405020304" pitchFamily="18" charset="0"/>
                <a:cs typeface="Times New Roman" panose="02020603050405020304" pitchFamily="18" charset="0"/>
              </a:rPr>
              <a:t>  It stands for Hyper Text Markup Language. Used for creating Webpages.</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72BC"/>
                </a:solidFill>
                <a:latin typeface="Times New Roman" panose="02020603050405020304" pitchFamily="18" charset="0"/>
                <a:cs typeface="Times New Roman" panose="02020603050405020304" pitchFamily="18" charset="0"/>
              </a:rPr>
              <a:t>AngularJS :</a:t>
            </a:r>
            <a:r>
              <a:rPr lang="en-US" sz="2400" dirty="0">
                <a:latin typeface="Times New Roman" panose="02020603050405020304" pitchFamily="18" charset="0"/>
                <a:cs typeface="Times New Roman" panose="02020603050405020304" pitchFamily="18" charset="0"/>
              </a:rPr>
              <a:t> It is a structural framework for dynamic web apps.</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72BC"/>
                </a:solidFill>
                <a:latin typeface="Times New Roman" panose="02020603050405020304" pitchFamily="18" charset="0"/>
                <a:cs typeface="Times New Roman" panose="02020603050405020304" pitchFamily="18" charset="0"/>
              </a:rPr>
              <a:t>CSS(Cascading Style Sheets): </a:t>
            </a:r>
            <a:r>
              <a:rPr lang="en-US" sz="2400" dirty="0">
                <a:latin typeface="Times New Roman" panose="02020603050405020304" pitchFamily="18" charset="0"/>
                <a:cs typeface="Times New Roman" panose="02020603050405020304" pitchFamily="18" charset="0"/>
              </a:rPr>
              <a:t>It</a:t>
            </a:r>
            <a:r>
              <a:rPr lang="en-US" sz="2400" dirty="0">
                <a:solidFill>
                  <a:srgbClr val="0072BC"/>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style sheet language used for describing the presentation of a document written in a markup language like HTML.</a:t>
            </a:r>
            <a:endParaRPr lang="en-US" sz="2400" dirty="0">
              <a:solidFill>
                <a:srgbClr val="0072BC"/>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466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17167-E866-42B0-B99E-D70C0A334E72}"/>
              </a:ext>
            </a:extLst>
          </p:cNvPr>
          <p:cNvSpPr txBox="1"/>
          <p:nvPr/>
        </p:nvSpPr>
        <p:spPr>
          <a:xfrm>
            <a:off x="2454729" y="696684"/>
            <a:ext cx="4234542" cy="584775"/>
          </a:xfrm>
          <a:prstGeom prst="rect">
            <a:avLst/>
          </a:prstGeom>
          <a:noFill/>
        </p:spPr>
        <p:txBody>
          <a:bodyPr wrap="square" rtlCol="0">
            <a:spAutoFit/>
          </a:bodyPr>
          <a:lstStyle/>
          <a:p>
            <a:pPr algn="ctr"/>
            <a:r>
              <a:rPr lang="en-US" sz="3200" b="1" dirty="0">
                <a:solidFill>
                  <a:srgbClr val="0072BC"/>
                </a:solidFill>
                <a:latin typeface="Times New Roman" panose="02020603050405020304" pitchFamily="18" charset="0"/>
                <a:cs typeface="Times New Roman" panose="02020603050405020304" pitchFamily="18" charset="0"/>
              </a:rPr>
              <a:t>MEAN STACK</a:t>
            </a:r>
          </a:p>
        </p:txBody>
      </p:sp>
      <p:sp>
        <p:nvSpPr>
          <p:cNvPr id="4" name="TextBox 3">
            <a:extLst>
              <a:ext uri="{FF2B5EF4-FFF2-40B4-BE49-F238E27FC236}">
                <a16:creationId xmlns:a16="http://schemas.microsoft.com/office/drawing/2014/main" id="{2E0E55FC-3350-4837-9A93-D4C7E541A863}"/>
              </a:ext>
            </a:extLst>
          </p:cNvPr>
          <p:cNvSpPr txBox="1"/>
          <p:nvPr/>
        </p:nvSpPr>
        <p:spPr>
          <a:xfrm>
            <a:off x="794658" y="1420586"/>
            <a:ext cx="7903028" cy="4062651"/>
          </a:xfrm>
          <a:prstGeom prst="rect">
            <a:avLst/>
          </a:prstGeom>
          <a:noFill/>
        </p:spPr>
        <p:txBody>
          <a:bodyPr wrap="square" rtlCol="0">
            <a:spAutoFit/>
          </a:bodyPr>
          <a:lstStyle/>
          <a:p>
            <a:r>
              <a:rPr lang="en-US" sz="2400" b="1" dirty="0">
                <a:solidFill>
                  <a:srgbClr val="0072BC"/>
                </a:solidFill>
                <a:latin typeface="Times New Roman" panose="02020603050405020304" pitchFamily="18" charset="0"/>
                <a:cs typeface="Times New Roman" panose="02020603050405020304" pitchFamily="18" charset="0"/>
              </a:rPr>
              <a:t>M</a:t>
            </a:r>
            <a:r>
              <a:rPr lang="en-US" sz="2400" dirty="0">
                <a:solidFill>
                  <a:srgbClr val="0072BC"/>
                </a:solidFill>
                <a:latin typeface="Times New Roman" panose="02020603050405020304" pitchFamily="18" charset="0"/>
                <a:cs typeface="Times New Roman" panose="02020603050405020304" pitchFamily="18" charset="0"/>
              </a:rPr>
              <a:t>ongoDB </a:t>
            </a:r>
            <a:r>
              <a:rPr lang="en-US" sz="2400" dirty="0">
                <a:latin typeface="Times New Roman" panose="02020603050405020304" pitchFamily="18" charset="0"/>
                <a:cs typeface="Times New Roman" panose="02020603050405020304" pitchFamily="18" charset="0"/>
              </a:rPr>
              <a:t>: Document database – used by your back-end application to store its data as JSON (JavaScript Object Notation) documents</a:t>
            </a:r>
          </a:p>
          <a:p>
            <a:r>
              <a:rPr lang="en-US" sz="2400" b="1" dirty="0">
                <a:solidFill>
                  <a:srgbClr val="0072BC"/>
                </a:solidFill>
                <a:latin typeface="Times New Roman" panose="02020603050405020304" pitchFamily="18" charset="0"/>
                <a:cs typeface="Times New Roman" panose="02020603050405020304" pitchFamily="18" charset="0"/>
              </a:rPr>
              <a:t>E</a:t>
            </a:r>
            <a:r>
              <a:rPr lang="en-US" sz="2400" dirty="0">
                <a:solidFill>
                  <a:srgbClr val="0072BC"/>
                </a:solidFill>
                <a:latin typeface="Times New Roman" panose="02020603050405020304" pitchFamily="18" charset="0"/>
                <a:cs typeface="Times New Roman" panose="02020603050405020304" pitchFamily="18" charset="0"/>
              </a:rPr>
              <a:t>xpress: </a:t>
            </a:r>
            <a:r>
              <a:rPr lang="en-US" sz="2400" dirty="0">
                <a:latin typeface="Times New Roman" panose="02020603050405020304" pitchFamily="18" charset="0"/>
                <a:cs typeface="Times New Roman" panose="02020603050405020304" pitchFamily="18" charset="0"/>
              </a:rPr>
              <a:t>(sometimes referred to as Express.js): Back-end web application framework running on top of Node.js</a:t>
            </a:r>
          </a:p>
          <a:p>
            <a:r>
              <a:rPr lang="en-US" sz="2400" b="1" dirty="0">
                <a:solidFill>
                  <a:srgbClr val="0072BC"/>
                </a:solidFill>
                <a:latin typeface="Times New Roman" panose="02020603050405020304" pitchFamily="18" charset="0"/>
                <a:cs typeface="Times New Roman" panose="02020603050405020304" pitchFamily="18" charset="0"/>
              </a:rPr>
              <a:t>A</a:t>
            </a:r>
            <a:r>
              <a:rPr lang="en-US" sz="2400" dirty="0">
                <a:solidFill>
                  <a:srgbClr val="0072BC"/>
                </a:solidFill>
                <a:latin typeface="Times New Roman" panose="02020603050405020304" pitchFamily="18" charset="0"/>
                <a:cs typeface="Times New Roman" panose="02020603050405020304" pitchFamily="18" charset="0"/>
              </a:rPr>
              <a:t>ngular:</a:t>
            </a:r>
            <a:r>
              <a:rPr lang="en-US" sz="2400" dirty="0">
                <a:latin typeface="Times New Roman" panose="02020603050405020304" pitchFamily="18" charset="0"/>
                <a:cs typeface="Times New Roman" panose="02020603050405020304" pitchFamily="18" charset="0"/>
              </a:rPr>
              <a:t> (formerly Angular.js): Front-end web app framework; runs your JavaScript code in the user’s browser, allowing your application UI to be dynamic</a:t>
            </a:r>
          </a:p>
          <a:p>
            <a:r>
              <a:rPr lang="en-US" sz="2400" b="1" dirty="0">
                <a:solidFill>
                  <a:srgbClr val="0072BC"/>
                </a:solidFill>
                <a:latin typeface="Times New Roman" panose="02020603050405020304" pitchFamily="18" charset="0"/>
                <a:cs typeface="Times New Roman" panose="02020603050405020304" pitchFamily="18" charset="0"/>
              </a:rPr>
              <a:t>N</a:t>
            </a:r>
            <a:r>
              <a:rPr lang="en-US" sz="2400" dirty="0">
                <a:solidFill>
                  <a:srgbClr val="0072BC"/>
                </a:solidFill>
                <a:latin typeface="Times New Roman" panose="02020603050405020304" pitchFamily="18" charset="0"/>
                <a:cs typeface="Times New Roman" panose="02020603050405020304" pitchFamily="18" charset="0"/>
              </a:rPr>
              <a:t>ode.js : </a:t>
            </a:r>
            <a:r>
              <a:rPr lang="en-US" sz="2400" dirty="0">
                <a:latin typeface="Times New Roman" panose="02020603050405020304" pitchFamily="18" charset="0"/>
                <a:cs typeface="Times New Roman" panose="02020603050405020304" pitchFamily="18" charset="0"/>
              </a:rPr>
              <a:t>JavaScript runtime environment – lets you implement your application back-end in JavaScript</a:t>
            </a:r>
          </a:p>
          <a:p>
            <a:endParaRPr lang="en-US" dirty="0"/>
          </a:p>
        </p:txBody>
      </p:sp>
    </p:spTree>
    <p:extLst>
      <p:ext uri="{BB962C8B-B14F-4D97-AF65-F5344CB8AC3E}">
        <p14:creationId xmlns:p14="http://schemas.microsoft.com/office/powerpoint/2010/main" val="390283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E54EC-6518-4AFF-9F52-36A31A1CF4A9}"/>
              </a:ext>
            </a:extLst>
          </p:cNvPr>
          <p:cNvSpPr txBox="1"/>
          <p:nvPr/>
        </p:nvSpPr>
        <p:spPr>
          <a:xfrm>
            <a:off x="2960914" y="718456"/>
            <a:ext cx="3788229" cy="584775"/>
          </a:xfrm>
          <a:prstGeom prst="rect">
            <a:avLst/>
          </a:prstGeom>
          <a:noFill/>
        </p:spPr>
        <p:txBody>
          <a:bodyPr wrap="square" rtlCol="0">
            <a:spAutoFit/>
          </a:bodyPr>
          <a:lstStyle/>
          <a:p>
            <a:pPr algn="ctr"/>
            <a:r>
              <a:rPr lang="en-US" sz="3200" dirty="0">
                <a:solidFill>
                  <a:srgbClr val="0072BC"/>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444294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TotalTime>
  <Words>234</Words>
  <Application>Microsoft Office PowerPoint</Application>
  <PresentationFormat>On-screen Show (4:3)</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Helvetica</vt:lpstr>
      <vt:lpstr>Times New Roman</vt:lpstr>
      <vt:lpstr>Office Theme</vt:lpstr>
      <vt:lpstr>Custom Design</vt:lpstr>
      <vt:lpstr>UMKC PARKING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Pravalhika Dolly</cp:lastModifiedBy>
  <cp:revision>20</cp:revision>
  <dcterms:created xsi:type="dcterms:W3CDTF">2014-01-29T16:33:56Z</dcterms:created>
  <dcterms:modified xsi:type="dcterms:W3CDTF">2018-12-04T01:42:34Z</dcterms:modified>
</cp:coreProperties>
</file>