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16.png" ContentType="image/png"/>
  <Override PartName="/ppt/media/image6.jpeg" ContentType="image/jpeg"/>
  <Override PartName="/ppt/media/image4.png" ContentType="image/png"/>
  <Override PartName="/ppt/media/image10.png" ContentType="image/png"/>
  <Override PartName="/ppt/media/image5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1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10DF7C-B9E0-4CE9-806F-3A06AAF2F21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94E846-EBAF-4441-A1A0-6EC3285BA49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082E49-0BE6-40D5-BA5E-81F50ECF3C7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1D60C0-9D29-4A67-847E-1C1AB287902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E7149E-C675-466C-848B-E971CEB5B8B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90351C-270C-406D-9DF6-4695EEB9335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910ADD-7DC4-4C7B-AF2E-52814636F6C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B1BD1B-02BD-45B3-A745-274343FE351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C1FEE5-5458-4F4D-88CF-1F750D4DDE7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DE240B-860A-48A6-9FF1-9A60EB1A6BB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3FC32C-FF2D-4F6C-A912-C8D42EBC254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FCA8FB-FD22-4682-A839-16B16EB2F16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08C8DC-9F91-428F-A4FF-7B39BAC5C86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196380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Arial"/>
                <a:ea typeface="Arial"/>
              </a:rPr>
              <a:t>Инструмент для работы с нейронными сетями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401652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2"/>
                </a:solidFill>
                <a:latin typeface="Arial"/>
                <a:ea typeface="Arial"/>
              </a:rPr>
              <a:t>Шитов Роман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8"/>
          <p:cNvSpPr txBox="1"/>
          <p:nvPr/>
        </p:nvSpPr>
        <p:spPr>
          <a:xfrm>
            <a:off x="347760" y="442800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Ученик 10 класса ГБОУ Цифровая школа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Науч. Рук. Обозненко А.М.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Исследовательская часть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25952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3333" lnSpcReduction="20000"/>
          </a:bodyPr>
          <a:p>
            <a:pPr indent="0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В процессе обучения нейронных сетей была выявлена критическая проблема — даже при минимальном перевесе одного из классов определяемых данных (вверх пойдет цена или вниз) нейронная сеть все разы выдавала один ответ — тот, которого было больше в списке проверки. Для появления такого эффекта хватало даже 5% перевеса. При изменении датасета на более короткий, но с максимально близким количеством двух разных классов нейронная сеть не смогла обнаружить никакой скрытой закономерности и имела точность немногим больше случайного выбора.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131;p22" descr=""/>
          <p:cNvPicPr/>
          <p:nvPr/>
        </p:nvPicPr>
        <p:blipFill>
          <a:blip r:embed="rId1"/>
          <a:stretch/>
        </p:blipFill>
        <p:spPr>
          <a:xfrm>
            <a:off x="4724280" y="1308600"/>
            <a:ext cx="4266360" cy="240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Программа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Код был написан на языке Python версии 3.11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Сейчас код представляет собой удобную лабораторию, содержащую необходимые инструменты для применения нейросетей различных архитектур в проблеме предсказания направления тренда криптовалюты. Код размещен на платформе Github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Google Shape;138;p23" descr=""/>
          <p:cNvPicPr/>
          <p:nvPr/>
        </p:nvPicPr>
        <p:blipFill>
          <a:blip r:embed="rId1"/>
          <a:stretch/>
        </p:blipFill>
        <p:spPr>
          <a:xfrm>
            <a:off x="5705640" y="1404720"/>
            <a:ext cx="2637720" cy="263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Перспективы работы над проектом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В перспективы исследования можно отнести добавление инструмента для работы с алгоритмом ARIMA и HMM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908640" y="2854800"/>
            <a:ext cx="1830600" cy="39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Шитов Роман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150;p25" descr=""/>
          <p:cNvPicPr/>
          <p:nvPr/>
        </p:nvPicPr>
        <p:blipFill>
          <a:blip r:embed="rId1"/>
          <a:stretch/>
        </p:blipFill>
        <p:spPr>
          <a:xfrm>
            <a:off x="5941800" y="1680120"/>
            <a:ext cx="2745360" cy="27453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399360" y="469440"/>
            <a:ext cx="1830600" cy="39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Ссылка на Github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Актуальность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Существует множество готовых инструментов для быстрого старта при работе с нейронными сетями в различных областях, однако, не было обнаружено ни одного инструмента, предназначенного для облегчения процесса моделирования нейронных сетей, направленных на изучение предсказательной способности модели в задачах бинарной классификации при работе с криптовалютами.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Цель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Создать инструмент для работы с нейронными сетями, предназначенными для предсказания направления изменения тренда криптовалют на разных временных интервалах.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Задачи проекта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571480" cy="171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1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Сбор информации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Были рассмотрены существующие работы о предсказании каких-либо аспектов временных рядов, в том числе криптовалюты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3286080" y="3003480"/>
            <a:ext cx="2571480" cy="156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5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Собрать код в инструмент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Весь инструмент представляет собой  Pyrhon проект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3286080" y="1152360"/>
            <a:ext cx="2571480" cy="171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2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Изучение библиотеки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Была выбрана библиотека Keras - надстройка над библиотекой Tensorflow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260040" y="3003480"/>
            <a:ext cx="2571480" cy="156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6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Исследовательская часть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Провести исследование предсказательной способности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311760" y="3003480"/>
            <a:ext cx="2571480" cy="156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4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Найти и обработать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Данные были взяты из официального архива Bybit, написаны 2 инструмента для обработки данных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6260040" y="1151640"/>
            <a:ext cx="2571480" cy="156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3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Определение индикаторов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Были выбраны такие тех. индикаторы, как MACD, RSI, а также one-hot кодирование для других аспектов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Сбор информации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Google Shape;84;p17" descr=""/>
          <p:cNvPicPr/>
          <p:nvPr/>
        </p:nvPicPr>
        <p:blipFill>
          <a:blip r:embed="rId1"/>
          <a:stretch/>
        </p:blipFill>
        <p:spPr>
          <a:xfrm>
            <a:off x="228600" y="1398600"/>
            <a:ext cx="4245120" cy="161064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85;p17" descr=""/>
          <p:cNvPicPr/>
          <p:nvPr/>
        </p:nvPicPr>
        <p:blipFill>
          <a:blip r:embed="rId2"/>
          <a:stretch/>
        </p:blipFill>
        <p:spPr>
          <a:xfrm>
            <a:off x="4648320" y="1779840"/>
            <a:ext cx="4245120" cy="83952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86;p17" descr=""/>
          <p:cNvPicPr/>
          <p:nvPr/>
        </p:nvPicPr>
        <p:blipFill>
          <a:blip r:embed="rId3"/>
          <a:stretch/>
        </p:blipFill>
        <p:spPr>
          <a:xfrm>
            <a:off x="228600" y="3790080"/>
            <a:ext cx="4245120" cy="646560"/>
          </a:xfrm>
          <a:prstGeom prst="rect">
            <a:avLst/>
          </a:prstGeom>
          <a:ln w="0">
            <a:noFill/>
          </a:ln>
        </p:spPr>
      </p:pic>
      <p:pic>
        <p:nvPicPr>
          <p:cNvPr id="59" name="Google Shape;87;p17" descr=""/>
          <p:cNvPicPr/>
          <p:nvPr/>
        </p:nvPicPr>
        <p:blipFill>
          <a:blip r:embed="rId4"/>
          <a:stretch/>
        </p:blipFill>
        <p:spPr>
          <a:xfrm>
            <a:off x="228600" y="3162600"/>
            <a:ext cx="4245120" cy="513000"/>
          </a:xfrm>
          <a:prstGeom prst="rect">
            <a:avLst/>
          </a:prstGeom>
          <a:ln w="0">
            <a:noFill/>
          </a:ln>
        </p:spPr>
      </p:pic>
      <p:pic>
        <p:nvPicPr>
          <p:cNvPr id="60" name="Google Shape;88;p17" descr=""/>
          <p:cNvPicPr/>
          <p:nvPr/>
        </p:nvPicPr>
        <p:blipFill>
          <a:blip r:embed="rId5"/>
          <a:stretch/>
        </p:blipFill>
        <p:spPr>
          <a:xfrm>
            <a:off x="4648320" y="2711520"/>
            <a:ext cx="4245120" cy="138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Изучение библиотеки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4;p18" descr=""/>
          <p:cNvPicPr/>
          <p:nvPr/>
        </p:nvPicPr>
        <p:blipFill>
          <a:blip r:embed="rId1"/>
          <a:stretch/>
        </p:blipFill>
        <p:spPr>
          <a:xfrm>
            <a:off x="767880" y="1905840"/>
            <a:ext cx="2794320" cy="123156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95;p18" descr=""/>
          <p:cNvPicPr/>
          <p:nvPr/>
        </p:nvPicPr>
        <p:blipFill>
          <a:blip r:embed="rId2"/>
          <a:stretch/>
        </p:blipFill>
        <p:spPr>
          <a:xfrm>
            <a:off x="6043320" y="1905840"/>
            <a:ext cx="3028320" cy="151380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96;p18" descr=""/>
          <p:cNvPicPr/>
          <p:nvPr/>
        </p:nvPicPr>
        <p:blipFill>
          <a:blip r:embed="rId3"/>
          <a:stretch/>
        </p:blipFill>
        <p:spPr>
          <a:xfrm>
            <a:off x="4062960" y="444960"/>
            <a:ext cx="2284200" cy="123156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97;p18" descr=""/>
          <p:cNvPicPr/>
          <p:nvPr/>
        </p:nvPicPr>
        <p:blipFill>
          <a:blip r:embed="rId4"/>
          <a:stretch/>
        </p:blipFill>
        <p:spPr>
          <a:xfrm>
            <a:off x="767880" y="3594960"/>
            <a:ext cx="3017160" cy="875160"/>
          </a:xfrm>
          <a:prstGeom prst="rect">
            <a:avLst/>
          </a:prstGeom>
          <a:ln w="0">
            <a:noFill/>
          </a:ln>
        </p:spPr>
      </p:pic>
      <p:cxnSp>
        <p:nvCxnSpPr>
          <p:cNvPr id="66" name="Google Shape;98;p18"/>
          <p:cNvCxnSpPr/>
          <p:nvPr/>
        </p:nvCxnSpPr>
        <p:spPr>
          <a:xfrm flipH="1">
            <a:off x="3049560" y="1265760"/>
            <a:ext cx="898920" cy="78156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67" name="Google Shape;99;p18"/>
          <p:cNvCxnSpPr>
            <a:stCxn id="64" idx="3"/>
          </p:cNvCxnSpPr>
          <p:nvPr/>
        </p:nvCxnSpPr>
        <p:spPr>
          <a:xfrm>
            <a:off x="6347160" y="1060560"/>
            <a:ext cx="1247760" cy="94392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68" name="Google Shape;100;p18"/>
          <p:cNvCxnSpPr/>
          <p:nvPr/>
        </p:nvCxnSpPr>
        <p:spPr>
          <a:xfrm flipH="1">
            <a:off x="2025720" y="2905920"/>
            <a:ext cx="86040" cy="68508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Определение индикаторов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Google Shape;106;p19" descr=""/>
          <p:cNvPicPr/>
          <p:nvPr/>
        </p:nvPicPr>
        <p:blipFill>
          <a:blip r:embed="rId1"/>
          <a:stretch/>
        </p:blipFill>
        <p:spPr>
          <a:xfrm>
            <a:off x="430560" y="1422360"/>
            <a:ext cx="4086000" cy="229824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07;p19" descr=""/>
          <p:cNvPicPr/>
          <p:nvPr/>
        </p:nvPicPr>
        <p:blipFill>
          <a:blip r:embed="rId2"/>
          <a:stretch/>
        </p:blipFill>
        <p:spPr>
          <a:xfrm>
            <a:off x="5473080" y="1422360"/>
            <a:ext cx="3213000" cy="2298240"/>
          </a:xfrm>
          <a:prstGeom prst="rect">
            <a:avLst/>
          </a:prstGeom>
          <a:ln w="0">
            <a:noFill/>
          </a:ln>
        </p:spPr>
      </p:pic>
      <p:sp>
        <p:nvSpPr>
          <p:cNvPr id="72" name="Google Shape;108;p19"/>
          <p:cNvSpPr/>
          <p:nvPr/>
        </p:nvSpPr>
        <p:spPr>
          <a:xfrm>
            <a:off x="943200" y="1576080"/>
            <a:ext cx="113256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Oswald Medium"/>
                <a:ea typeface="Oswald Medium"/>
              </a:rPr>
              <a:t>MACD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Найти и обработать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Google Shape;114;p20" descr=""/>
          <p:cNvPicPr/>
          <p:nvPr/>
        </p:nvPicPr>
        <p:blipFill>
          <a:blip r:embed="rId1"/>
          <a:stretch/>
        </p:blipFill>
        <p:spPr>
          <a:xfrm>
            <a:off x="921240" y="1621080"/>
            <a:ext cx="3426480" cy="1900440"/>
          </a:xfrm>
          <a:prstGeom prst="rect">
            <a:avLst/>
          </a:prstGeom>
          <a:ln w="0">
            <a:noFill/>
          </a:ln>
        </p:spPr>
      </p:pic>
      <p:pic>
        <p:nvPicPr>
          <p:cNvPr id="75" name="Google Shape;115;p20" descr=""/>
          <p:cNvPicPr/>
          <p:nvPr/>
        </p:nvPicPr>
        <p:blipFill>
          <a:blip r:embed="rId2"/>
          <a:stretch/>
        </p:blipFill>
        <p:spPr>
          <a:xfrm>
            <a:off x="5294520" y="582120"/>
            <a:ext cx="3011760" cy="397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Собрать код в инстурмент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Google Shape;121;p21" descr=""/>
          <p:cNvPicPr/>
          <p:nvPr/>
        </p:nvPicPr>
        <p:blipFill>
          <a:blip r:embed="rId1"/>
          <a:stretch/>
        </p:blipFill>
        <p:spPr>
          <a:xfrm>
            <a:off x="6008760" y="1168560"/>
            <a:ext cx="1292040" cy="1976400"/>
          </a:xfrm>
          <a:prstGeom prst="rect">
            <a:avLst/>
          </a:prstGeom>
          <a:ln w="0">
            <a:noFill/>
          </a:ln>
        </p:spPr>
      </p:pic>
      <p:pic>
        <p:nvPicPr>
          <p:cNvPr id="78" name="Google Shape;122;p21" descr=""/>
          <p:cNvPicPr/>
          <p:nvPr/>
        </p:nvPicPr>
        <p:blipFill>
          <a:blip r:embed="rId2"/>
          <a:stretch/>
        </p:blipFill>
        <p:spPr>
          <a:xfrm>
            <a:off x="795600" y="3232440"/>
            <a:ext cx="3569760" cy="1512720"/>
          </a:xfrm>
          <a:prstGeom prst="rect">
            <a:avLst/>
          </a:prstGeom>
          <a:ln w="0">
            <a:noFill/>
          </a:ln>
        </p:spPr>
      </p:pic>
      <p:pic>
        <p:nvPicPr>
          <p:cNvPr id="79" name="Google Shape;123;p21" descr=""/>
          <p:cNvPicPr/>
          <p:nvPr/>
        </p:nvPicPr>
        <p:blipFill>
          <a:blip r:embed="rId3"/>
          <a:stretch/>
        </p:blipFill>
        <p:spPr>
          <a:xfrm>
            <a:off x="795600" y="1168560"/>
            <a:ext cx="3796920" cy="197640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124;p21" descr=""/>
          <p:cNvPicPr/>
          <p:nvPr/>
        </p:nvPicPr>
        <p:blipFill>
          <a:blip r:embed="rId4"/>
          <a:stretch/>
        </p:blipFill>
        <p:spPr>
          <a:xfrm>
            <a:off x="4777920" y="3232440"/>
            <a:ext cx="3569760" cy="150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2024-12-18T23:45:01Z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