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521B93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C0C-C692-FD4D-98A4-BAFAF7C4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CDF00-7703-E641-B3E2-D7FDF107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4230-F496-E248-BD56-BFC4183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BCAA-C308-6549-BDAF-83FE275A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AACB-7769-3C46-8DCF-FC8E9FEC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3952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6904-DF8C-8940-910D-89181058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097E-E3E5-AE4A-AFBE-FA69FB6D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9150-0F03-6349-81BB-0977A569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0AD2-F1C8-CB4B-A8DF-C40FC97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FE81-2506-9145-BB94-2EE5B95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296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25210-1780-604E-A96E-B959DCD8E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7EB25-BCF4-324D-A304-21D6D6E6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1E02-5C55-5D4A-A4ED-012FE9EA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F930-E3F6-6443-96F6-90BE5743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DF57-EA60-634C-91DC-B6CF7B0B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338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2CB4-8DBB-EE4A-AB35-5DBBBBD6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8FBE-DDD4-194C-8493-A1222492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427F-3551-994D-842D-4D1667CC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DCEC-333A-B449-B23F-DB2388C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D11E-98AE-C440-8844-8B15217B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872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EAF1-A317-824A-8BCD-819CCBE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FCEA-C51A-854D-B722-C6CFE528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70D7-76B5-C749-A38B-2A59E50A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8FE4-D86A-1C4E-8DB0-625C2311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8F0A-0361-914E-A090-A4574D5D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75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AE6E-3F9C-0140-B678-F8DD093F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6ED-5C3A-F148-9021-684D894D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D96B-11A9-A84D-8B5F-75D049BF1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18DE-E8FE-DB42-947A-6CC98B7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7F38-A2DA-5A4B-BF42-6E68C6D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A9EA-75F0-2446-BA45-A24B342E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583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0553-53F8-6849-98EB-AB142951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F4359-BE69-904F-AA9F-B7549E5D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B81E-CFD2-D146-9CCD-20929D1E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3B773-37F1-5841-8DDC-0B71C673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5D939-0AD9-7A41-B22F-849FCC34D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3169-2246-D945-81AE-BB14C9EA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31D45-06E7-0648-B80B-5924D48F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D6FAC-CF81-AB4A-AFF8-E702D223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6648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3FD7-225B-5E4D-8D9F-F02355D2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8121-1391-A043-8DCE-8097E2C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F639E-547A-754F-AB87-07D2B397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9779-6883-A144-8C28-E3BAFB0F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0641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239A-9FC6-1F41-8511-826E9201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2796C-F918-B244-A3D6-7BD78B1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F64B-B1F6-7346-9249-B7CB19CE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700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2320-455C-F249-94EF-989242FB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EF26-790C-0D40-B88E-3CDC9941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831AA-F14A-354B-B4B1-8114BE34B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6616-AA74-BA45-B887-765470D0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88A6-1C98-564C-ACEF-87083D9E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28FC-7A9C-844A-B78A-20C1C77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443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A0F4-61D0-3240-9E2C-05F2BF91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CEC07-3011-2B48-B2D2-60ED279C5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E85D-3124-434C-AAFC-2793BC31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E617-0B67-6344-BF47-5CF7E4AA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6B82-19BF-F040-B378-F5D4769B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4E98-08E1-A443-BFD3-6E1CC588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19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C1497-8935-434C-8359-EA8B3E20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1071-D54A-764A-B21C-A139410C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5FC1-3B12-B44E-852C-5EA9CB028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6AF-F7F7-8E48-ACD0-F72DF6F05A50}" type="datetimeFigureOut">
              <a:rPr lang="en-RO" smtClean="0"/>
              <a:t>28/09/2020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41D-0528-CA4A-AF6A-99F64C19C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09EF-3D90-8D4B-9F9E-CB1FBF710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B04B-792C-864C-B7F1-53441CC0EE1A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7003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togna.wordpress.com/lab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187-E910-C243-9374-604FEC0A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FLCD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8F003-3D70-5844-A126-79E8A7A6B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013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7FDA-6088-8C47-8244-8028BF9E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D816-173D-6742-81D9-B075E51A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dirty="0"/>
              <a:t>Ms Teams: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ll online activities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lso some assignments (group activities)</a:t>
            </a:r>
          </a:p>
          <a:p>
            <a:endParaRPr lang="en-RO" dirty="0"/>
          </a:p>
          <a:p>
            <a:r>
              <a:rPr lang="en-RO" dirty="0"/>
              <a:t>Moodle: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ll course resources</a:t>
            </a:r>
          </a:p>
          <a:p>
            <a:pPr lvl="1"/>
            <a:r>
              <a:rPr lang="en-GB" dirty="0"/>
              <a:t>H</a:t>
            </a:r>
            <a:r>
              <a:rPr lang="en-RO" dirty="0"/>
              <a:t>omeworks</a:t>
            </a:r>
          </a:p>
          <a:p>
            <a:pPr lvl="1"/>
            <a:r>
              <a:rPr lang="en-RO" dirty="0"/>
              <a:t>Assignments</a:t>
            </a:r>
          </a:p>
          <a:p>
            <a:pPr lvl="1"/>
            <a:r>
              <a:rPr lang="en-RO" dirty="0"/>
              <a:t>Labs</a:t>
            </a:r>
          </a:p>
          <a:p>
            <a:pPr lvl="1"/>
            <a:r>
              <a:rPr lang="en-RO" dirty="0"/>
              <a:t>Points / grades</a:t>
            </a:r>
          </a:p>
          <a:p>
            <a:pPr lvl="1"/>
            <a:r>
              <a:rPr lang="en-RO" dirty="0">
                <a:solidFill>
                  <a:srgbClr val="0432FF"/>
                </a:solidFill>
              </a:rPr>
              <a:t>Q&amp;A (forum) </a:t>
            </a:r>
            <a:r>
              <a:rPr lang="en-RO" dirty="0"/>
              <a:t>– bonus points</a:t>
            </a:r>
          </a:p>
        </p:txBody>
      </p:sp>
    </p:spTree>
    <p:extLst>
      <p:ext uri="{BB962C8B-B14F-4D97-AF65-F5344CB8AC3E}">
        <p14:creationId xmlns:p14="http://schemas.microsoft.com/office/powerpoint/2010/main" val="6277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D32C6-5522-A746-AFAE-796253D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889653"/>
          </a:xfrm>
        </p:spPr>
        <p:txBody>
          <a:bodyPr>
            <a:normAutofit/>
          </a:bodyPr>
          <a:lstStyle/>
          <a:p>
            <a:r>
              <a:rPr lang="en-RO" sz="4000">
                <a:solidFill>
                  <a:srgbClr val="FFFFFF"/>
                </a:solidFill>
              </a:rPr>
              <a:t>Minimal Conditions to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204-4A65-7248-96A6-53270A2E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812887"/>
            <a:ext cx="9767222" cy="3244721"/>
          </a:xfrm>
        </p:spPr>
        <p:txBody>
          <a:bodyPr anchor="ctr">
            <a:noAutofit/>
          </a:bodyPr>
          <a:lstStyle/>
          <a:p>
            <a:r>
              <a:rPr lang="en-RO" sz="2000" i="1" dirty="0">
                <a:solidFill>
                  <a:srgbClr val="FF0000"/>
                </a:solidFill>
              </a:rPr>
              <a:t>Minimum 10 presences at seminar </a:t>
            </a:r>
          </a:p>
          <a:p>
            <a:pPr marL="0" indent="0">
              <a:buNone/>
            </a:pPr>
            <a:r>
              <a:rPr lang="en-RO" sz="2000" dirty="0"/>
              <a:t>	(being in meeting without video and sound is NOT presence)</a:t>
            </a:r>
          </a:p>
          <a:p>
            <a:pPr marL="0" indent="0">
              <a:buNone/>
            </a:pPr>
            <a:r>
              <a:rPr lang="en-RO" sz="2000" dirty="0"/>
              <a:t>	- webcam on</a:t>
            </a:r>
          </a:p>
          <a:p>
            <a:pPr marL="0" indent="0">
              <a:buNone/>
            </a:pPr>
            <a:r>
              <a:rPr lang="en-RO" sz="2000" dirty="0"/>
              <a:t>	- answer when directly asked</a:t>
            </a:r>
          </a:p>
          <a:p>
            <a:pPr marL="0" indent="0">
              <a:buNone/>
            </a:pPr>
            <a:r>
              <a:rPr lang="en-RO" sz="2000" dirty="0"/>
              <a:t>	- at least 1 correct answer at the speed quiz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12 presences at laboratory</a:t>
            </a:r>
          </a:p>
          <a:p>
            <a:pPr marL="0" indent="0">
              <a:buNone/>
            </a:pPr>
            <a:r>
              <a:rPr lang="en-RO" sz="2000" dirty="0"/>
              <a:t>	(being in meeting without video and sound is NOT presence)</a:t>
            </a:r>
          </a:p>
          <a:p>
            <a:pPr marL="0" indent="0">
              <a:buNone/>
            </a:pPr>
            <a:r>
              <a:rPr lang="en-RO" sz="2000" dirty="0"/>
              <a:t>	- webcam on</a:t>
            </a:r>
          </a:p>
          <a:p>
            <a:pPr marL="0" indent="0">
              <a:buNone/>
            </a:pPr>
            <a:r>
              <a:rPr lang="en-RO" sz="2000" dirty="0"/>
              <a:t>	- answer when directly asked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grade 6 at lab</a:t>
            </a:r>
          </a:p>
          <a:p>
            <a:r>
              <a:rPr lang="en-RO" sz="2000" i="1" dirty="0">
                <a:solidFill>
                  <a:srgbClr val="FF0000"/>
                </a:solidFill>
              </a:rPr>
              <a:t>Minimum grade 5 at final exam</a:t>
            </a:r>
          </a:p>
        </p:txBody>
      </p:sp>
    </p:spTree>
    <p:extLst>
      <p:ext uri="{BB962C8B-B14F-4D97-AF65-F5344CB8AC3E}">
        <p14:creationId xmlns:p14="http://schemas.microsoft.com/office/powerpoint/2010/main" val="141416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E871-99B5-CC46-8111-0EE452A4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RO" dirty="0"/>
              <a:t>Final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4FC6-9842-9F47-9A86-019AA3C0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	50%  lab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30% final exam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15% seminar </a:t>
            </a:r>
          </a:p>
          <a:p>
            <a:pPr marL="0" indent="0">
              <a:buNone/>
            </a:pPr>
            <a:r>
              <a:rPr lang="en-GB" sz="2000" dirty="0"/>
              <a:t>		+ </a:t>
            </a:r>
          </a:p>
          <a:p>
            <a:pPr marL="0" indent="0">
              <a:buNone/>
            </a:pPr>
            <a:r>
              <a:rPr lang="en-GB" sz="2000" dirty="0"/>
              <a:t>	5% course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Bonus</a:t>
            </a:r>
            <a:endParaRPr lang="en-RO" sz="2000" dirty="0"/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94994EE3-A5A7-4ED2-AD29-6438D035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612B-9908-D246-9D5D-45CD91DB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924236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FFFFFF"/>
                </a:solidFill>
              </a:rPr>
              <a:t>Lab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C667-2F81-1545-8C4C-51C2EFC4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341848"/>
            <a:ext cx="10389312" cy="4122567"/>
          </a:xfrm>
        </p:spPr>
        <p:txBody>
          <a:bodyPr anchor="ctr">
            <a:normAutofit/>
          </a:bodyPr>
          <a:lstStyle/>
          <a:p>
            <a:r>
              <a:rPr lang="en-RO" sz="2000" dirty="0"/>
              <a:t>10 laboratory tasks</a:t>
            </a:r>
          </a:p>
          <a:p>
            <a:endParaRPr lang="en-RO" sz="2000" dirty="0"/>
          </a:p>
          <a:p>
            <a:r>
              <a:rPr lang="en-RO" sz="2000" dirty="0">
                <a:solidFill>
                  <a:srgbClr val="FF0000"/>
                </a:solidFill>
              </a:rPr>
              <a:t>!!! Must be completed and loaded during lab hours</a:t>
            </a:r>
          </a:p>
          <a:p>
            <a:endParaRPr lang="en-RO" sz="2000" dirty="0"/>
          </a:p>
          <a:p>
            <a:r>
              <a:rPr lang="en-GB" sz="2000" dirty="0"/>
              <a:t>W</a:t>
            </a:r>
            <a:r>
              <a:rPr lang="en-RO" sz="2000" dirty="0"/>
              <a:t>eighted grades: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L</a:t>
            </a:r>
            <a:r>
              <a:rPr lang="en-RO" dirty="0">
                <a:hlinkClick r:id="rId2"/>
              </a:rPr>
              <a:t>ab grade </a:t>
            </a:r>
            <a:endParaRPr lang="en-RO" dirty="0"/>
          </a:p>
          <a:p>
            <a:pPr marL="0" indent="0">
              <a:buNone/>
            </a:pPr>
            <a:r>
              <a:rPr lang="en-RO" sz="20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000" dirty="0"/>
              <a:t>“awesome” solutions</a:t>
            </a:r>
          </a:p>
          <a:p>
            <a:pPr>
              <a:buFontTx/>
              <a:buChar char="-"/>
            </a:pPr>
            <a:r>
              <a:rPr lang="en-GB" sz="2000" dirty="0"/>
              <a:t>P</a:t>
            </a:r>
            <a:r>
              <a:rPr lang="en-RO" sz="2000" dirty="0"/>
              <a:t>eer review to assignments</a:t>
            </a:r>
          </a:p>
        </p:txBody>
      </p:sp>
    </p:spTree>
    <p:extLst>
      <p:ext uri="{BB962C8B-B14F-4D97-AF65-F5344CB8AC3E}">
        <p14:creationId xmlns:p14="http://schemas.microsoft.com/office/powerpoint/2010/main" val="2461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8FAE43-37F3-F34C-A21E-EA1C9DF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RO" sz="4000">
                <a:solidFill>
                  <a:srgbClr val="FFFFFF"/>
                </a:solidFill>
              </a:rPr>
              <a:t>Seminar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70AD-8790-6649-BAE2-8823441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rgbClr val="FF0000"/>
                </a:solidFill>
              </a:rPr>
              <a:t>Grade 10 ≡ 1500 activity points</a:t>
            </a:r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r>
              <a:rPr lang="en-RO" sz="24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400" dirty="0"/>
              <a:t>“awesome” solutions</a:t>
            </a:r>
          </a:p>
          <a:p>
            <a:pPr marL="0" indent="0">
              <a:buNone/>
            </a:pPr>
            <a:r>
              <a:rPr lang="en-RO" sz="2400" dirty="0"/>
              <a:t>- “awesome” HW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63022-8D93-6F44-B40E-2C965EA5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78887"/>
              </p:ext>
            </p:extLst>
          </p:nvPr>
        </p:nvGraphicFramePr>
        <p:xfrm>
          <a:off x="6098892" y="2595966"/>
          <a:ext cx="4802404" cy="335619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627842">
                  <a:extLst>
                    <a:ext uri="{9D8B030D-6E8A-4147-A177-3AD203B41FA5}">
                      <a16:colId xmlns:a16="http://schemas.microsoft.com/office/drawing/2014/main" val="1576180286"/>
                    </a:ext>
                  </a:extLst>
                </a:gridCol>
                <a:gridCol w="1174562">
                  <a:extLst>
                    <a:ext uri="{9D8B030D-6E8A-4147-A177-3AD203B41FA5}">
                      <a16:colId xmlns:a16="http://schemas.microsoft.com/office/drawing/2014/main" val="4096077463"/>
                    </a:ext>
                  </a:extLst>
                </a:gridCol>
              </a:tblGrid>
              <a:tr h="606770">
                <a:tc>
                  <a:txBody>
                    <a:bodyPr/>
                    <a:lstStyle/>
                    <a:p>
                      <a:pPr algn="ctr"/>
                      <a:r>
                        <a:rPr lang="en-RO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marL="237019" marR="142212" marT="142212" marB="14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Points</a:t>
                      </a:r>
                    </a:p>
                  </a:txBody>
                  <a:tcPr marL="237019" marR="142212" marT="142212" marB="1422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69905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Quiz  (5 q &amp; presence)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39461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Homework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25517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GB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ndividual solution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09179"/>
                  </a:ext>
                </a:extLst>
              </a:tr>
              <a:tr h="726859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Individual solution presented in front of the group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60234"/>
                  </a:ext>
                </a:extLst>
              </a:tr>
              <a:tr h="505641">
                <a:tc>
                  <a:txBody>
                    <a:bodyPr/>
                    <a:lstStyle/>
                    <a:p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solution 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37019" marR="123250" marT="123250" marB="1232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8FAE43-37F3-F34C-A21E-EA1C9DF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RO" sz="4000" dirty="0">
                <a:solidFill>
                  <a:srgbClr val="FFFFFF"/>
                </a:solidFill>
              </a:rPr>
              <a:t>Course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70AD-8790-6649-BAE2-88234416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rgbClr val="FF0000"/>
                </a:solidFill>
              </a:rPr>
              <a:t>Grade 10 ≡ 500 activity points</a:t>
            </a:r>
          </a:p>
          <a:p>
            <a:endParaRPr lang="en-RO" sz="2400" dirty="0">
              <a:solidFill>
                <a:srgbClr val="FF0000"/>
              </a:solidFill>
            </a:endParaRPr>
          </a:p>
          <a:p>
            <a:endParaRPr lang="en-RO" sz="2400" dirty="0">
              <a:solidFill>
                <a:srgbClr val="FF0000"/>
              </a:solidFill>
            </a:endParaRPr>
          </a:p>
          <a:p>
            <a:endParaRPr lang="en-RO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RO" sz="2400" i="1" dirty="0">
                <a:solidFill>
                  <a:srgbClr val="0432FF"/>
                </a:solidFill>
              </a:rPr>
              <a:t>Bonus points:</a:t>
            </a:r>
          </a:p>
          <a:p>
            <a:pPr>
              <a:buFontTx/>
              <a:buChar char="-"/>
            </a:pPr>
            <a:r>
              <a:rPr lang="en-RO" sz="2400" dirty="0"/>
              <a:t>“awesome” solutions</a:t>
            </a:r>
          </a:p>
          <a:p>
            <a:pPr>
              <a:buFontTx/>
              <a:buChar char="-"/>
            </a:pPr>
            <a:r>
              <a:rPr lang="en-RO" sz="2400" dirty="0"/>
              <a:t>Q&amp;A forum</a:t>
            </a:r>
          </a:p>
          <a:p>
            <a:pPr marL="0" indent="0">
              <a:buNone/>
            </a:pPr>
            <a:endParaRPr lang="en-RO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63022-8D93-6F44-B40E-2C965EA5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09107"/>
              </p:ext>
            </p:extLst>
          </p:nvPr>
        </p:nvGraphicFramePr>
        <p:xfrm>
          <a:off x="6098892" y="2683382"/>
          <a:ext cx="4802405" cy="31813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43871">
                  <a:extLst>
                    <a:ext uri="{9D8B030D-6E8A-4147-A177-3AD203B41FA5}">
                      <a16:colId xmlns:a16="http://schemas.microsoft.com/office/drawing/2014/main" val="1576180286"/>
                    </a:ext>
                  </a:extLst>
                </a:gridCol>
                <a:gridCol w="1758534">
                  <a:extLst>
                    <a:ext uri="{9D8B030D-6E8A-4147-A177-3AD203B41FA5}">
                      <a16:colId xmlns:a16="http://schemas.microsoft.com/office/drawing/2014/main" val="4096077463"/>
                    </a:ext>
                  </a:extLst>
                </a:gridCol>
              </a:tblGrid>
              <a:tr h="905305">
                <a:tc>
                  <a:txBody>
                    <a:bodyPr/>
                    <a:lstStyle/>
                    <a:p>
                      <a:pPr algn="ctr"/>
                      <a:r>
                        <a:rPr lang="en-RO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marL="351439" marR="210864" marT="210864" marB="21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Points</a:t>
                      </a:r>
                    </a:p>
                  </a:txBody>
                  <a:tcPr marL="351439" marR="210864" marT="210864" marB="2108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69905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Quiz  (5 q)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39461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r>
                        <a:rPr lang="en-GB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</a:t>
                      </a:r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ndividual solution 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09179"/>
                  </a:ext>
                </a:extLst>
              </a:tr>
              <a:tr h="758685">
                <a:tc>
                  <a:txBody>
                    <a:bodyPr/>
                    <a:lstStyle/>
                    <a:p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Team solution 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351439" marR="182748" marT="182748" marB="1827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9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B4F-1951-764B-BECB-F138DBBC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RO" sz="5400"/>
              <a:t>I wish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Chat">
            <a:extLst>
              <a:ext uri="{FF2B5EF4-FFF2-40B4-BE49-F238E27FC236}">
                <a16:creationId xmlns:a16="http://schemas.microsoft.com/office/drawing/2014/main" id="{74BC9390-CB2C-9A47-B4F7-91A328C9FA45}"/>
              </a:ext>
            </a:extLst>
          </p:cNvPr>
          <p:cNvSpPr/>
          <p:nvPr/>
        </p:nvSpPr>
        <p:spPr>
          <a:xfrm>
            <a:off x="1478679" y="2703867"/>
            <a:ext cx="1485526" cy="1485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ABFF0E0-5828-1948-BDFC-CC5A168B6DC0}"/>
              </a:ext>
            </a:extLst>
          </p:cNvPr>
          <p:cNvSpPr/>
          <p:nvPr/>
        </p:nvSpPr>
        <p:spPr>
          <a:xfrm>
            <a:off x="570858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Effective communication</a:t>
            </a:r>
          </a:p>
        </p:txBody>
      </p:sp>
      <p:sp>
        <p:nvSpPr>
          <p:cNvPr id="10" name="Rectangle 9" descr="Laptop">
            <a:extLst>
              <a:ext uri="{FF2B5EF4-FFF2-40B4-BE49-F238E27FC236}">
                <a16:creationId xmlns:a16="http://schemas.microsoft.com/office/drawing/2014/main" id="{F005C35B-614C-144E-80FC-4298A03594B1}"/>
              </a:ext>
            </a:extLst>
          </p:cNvPr>
          <p:cNvSpPr/>
          <p:nvPr/>
        </p:nvSpPr>
        <p:spPr>
          <a:xfrm>
            <a:off x="5357554" y="2703867"/>
            <a:ext cx="1485526" cy="14855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379271"/>
              <a:satOff val="-8710"/>
              <a:lumOff val="-5883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749688D-0000-4143-89B6-4ECEE2CBD252}"/>
              </a:ext>
            </a:extLst>
          </p:cNvPr>
          <p:cNvSpPr/>
          <p:nvPr/>
        </p:nvSpPr>
        <p:spPr>
          <a:xfrm>
            <a:off x="4449732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Interactive experience</a:t>
            </a:r>
          </a:p>
        </p:txBody>
      </p:sp>
      <p:sp>
        <p:nvSpPr>
          <p:cNvPr id="12" name="Rectangle 11" descr="Smiling Face with No Fill">
            <a:extLst>
              <a:ext uri="{FF2B5EF4-FFF2-40B4-BE49-F238E27FC236}">
                <a16:creationId xmlns:a16="http://schemas.microsoft.com/office/drawing/2014/main" id="{CA330629-B51C-2F4F-9296-65C2662779AE}"/>
              </a:ext>
            </a:extLst>
          </p:cNvPr>
          <p:cNvSpPr/>
          <p:nvPr/>
        </p:nvSpPr>
        <p:spPr>
          <a:xfrm>
            <a:off x="9236428" y="2703867"/>
            <a:ext cx="1485526" cy="148552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C0028ED-ADDC-3D4D-98C8-DF810F889C5B}"/>
              </a:ext>
            </a:extLst>
          </p:cNvPr>
          <p:cNvSpPr/>
          <p:nvPr/>
        </p:nvSpPr>
        <p:spPr>
          <a:xfrm>
            <a:off x="8328607" y="4578720"/>
            <a:ext cx="3301169" cy="720000"/>
          </a:xfrm>
          <a:custGeom>
            <a:avLst/>
            <a:gdLst>
              <a:gd name="connsiteX0" fmla="*/ 0 w 3301169"/>
              <a:gd name="connsiteY0" fmla="*/ 0 h 720000"/>
              <a:gd name="connsiteX1" fmla="*/ 3301169 w 3301169"/>
              <a:gd name="connsiteY1" fmla="*/ 0 h 720000"/>
              <a:gd name="connsiteX2" fmla="*/ 3301169 w 3301169"/>
              <a:gd name="connsiteY2" fmla="*/ 720000 h 720000"/>
              <a:gd name="connsiteX3" fmla="*/ 0 w 3301169"/>
              <a:gd name="connsiteY3" fmla="*/ 720000 h 720000"/>
              <a:gd name="connsiteX4" fmla="*/ 0 w 330116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169" h="720000">
                <a:moveTo>
                  <a:pt x="0" y="0"/>
                </a:moveTo>
                <a:lnTo>
                  <a:pt x="3301169" y="0"/>
                </a:lnTo>
                <a:lnTo>
                  <a:pt x="330116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Learning fun</a:t>
            </a:r>
          </a:p>
        </p:txBody>
      </p:sp>
    </p:spTree>
    <p:extLst>
      <p:ext uri="{BB962C8B-B14F-4D97-AF65-F5344CB8AC3E}">
        <p14:creationId xmlns:p14="http://schemas.microsoft.com/office/powerpoint/2010/main" val="34159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FLCD</vt:lpstr>
      <vt:lpstr>Organization</vt:lpstr>
      <vt:lpstr>Minimal Conditions to Pass</vt:lpstr>
      <vt:lpstr>Final grade</vt:lpstr>
      <vt:lpstr>Lab work</vt:lpstr>
      <vt:lpstr>Seminar activity</vt:lpstr>
      <vt:lpstr>Course activity</vt:lpstr>
      <vt:lpstr>I wish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FLCD</dc:title>
  <dc:creator>Microsoft Office User</dc:creator>
  <cp:lastModifiedBy>Microsoft Office User</cp:lastModifiedBy>
  <cp:revision>1</cp:revision>
  <dcterms:created xsi:type="dcterms:W3CDTF">2020-09-28T11:36:36Z</dcterms:created>
  <dcterms:modified xsi:type="dcterms:W3CDTF">2020-09-28T11:39:29Z</dcterms:modified>
</cp:coreProperties>
</file>