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972" y="-2212"/>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16"/>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7088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1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1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1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1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2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2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2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2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4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4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4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4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ncjrs.gov/pdffiles1/171690.pdf"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5717837"/>
            <a:ext cx="13591277" cy="10495159"/>
          </a:xfrm>
        </p:spPr>
        <p:txBody>
          <a:bodyPr/>
          <a:lstStyle/>
          <a:p>
            <a:r>
              <a:rPr lang="en-US" sz="3200" dirty="0"/>
              <a:t>         With spring coming up, more and more people will be wanting to get outside. We can’t think of a better place to spend that time at than our local parks. Having cleaner parks will give individuals safe place to engage in healthy activities as opposed to spending time on less desirable endeavors. Our project idea is simple: get people to parks in the best possible way so they clean them more efficiently.</a:t>
            </a:r>
          </a:p>
          <a:p>
            <a:endParaRPr lang="en-US" sz="3200" dirty="0"/>
          </a:p>
          <a:p>
            <a:r>
              <a:rPr lang="en-US" sz="3200" dirty="0"/>
              <a:t>         Parks are a place for communities to come together. In fact, several studies have shown that a clean park can help to reduce the crime of the area in and around the park.[1] Our goal is to develop routes to clean parks in Denver. We will create these routes by solving a famous integer program called “The Traveling Salesmen Problem.” We plan to implement </a:t>
            </a:r>
            <a:r>
              <a:rPr lang="en-US" sz="3200" dirty="0" err="1"/>
              <a:t>Christofides</a:t>
            </a:r>
            <a:r>
              <a:rPr lang="en-US" sz="3200" dirty="0"/>
              <a:t>’ algorithm to find a route for city workers and volunteers to visit and clean our parks in a quick, efficient manner. An increase in cleaner parks will lead to safer neighborhoods around the parks. Park locations and size will be pulled from data sets provided on the Data to Policy website. Distances are calculated by using the driving distances between individual parks. Methods and processed that are applied were taken from MATH 7594 Integer Programming taught by Steffen </a:t>
            </a:r>
            <a:r>
              <a:rPr lang="en-US" sz="3200" dirty="0" err="1"/>
              <a:t>Borgwardt</a:t>
            </a:r>
            <a:r>
              <a:rPr lang="en-US" sz="3200" dirty="0"/>
              <a:t>.</a:t>
            </a:r>
          </a:p>
          <a:p>
            <a:endParaRPr lang="en-US" dirty="0"/>
          </a:p>
        </p:txBody>
      </p:sp>
      <p:sp>
        <p:nvSpPr>
          <p:cNvPr id="3" name="Text Placeholder 2"/>
          <p:cNvSpPr>
            <a:spLocks noGrp="1"/>
          </p:cNvSpPr>
          <p:nvPr>
            <p:ph type="body" sz="quarter" idx="11"/>
          </p:nvPr>
        </p:nvSpPr>
        <p:spPr/>
        <p:txBody>
          <a:bodyPr/>
          <a:lstStyle/>
          <a:p>
            <a:r>
              <a:rPr lang="en-US" dirty="0"/>
              <a:t>Motivation and Abstract</a:t>
            </a:r>
          </a:p>
        </p:txBody>
      </p:sp>
      <p:sp>
        <p:nvSpPr>
          <p:cNvPr id="4" name="Text Placeholder 3"/>
          <p:cNvSpPr>
            <a:spLocks noGrp="1"/>
          </p:cNvSpPr>
          <p:nvPr>
            <p:ph type="body" sz="quarter" idx="19"/>
          </p:nvPr>
        </p:nvSpPr>
        <p:spPr>
          <a:xfrm>
            <a:off x="864701" y="16842334"/>
            <a:ext cx="13592864" cy="2726878"/>
          </a:xfrm>
        </p:spPr>
        <p:txBody>
          <a:bodyPr/>
          <a:lstStyle/>
          <a:p>
            <a:r>
              <a:rPr lang="en-US" sz="3200" dirty="0"/>
              <a:t>• Excel </a:t>
            </a:r>
          </a:p>
          <a:p>
            <a:r>
              <a:rPr lang="en-US" sz="3200" dirty="0"/>
              <a:t>• Python</a:t>
            </a:r>
          </a:p>
          <a:p>
            <a:r>
              <a:rPr lang="en-US" sz="3200" dirty="0"/>
              <a:t>• Google Maps</a:t>
            </a:r>
          </a:p>
          <a:p>
            <a:r>
              <a:rPr lang="en-US" sz="3200" dirty="0"/>
              <a:t>• </a:t>
            </a:r>
            <a:r>
              <a:rPr lang="en-US" sz="3200" dirty="0" err="1"/>
              <a:t>Sagemath</a:t>
            </a:r>
            <a:endParaRPr lang="en-US" sz="3200" dirty="0"/>
          </a:p>
        </p:txBody>
      </p:sp>
      <p:sp>
        <p:nvSpPr>
          <p:cNvPr id="15" name="Text Placeholder 14"/>
          <p:cNvSpPr>
            <a:spLocks noGrp="1"/>
          </p:cNvSpPr>
          <p:nvPr>
            <p:ph type="body" sz="quarter" idx="20"/>
          </p:nvPr>
        </p:nvSpPr>
        <p:spPr>
          <a:xfrm>
            <a:off x="939263" y="16018132"/>
            <a:ext cx="13573125" cy="754045"/>
          </a:xfrm>
        </p:spPr>
        <p:txBody>
          <a:bodyPr/>
          <a:lstStyle/>
          <a:p>
            <a:r>
              <a:rPr lang="en-US" dirty="0"/>
              <a:t>Methods/Software Used:</a:t>
            </a:r>
          </a:p>
        </p:txBody>
      </p:sp>
      <p:sp>
        <p:nvSpPr>
          <p:cNvPr id="22" name="Text Placeholder 21">
            <a:extLst>
              <a:ext uri="{FF2B5EF4-FFF2-40B4-BE49-F238E27FC236}">
                <a16:creationId xmlns:a16="http://schemas.microsoft.com/office/drawing/2014/main" id="{A40EBC47-6D1D-429B-9055-112F4FB96500}"/>
              </a:ext>
            </a:extLst>
          </p:cNvPr>
          <p:cNvSpPr>
            <a:spLocks noGrp="1"/>
          </p:cNvSpPr>
          <p:nvPr>
            <p:ph type="body" sz="quarter" idx="24"/>
          </p:nvPr>
        </p:nvSpPr>
        <p:spPr/>
        <p:txBody>
          <a:bodyPr/>
          <a:lstStyle/>
          <a:p>
            <a:r>
              <a:rPr lang="en-US" dirty="0"/>
              <a:t>Results</a:t>
            </a:r>
          </a:p>
        </p:txBody>
      </p:sp>
      <p:sp>
        <p:nvSpPr>
          <p:cNvPr id="23" name="Text Placeholder 22">
            <a:extLst>
              <a:ext uri="{FF2B5EF4-FFF2-40B4-BE49-F238E27FC236}">
                <a16:creationId xmlns:a16="http://schemas.microsoft.com/office/drawing/2014/main" id="{6F69E806-E6A5-4AB0-8C3A-A00BB0612424}"/>
              </a:ext>
            </a:extLst>
          </p:cNvPr>
          <p:cNvSpPr>
            <a:spLocks noGrp="1"/>
          </p:cNvSpPr>
          <p:nvPr>
            <p:ph type="body" sz="quarter" idx="25"/>
          </p:nvPr>
        </p:nvSpPr>
        <p:spPr/>
        <p:txBody>
          <a:bodyPr/>
          <a:lstStyle/>
          <a:p>
            <a:r>
              <a:rPr lang="en-US" dirty="0"/>
              <a:t>Mathematical Formulation</a:t>
            </a:r>
          </a:p>
        </p:txBody>
      </p:sp>
      <p:sp>
        <p:nvSpPr>
          <p:cNvPr id="24" name="Text Placeholder 23">
            <a:extLst>
              <a:ext uri="{FF2B5EF4-FFF2-40B4-BE49-F238E27FC236}">
                <a16:creationId xmlns:a16="http://schemas.microsoft.com/office/drawing/2014/main" id="{BB50AC96-4771-480E-9C80-D86B5798664F}"/>
              </a:ext>
            </a:extLst>
          </p:cNvPr>
          <p:cNvSpPr>
            <a:spLocks noGrp="1"/>
          </p:cNvSpPr>
          <p:nvPr>
            <p:ph type="body" sz="quarter" idx="26"/>
          </p:nvPr>
        </p:nvSpPr>
        <p:spPr>
          <a:xfrm>
            <a:off x="29395741" y="5717837"/>
            <a:ext cx="13576029" cy="7454325"/>
          </a:xfrm>
        </p:spPr>
        <p:txBody>
          <a:bodyPr/>
          <a:lstStyle/>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marL="457200" indent="-457200">
              <a:buFont typeface="Arial"/>
              <a:buChar char="•"/>
            </a:pPr>
            <a:r>
              <a:rPr lang="en-US" sz="3200" dirty="0" err="1"/>
              <a:t>c</a:t>
            </a:r>
            <a:r>
              <a:rPr lang="en-US" sz="3200" baseline="-25000" dirty="0" err="1"/>
              <a:t>e</a:t>
            </a:r>
            <a:r>
              <a:rPr lang="en-US" sz="3200" dirty="0"/>
              <a:t> </a:t>
            </a:r>
            <a:r>
              <a:rPr lang="mr-IN" sz="3200" dirty="0"/>
              <a:t>–</a:t>
            </a:r>
            <a:r>
              <a:rPr lang="en-US" sz="3200" dirty="0"/>
              <a:t> Distance between 2 parks</a:t>
            </a:r>
          </a:p>
          <a:p>
            <a:pPr marL="457200" indent="-457200">
              <a:buFont typeface="Arial"/>
              <a:buChar char="•"/>
            </a:pPr>
            <a:r>
              <a:rPr lang="el-GR" sz="3200" dirty="0"/>
              <a:t>δ</a:t>
            </a:r>
            <a:r>
              <a:rPr lang="en-US" sz="3200" dirty="0"/>
              <a:t>(</a:t>
            </a:r>
            <a:r>
              <a:rPr lang="en-US" sz="3200" dirty="0" err="1"/>
              <a:t>i</a:t>
            </a:r>
            <a:r>
              <a:rPr lang="en-US" sz="3200" dirty="0"/>
              <a:t>) </a:t>
            </a:r>
            <a:r>
              <a:rPr lang="mr-IN" sz="3200" dirty="0"/>
              <a:t>–</a:t>
            </a:r>
            <a:r>
              <a:rPr lang="en-US" sz="3200" dirty="0"/>
              <a:t> All edges leaving vertex </a:t>
            </a:r>
            <a:r>
              <a:rPr lang="en-US" sz="3200" dirty="0" err="1"/>
              <a:t>i</a:t>
            </a:r>
            <a:endParaRPr lang="en-US" sz="3200" dirty="0"/>
          </a:p>
          <a:p>
            <a:pPr marL="457200" indent="-457200">
              <a:buFont typeface="Arial"/>
              <a:buChar char="•"/>
            </a:pPr>
            <a:r>
              <a:rPr lang="en-US" sz="3200" dirty="0"/>
              <a:t>Minimize Total Distance</a:t>
            </a:r>
          </a:p>
          <a:p>
            <a:pPr marL="457200" indent="-457200">
              <a:buFont typeface="Arial"/>
              <a:buChar char="•"/>
            </a:pPr>
            <a:r>
              <a:rPr lang="en-US" sz="3200" dirty="0"/>
              <a:t>Enter and exit every park</a:t>
            </a:r>
          </a:p>
          <a:p>
            <a:pPr marL="457200" indent="-457200">
              <a:buFont typeface="Arial"/>
              <a:buChar char="•"/>
            </a:pPr>
            <a:r>
              <a:rPr lang="en-US" sz="3200" dirty="0"/>
              <a:t>One big loop</a:t>
            </a:r>
          </a:p>
          <a:p>
            <a:pPr marL="457200" indent="-457200">
              <a:buFont typeface="Arial"/>
              <a:buChar char="•"/>
            </a:pPr>
            <a:r>
              <a:rPr lang="en-US" sz="3200" dirty="0"/>
              <a:t>Either pick a path between two parks or don’t </a:t>
            </a:r>
          </a:p>
        </p:txBody>
      </p:sp>
      <p:sp>
        <p:nvSpPr>
          <p:cNvPr id="25" name="Text Placeholder 24">
            <a:extLst>
              <a:ext uri="{FF2B5EF4-FFF2-40B4-BE49-F238E27FC236}">
                <a16:creationId xmlns:a16="http://schemas.microsoft.com/office/drawing/2014/main" id="{4DA9BCD7-96ED-456E-923D-8D0439A0FFFE}"/>
              </a:ext>
            </a:extLst>
          </p:cNvPr>
          <p:cNvSpPr>
            <a:spLocks noGrp="1"/>
          </p:cNvSpPr>
          <p:nvPr>
            <p:ph type="body" sz="quarter" idx="27"/>
          </p:nvPr>
        </p:nvSpPr>
        <p:spPr>
          <a:xfrm>
            <a:off x="29380646" y="21627823"/>
            <a:ext cx="13576029" cy="754045"/>
          </a:xfrm>
        </p:spPr>
        <p:txBody>
          <a:bodyPr/>
          <a:lstStyle/>
          <a:p>
            <a:r>
              <a:rPr lang="en-US" dirty="0"/>
              <a:t>Extensions</a:t>
            </a:r>
          </a:p>
        </p:txBody>
      </p:sp>
      <p:sp>
        <p:nvSpPr>
          <p:cNvPr id="26" name="Text Placeholder 25">
            <a:extLst>
              <a:ext uri="{FF2B5EF4-FFF2-40B4-BE49-F238E27FC236}">
                <a16:creationId xmlns:a16="http://schemas.microsoft.com/office/drawing/2014/main" id="{8EA46091-865D-4790-A895-FFC7F48383FA}"/>
              </a:ext>
            </a:extLst>
          </p:cNvPr>
          <p:cNvSpPr>
            <a:spLocks noGrp="1"/>
          </p:cNvSpPr>
          <p:nvPr>
            <p:ph type="body" sz="quarter" idx="28"/>
          </p:nvPr>
        </p:nvSpPr>
        <p:spPr>
          <a:xfrm>
            <a:off x="29380646" y="22381868"/>
            <a:ext cx="13581061" cy="4992113"/>
          </a:xfrm>
        </p:spPr>
        <p:txBody>
          <a:bodyPr/>
          <a:lstStyle/>
          <a:p>
            <a:pPr marL="457200" indent="-457200">
              <a:buFont typeface="Arial"/>
              <a:buChar char="•"/>
            </a:pPr>
            <a:r>
              <a:rPr lang="en-US" sz="3200" dirty="0" err="1"/>
              <a:t>Subtours</a:t>
            </a:r>
            <a:r>
              <a:rPr lang="en-US" sz="3200" dirty="0"/>
              <a:t> to allow for multiple crews or cleanup over multiple days (Hard)</a:t>
            </a:r>
          </a:p>
          <a:p>
            <a:pPr marL="457200" indent="-457200">
              <a:buFont typeface="Arial"/>
              <a:buChar char="•"/>
            </a:pPr>
            <a:r>
              <a:rPr lang="en-US" sz="3200" dirty="0"/>
              <a:t>Implementation of </a:t>
            </a:r>
            <a:r>
              <a:rPr lang="en-US" sz="3200" dirty="0" err="1"/>
              <a:t>Christofides</a:t>
            </a:r>
            <a:r>
              <a:rPr lang="en-US" sz="3200" dirty="0"/>
              <a:t>’ algorithm to allow for more parks</a:t>
            </a:r>
          </a:p>
          <a:p>
            <a:pPr marL="457200" indent="-457200">
              <a:buFont typeface="Arial"/>
              <a:buChar char="•"/>
            </a:pPr>
            <a:r>
              <a:rPr lang="en-US" sz="3200" dirty="0"/>
              <a:t>Automation of both getting distances from Google Maps, and using distances in algorithm</a:t>
            </a:r>
          </a:p>
          <a:p>
            <a:pPr marL="457200" indent="-457200">
              <a:buFont typeface="Arial"/>
              <a:buChar char="•"/>
            </a:pPr>
            <a:r>
              <a:rPr lang="en-US" sz="3200" dirty="0"/>
              <a:t>Visualization with Google Maps using more than 24 parks</a:t>
            </a:r>
          </a:p>
          <a:p>
            <a:pPr marL="457200" indent="-457200">
              <a:buFont typeface="Arial"/>
              <a:buChar char="•"/>
            </a:pPr>
            <a:r>
              <a:rPr lang="en-US" sz="3200" dirty="0"/>
              <a:t>Look at different cities </a:t>
            </a:r>
          </a:p>
          <a:p>
            <a:pPr marL="457200" indent="-457200">
              <a:buFont typeface="Arial"/>
              <a:buChar char="•"/>
            </a:pPr>
            <a:r>
              <a:rPr lang="en-US" sz="3200" dirty="0"/>
              <a:t>Comparison with tour from coordinates for ease of implementation</a:t>
            </a:r>
          </a:p>
          <a:p>
            <a:pPr marL="457200" indent="-457200">
              <a:buFont typeface="Arial"/>
              <a:buChar char="•"/>
            </a:pPr>
            <a:r>
              <a:rPr lang="en-US" sz="3200" dirty="0"/>
              <a:t>Driving times rather than distances</a:t>
            </a:r>
          </a:p>
        </p:txBody>
      </p:sp>
      <p:sp>
        <p:nvSpPr>
          <p:cNvPr id="27" name="Text Placeholder 26">
            <a:extLst>
              <a:ext uri="{FF2B5EF4-FFF2-40B4-BE49-F238E27FC236}">
                <a16:creationId xmlns:a16="http://schemas.microsoft.com/office/drawing/2014/main" id="{87EA9886-9968-4B92-858E-BC2531197412}"/>
              </a:ext>
            </a:extLst>
          </p:cNvPr>
          <p:cNvSpPr>
            <a:spLocks noGrp="1"/>
          </p:cNvSpPr>
          <p:nvPr>
            <p:ph type="body" sz="quarter" idx="29"/>
          </p:nvPr>
        </p:nvSpPr>
        <p:spPr>
          <a:xfrm>
            <a:off x="29385678" y="27751423"/>
            <a:ext cx="13576029" cy="754045"/>
          </a:xfrm>
        </p:spPr>
        <p:txBody>
          <a:bodyPr/>
          <a:lstStyle/>
          <a:p>
            <a:r>
              <a:rPr lang="en-US" dirty="0"/>
              <a:t>References</a:t>
            </a:r>
          </a:p>
        </p:txBody>
      </p:sp>
      <p:sp>
        <p:nvSpPr>
          <p:cNvPr id="28" name="Text Placeholder 27">
            <a:extLst>
              <a:ext uri="{FF2B5EF4-FFF2-40B4-BE49-F238E27FC236}">
                <a16:creationId xmlns:a16="http://schemas.microsoft.com/office/drawing/2014/main" id="{55E5E6A4-B059-4947-9F5A-4B8F5AF80A4A}"/>
              </a:ext>
            </a:extLst>
          </p:cNvPr>
          <p:cNvSpPr>
            <a:spLocks noGrp="1"/>
          </p:cNvSpPr>
          <p:nvPr>
            <p:ph type="body" sz="quarter" idx="30"/>
          </p:nvPr>
        </p:nvSpPr>
        <p:spPr>
          <a:xfrm>
            <a:off x="29385679" y="28531653"/>
            <a:ext cx="13581061" cy="2222125"/>
          </a:xfrm>
        </p:spPr>
        <p:txBody>
          <a:bodyPr/>
          <a:lstStyle/>
          <a:p>
            <a:r>
              <a:rPr lang="en-US"/>
              <a:t>-    </a:t>
            </a:r>
            <a:r>
              <a:rPr lang="en-US" dirty="0"/>
              <a:t>[1] “Community Clean Up” </a:t>
            </a:r>
            <a:r>
              <a:rPr lang="en-US" dirty="0">
                <a:hlinkClick r:id="rId3"/>
              </a:rPr>
              <a:t>https://www.ncjrs.gov/pdffiles1/171690.pdf</a:t>
            </a:r>
            <a:r>
              <a:rPr lang="en-US" dirty="0"/>
              <a:t>. July 1999 </a:t>
            </a:r>
          </a:p>
          <a:p>
            <a:pPr marL="457200" indent="-457200">
              <a:buFontTx/>
              <a:buChar char="-"/>
            </a:pPr>
            <a:r>
              <a:rPr lang="en-US" dirty="0"/>
              <a:t>Integer Programming . Michele </a:t>
            </a:r>
            <a:r>
              <a:rPr lang="en-US" dirty="0" err="1"/>
              <a:t>Conforti</a:t>
            </a:r>
            <a:r>
              <a:rPr lang="en-US" dirty="0"/>
              <a:t>, G ́</a:t>
            </a:r>
            <a:r>
              <a:rPr lang="en-US" dirty="0" err="1"/>
              <a:t>erard</a:t>
            </a:r>
            <a:r>
              <a:rPr lang="en-US" dirty="0"/>
              <a:t> </a:t>
            </a:r>
            <a:r>
              <a:rPr lang="en-US" dirty="0" err="1"/>
              <a:t>Cornu</a:t>
            </a:r>
            <a:r>
              <a:rPr lang="en-US" dirty="0"/>
              <a:t> ́</a:t>
            </a:r>
            <a:r>
              <a:rPr lang="en-US" dirty="0" err="1"/>
              <a:t>ejols</a:t>
            </a:r>
            <a:r>
              <a:rPr lang="en-US" dirty="0"/>
              <a:t>, Giacomo </a:t>
            </a:r>
            <a:r>
              <a:rPr lang="en-US" dirty="0" err="1"/>
              <a:t>Zambelli</a:t>
            </a:r>
            <a:r>
              <a:rPr lang="en-US" dirty="0"/>
              <a:t>. Springer International Publishing Switzerland 2014</a:t>
            </a:r>
          </a:p>
          <a:p>
            <a:pPr marL="457200" indent="-457200">
              <a:buFontTx/>
              <a:buChar char="-"/>
            </a:pPr>
            <a:endParaRPr lang="en-US" dirty="0"/>
          </a:p>
        </p:txBody>
      </p:sp>
      <p:sp>
        <p:nvSpPr>
          <p:cNvPr id="30" name="Text Placeholder 29">
            <a:extLst>
              <a:ext uri="{FF2B5EF4-FFF2-40B4-BE49-F238E27FC236}">
                <a16:creationId xmlns:a16="http://schemas.microsoft.com/office/drawing/2014/main" id="{0D96133B-BA25-4F07-AE40-1A8324BC3FDC}"/>
              </a:ext>
            </a:extLst>
          </p:cNvPr>
          <p:cNvSpPr>
            <a:spLocks noGrp="1"/>
          </p:cNvSpPr>
          <p:nvPr>
            <p:ph type="body" sz="quarter" idx="151"/>
          </p:nvPr>
        </p:nvSpPr>
        <p:spPr>
          <a:xfrm>
            <a:off x="5932593" y="2740443"/>
            <a:ext cx="31998968" cy="1280160"/>
          </a:xfrm>
        </p:spPr>
        <p:txBody>
          <a:bodyPr/>
          <a:lstStyle/>
          <a:p>
            <a:r>
              <a:rPr lang="en-US" dirty="0"/>
              <a:t>By Connor Mattes and Zachary Sorenson</a:t>
            </a:r>
          </a:p>
          <a:p>
            <a:endParaRPr lang="en-US" dirty="0"/>
          </a:p>
        </p:txBody>
      </p:sp>
      <p:sp>
        <p:nvSpPr>
          <p:cNvPr id="31" name="Text Placeholder 30">
            <a:extLst>
              <a:ext uri="{FF2B5EF4-FFF2-40B4-BE49-F238E27FC236}">
                <a16:creationId xmlns:a16="http://schemas.microsoft.com/office/drawing/2014/main" id="{737CF654-F4C5-4804-84BF-04DC7DFB251E}"/>
              </a:ext>
            </a:extLst>
          </p:cNvPr>
          <p:cNvSpPr>
            <a:spLocks noGrp="1"/>
          </p:cNvSpPr>
          <p:nvPr>
            <p:ph type="body" sz="quarter" idx="153"/>
          </p:nvPr>
        </p:nvSpPr>
        <p:spPr/>
        <p:txBody>
          <a:bodyPr>
            <a:normAutofit fontScale="92500" lnSpcReduction="10000"/>
          </a:bodyPr>
          <a:lstStyle/>
          <a:p>
            <a:r>
              <a:rPr lang="en-US" dirty="0"/>
              <a:t>Cleaning Parks for a Safer Future</a:t>
            </a:r>
          </a:p>
        </p:txBody>
      </p:sp>
      <p:sp>
        <p:nvSpPr>
          <p:cNvPr id="19" name="Text Placeholder 3">
            <a:extLst>
              <a:ext uri="{FF2B5EF4-FFF2-40B4-BE49-F238E27FC236}">
                <a16:creationId xmlns:a16="http://schemas.microsoft.com/office/drawing/2014/main" id="{B0716ED5-0D8B-4E50-83AD-47F227317E66}"/>
              </a:ext>
            </a:extLst>
          </p:cNvPr>
          <p:cNvSpPr txBox="1">
            <a:spLocks/>
          </p:cNvSpPr>
          <p:nvPr/>
        </p:nvSpPr>
        <p:spPr>
          <a:xfrm>
            <a:off x="2680493" y="19428214"/>
            <a:ext cx="100386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Data:</a:t>
            </a:r>
          </a:p>
        </p:txBody>
      </p:sp>
      <p:sp>
        <p:nvSpPr>
          <p:cNvPr id="20" name="Text Placeholder 14">
            <a:extLst>
              <a:ext uri="{FF2B5EF4-FFF2-40B4-BE49-F238E27FC236}">
                <a16:creationId xmlns:a16="http://schemas.microsoft.com/office/drawing/2014/main" id="{17688882-E652-4DDA-831E-D62B2B5E6307}"/>
              </a:ext>
            </a:extLst>
          </p:cNvPr>
          <p:cNvSpPr txBox="1">
            <a:spLocks/>
          </p:cNvSpPr>
          <p:nvPr/>
        </p:nvSpPr>
        <p:spPr>
          <a:xfrm>
            <a:off x="904186" y="20198551"/>
            <a:ext cx="13553379" cy="1070444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          One of the challenges that our project faced was how to properly gather data. Our entire process revolved around that fact that the distance between parks had to be gathered. The simple strategy of “as the crow flies” measured the geographical distance between two locations. Although there are several pieces of software that can find these values, in reality, people use roads to travel from one location to another.</a:t>
            </a:r>
          </a:p>
          <a:p>
            <a:endParaRPr lang="en-US" sz="3200" dirty="0"/>
          </a:p>
          <a:p>
            <a:r>
              <a:rPr lang="en-US" sz="3200" dirty="0"/>
              <a:t>          Distances between two locations as it pertains to traveling by car is called the “taxi cab metric’. Since this is more applicable than the previous strategy of “as the crow flies” this is the method that we built around our algorithm. The issue with choosing this method is that expensive software is required to find the distance between multiple locations. Instead, we decided to use a brute force method to find these distances. We decided to use distances rather than driving time because of the variability of Denver traffic.</a:t>
            </a:r>
          </a:p>
          <a:p>
            <a:endParaRPr lang="en-US" sz="3200" dirty="0"/>
          </a:p>
          <a:p>
            <a:r>
              <a:rPr lang="en-US" sz="3200" dirty="0"/>
              <a:t>           There is data available on the Data to Policy website that has the locations of various parks in Colorado. The data was sorted to focus on the 50 largest parks in Denver. Then, google maps was used iteratively to find the distance between each park in relation to the other 49 parks. This data was then entered into Python in order to solve the Traveling Salesman Problem.</a:t>
            </a:r>
          </a:p>
        </p:txBody>
      </p:sp>
      <p:pic>
        <p:nvPicPr>
          <p:cNvPr id="4098" name="Picture 2">
            <a:extLst>
              <a:ext uri="{FF2B5EF4-FFF2-40B4-BE49-F238E27FC236}">
                <a16:creationId xmlns:a16="http://schemas.microsoft.com/office/drawing/2014/main" id="{54B20E29-2F23-4702-BAAB-9FA59AE2C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9676" y="5617621"/>
            <a:ext cx="11011851" cy="765475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id="{A429955B-D06C-4FE3-9F96-DAFA682BC8BB}"/>
              </a:ext>
            </a:extLst>
          </p:cNvPr>
          <p:cNvPicPr>
            <a:picLocks noChangeAspect="1"/>
          </p:cNvPicPr>
          <p:nvPr/>
        </p:nvPicPr>
        <p:blipFill>
          <a:blip r:embed="rId5"/>
          <a:stretch>
            <a:fillRect/>
          </a:stretch>
        </p:blipFill>
        <p:spPr>
          <a:xfrm>
            <a:off x="16516859" y="14199700"/>
            <a:ext cx="11013882" cy="7486698"/>
          </a:xfrm>
          <a:prstGeom prst="rect">
            <a:avLst/>
          </a:prstGeom>
        </p:spPr>
      </p:pic>
      <p:pic>
        <p:nvPicPr>
          <p:cNvPr id="5" name="Picture 4" descr="24 Park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38088" y="22519112"/>
            <a:ext cx="11011851" cy="7658845"/>
          </a:xfrm>
          <a:prstGeom prst="rect">
            <a:avLst/>
          </a:prstGeom>
        </p:spPr>
      </p:pic>
      <p:sp>
        <p:nvSpPr>
          <p:cNvPr id="6" name="TextBox 5"/>
          <p:cNvSpPr txBox="1"/>
          <p:nvPr/>
        </p:nvSpPr>
        <p:spPr>
          <a:xfrm>
            <a:off x="17374229" y="29831945"/>
            <a:ext cx="9144000" cy="1154162"/>
          </a:xfrm>
          <a:prstGeom prst="rect">
            <a:avLst/>
          </a:prstGeom>
          <a:noFill/>
        </p:spPr>
        <p:txBody>
          <a:bodyPr wrap="square" rtlCol="0">
            <a:spAutoFit/>
          </a:bodyPr>
          <a:lstStyle/>
          <a:p>
            <a:endParaRPr lang="en-US" sz="3200" dirty="0">
              <a:latin typeface="Times New Roman"/>
              <a:cs typeface="Times New Roman"/>
            </a:endParaRPr>
          </a:p>
          <a:p>
            <a:pPr algn="ctr"/>
            <a:r>
              <a:rPr lang="en-US" sz="3700" b="1" dirty="0">
                <a:latin typeface="Cambria"/>
                <a:cs typeface="Cambria"/>
              </a:rPr>
              <a:t>24 Parks</a:t>
            </a:r>
          </a:p>
        </p:txBody>
      </p:sp>
      <p:sp>
        <p:nvSpPr>
          <p:cNvPr id="29" name="TextBox 28"/>
          <p:cNvSpPr txBox="1"/>
          <p:nvPr/>
        </p:nvSpPr>
        <p:spPr>
          <a:xfrm>
            <a:off x="17360077" y="21121177"/>
            <a:ext cx="9144000" cy="1231106"/>
          </a:xfrm>
          <a:prstGeom prst="rect">
            <a:avLst/>
          </a:prstGeom>
          <a:noFill/>
        </p:spPr>
        <p:txBody>
          <a:bodyPr wrap="square" rtlCol="0">
            <a:spAutoFit/>
          </a:bodyPr>
          <a:lstStyle/>
          <a:p>
            <a:pPr algn="ctr"/>
            <a:br>
              <a:rPr lang="en-US" sz="3700" b="1" dirty="0">
                <a:latin typeface="Cambria"/>
                <a:cs typeface="Cambria"/>
              </a:rPr>
            </a:br>
            <a:r>
              <a:rPr lang="en-US" sz="3700" b="1" dirty="0">
                <a:latin typeface="Cambria"/>
                <a:cs typeface="Cambria"/>
              </a:rPr>
              <a:t>19 Parks</a:t>
            </a:r>
          </a:p>
        </p:txBody>
      </p:sp>
      <p:sp>
        <p:nvSpPr>
          <p:cNvPr id="32" name="TextBox 31"/>
          <p:cNvSpPr txBox="1"/>
          <p:nvPr/>
        </p:nvSpPr>
        <p:spPr>
          <a:xfrm>
            <a:off x="17374229" y="12864919"/>
            <a:ext cx="9144000" cy="1154162"/>
          </a:xfrm>
          <a:prstGeom prst="rect">
            <a:avLst/>
          </a:prstGeom>
          <a:noFill/>
        </p:spPr>
        <p:txBody>
          <a:bodyPr wrap="square" rtlCol="0">
            <a:spAutoFit/>
          </a:bodyPr>
          <a:lstStyle/>
          <a:p>
            <a:endParaRPr lang="en-US" sz="3200" dirty="0">
              <a:latin typeface="Times New Roman"/>
              <a:cs typeface="Times New Roman"/>
            </a:endParaRPr>
          </a:p>
          <a:p>
            <a:pPr algn="ctr"/>
            <a:r>
              <a:rPr lang="en-US" sz="3700" b="1" dirty="0">
                <a:latin typeface="Cambria"/>
                <a:cs typeface="Cambria"/>
              </a:rPr>
              <a:t>9 Parks</a:t>
            </a:r>
          </a:p>
        </p:txBody>
      </p:sp>
      <p:pic>
        <p:nvPicPr>
          <p:cNvPr id="9" name="Picture 8" descr="Screen Shot 2019-04-19 at 10.41.31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54421" y="5717837"/>
            <a:ext cx="5934324" cy="3435661"/>
          </a:xfrm>
          <a:prstGeom prst="rect">
            <a:avLst/>
          </a:prstGeom>
        </p:spPr>
      </p:pic>
      <p:sp>
        <p:nvSpPr>
          <p:cNvPr id="35" name="Text Placeholder 24">
            <a:extLst>
              <a:ext uri="{FF2B5EF4-FFF2-40B4-BE49-F238E27FC236}">
                <a16:creationId xmlns:a16="http://schemas.microsoft.com/office/drawing/2014/main" id="{4DA9BCD7-96ED-456E-923D-8D0439A0FFFE}"/>
              </a:ext>
            </a:extLst>
          </p:cNvPr>
          <p:cNvSpPr>
            <a:spLocks noGrp="1"/>
          </p:cNvSpPr>
          <p:nvPr>
            <p:ph type="body" sz="quarter" idx="27"/>
          </p:nvPr>
        </p:nvSpPr>
        <p:spPr>
          <a:xfrm>
            <a:off x="29354538" y="14483079"/>
            <a:ext cx="13576029" cy="754045"/>
          </a:xfrm>
        </p:spPr>
        <p:txBody>
          <a:bodyPr/>
          <a:lstStyle/>
          <a:p>
            <a:r>
              <a:rPr lang="en-US" dirty="0"/>
              <a:t>Implementation</a:t>
            </a:r>
          </a:p>
        </p:txBody>
      </p:sp>
      <p:sp>
        <p:nvSpPr>
          <p:cNvPr id="36" name="Text Placeholder 25">
            <a:extLst>
              <a:ext uri="{FF2B5EF4-FFF2-40B4-BE49-F238E27FC236}">
                <a16:creationId xmlns:a16="http://schemas.microsoft.com/office/drawing/2014/main" id="{8EA46091-865D-4790-A895-FFC7F48383FA}"/>
              </a:ext>
            </a:extLst>
          </p:cNvPr>
          <p:cNvSpPr>
            <a:spLocks noGrp="1"/>
          </p:cNvSpPr>
          <p:nvPr>
            <p:ph type="body" sz="quarter" idx="28"/>
          </p:nvPr>
        </p:nvSpPr>
        <p:spPr>
          <a:xfrm>
            <a:off x="29349506" y="15365404"/>
            <a:ext cx="13581061" cy="4893625"/>
          </a:xfrm>
        </p:spPr>
        <p:txBody>
          <a:bodyPr/>
          <a:lstStyle/>
          <a:p>
            <a:r>
              <a:rPr lang="en-US" sz="3200" dirty="0"/>
              <a:t>This is a difficult (NP-hard) problem to implement. To solve it we used </a:t>
            </a:r>
            <a:r>
              <a:rPr lang="en-US" sz="3200" dirty="0" err="1"/>
              <a:t>Sagemath</a:t>
            </a:r>
            <a:r>
              <a:rPr lang="en-US" sz="3200" dirty="0"/>
              <a:t>, which has built in commercial mixed integer program solver (CPLEX). This is good for up to approximately 30 parks. It does not however take into account we are in a metric space (which allows for quick and good approximations uses </a:t>
            </a:r>
            <a:r>
              <a:rPr lang="en-US" sz="3200" dirty="0" err="1"/>
              <a:t>Christofides</a:t>
            </a:r>
            <a:r>
              <a:rPr lang="en-US" sz="3200" dirty="0"/>
              <a:t>’ algorithm) which could make the program significantly faster. Furthermore it does not allow for many of the extensions listed below such as </a:t>
            </a:r>
            <a:r>
              <a:rPr lang="en-US" sz="3200" dirty="0" err="1"/>
              <a:t>subtours</a:t>
            </a:r>
            <a:r>
              <a:rPr lang="en-US" sz="3200" dirty="0"/>
              <a:t>. Therefore implementation in a more programmable language such as AMPL could be used for some of the extensions below, and as a way to make the program more efficient. </a:t>
            </a:r>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6040</TotalTime>
  <Words>795</Words>
  <Application>Microsoft Office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zach sorenson</cp:lastModifiedBy>
  <cp:revision>92</cp:revision>
  <cp:lastPrinted>2015-06-29T17:31:11Z</cp:lastPrinted>
  <dcterms:created xsi:type="dcterms:W3CDTF">2012-02-03T19:11:35Z</dcterms:created>
  <dcterms:modified xsi:type="dcterms:W3CDTF">2019-04-22T20:31:49Z</dcterms:modified>
</cp:coreProperties>
</file>