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3907" autoAdjust="0"/>
  </p:normalViewPr>
  <p:slideViewPr>
    <p:cSldViewPr snapToGrid="0" snapToObjects="1" showGuides="1">
      <p:cViewPr varScale="1">
        <p:scale>
          <a:sx n="13" d="100"/>
          <a:sy n="13" d="100"/>
        </p:scale>
        <p:origin x="1696" y="12"/>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11/28/2018</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6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6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6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443257" y="5246545"/>
            <a:ext cx="10232681"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1204077" y="5246545"/>
            <a:ext cx="21400788" cy="26736675"/>
          </a:xfrm>
          <a:prstGeom prst="roundRect">
            <a:avLst>
              <a:gd name="adj" fmla="val 88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33133004" y="5246545"/>
            <a:ext cx="10232681"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userDrawn="1"/>
        </p:nvSpPr>
        <p:spPr>
          <a:xfrm>
            <a:off x="44487207"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0050" indent="-400050">
              <a:lnSpc>
                <a:spcPts val="2600"/>
              </a:lnSpc>
            </a:pPr>
            <a:r>
              <a:rPr lang="en-US" sz="2400" baseline="0" dirty="0">
                <a:solidFill>
                  <a:schemeClr val="bg1"/>
                </a:solidFill>
              </a:rPr>
              <a:t>	Berkeley CA </a:t>
            </a:r>
            <a:r>
              <a:rPr lang="en-US" sz="2000" baseline="0" dirty="0">
                <a:solidFill>
                  <a:schemeClr val="bg1"/>
                </a:solidFill>
              </a:rPr>
              <a:t>94710</a:t>
            </a:r>
            <a:endParaRPr lang="en-US" sz="2400" baseline="0" dirty="0">
              <a:solidFill>
                <a:schemeClr val="bg1"/>
              </a:solidFill>
            </a:endParaRPr>
          </a:p>
          <a:p>
            <a:pPr marL="400050" indent="-400050">
              <a:lnSpc>
                <a:spcPts val="2600"/>
              </a:lnSpc>
            </a:pPr>
            <a:r>
              <a:rPr lang="en-US" sz="2400" b="1" baseline="0" dirty="0">
                <a:solidFill>
                  <a:srgbClr val="FFFF00"/>
                </a:solidFill>
              </a:rPr>
              <a:t>	posterpresenter@gmail.com</a:t>
            </a:r>
            <a:endParaRPr lang="en-US" sz="280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denvergov.org/opendata/dataset/city-and-county-of-denver-crime" TargetMode="External"/><Relationship Id="rId11" Type="http://schemas.openxmlformats.org/officeDocument/2006/relationships/image" Target="../media/image16.png"/><Relationship Id="rId5" Type="http://schemas.openxmlformats.org/officeDocument/2006/relationships/hyperlink" Target="https://www.denvergov.org/opendata/dataset/city-and-county-of-denver-afterschool-programs" TargetMode="External"/><Relationship Id="rId10" Type="http://schemas.openxmlformats.org/officeDocument/2006/relationships/image" Target="../media/image15.png"/><Relationship Id="rId4" Type="http://schemas.openxmlformats.org/officeDocument/2006/relationships/hyperlink" Target="https://www.globalyouthjustice.org/resources/top-25-crimes/" TargetMode="Externa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5"/>
          <p:cNvSpPr>
            <a:spLocks noGrp="1"/>
          </p:cNvSpPr>
          <p:nvPr>
            <p:ph type="body" sz="quarter" idx="10"/>
          </p:nvPr>
        </p:nvSpPr>
        <p:spPr>
          <a:xfrm>
            <a:off x="585436" y="6152175"/>
            <a:ext cx="10201276" cy="10556714"/>
          </a:xfrm>
        </p:spPr>
        <p:txBody>
          <a:bodyPr/>
          <a:lstStyle/>
          <a:p>
            <a:pPr marL="571500" indent="-571500">
              <a:buFont typeface="Arial" panose="020B0604020202020204" pitchFamily="34" charset="0"/>
              <a:buChar char="•"/>
            </a:pPr>
            <a:r>
              <a:rPr lang="en-US" sz="4000" dirty="0"/>
              <a:t>Being both educators and students, Connor and Zach wanted to look into how educational resources can be used to positively influence their community. Given the tools and resources we had, we decided to investigate after school programs.</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This project developed a linear program that maximized the effectiveness for the placement of programs. We decided to focus on the the data for the location of crimes that are most often committed by teenagers for 2014 in Denver. From this information, we decided the optimal locations for after school programs for various integer amounts.</a:t>
            </a:r>
          </a:p>
        </p:txBody>
      </p:sp>
      <p:sp>
        <p:nvSpPr>
          <p:cNvPr id="37" name="Text Placeholder 36"/>
          <p:cNvSpPr>
            <a:spLocks noGrp="1"/>
          </p:cNvSpPr>
          <p:nvPr>
            <p:ph type="body" sz="quarter" idx="11"/>
          </p:nvPr>
        </p:nvSpPr>
        <p:spPr>
          <a:xfrm>
            <a:off x="527049" y="5136520"/>
            <a:ext cx="10196513" cy="1015655"/>
          </a:xfrm>
        </p:spPr>
        <p:txBody>
          <a:bodyPr/>
          <a:lstStyle/>
          <a:p>
            <a:r>
              <a:rPr lang="en-US" sz="5400" dirty="0"/>
              <a:t>Motivation and Overview</a:t>
            </a:r>
          </a:p>
        </p:txBody>
      </p:sp>
      <p:sp>
        <p:nvSpPr>
          <p:cNvPr id="38" name="Text Placeholder 37"/>
          <p:cNvSpPr>
            <a:spLocks noGrp="1"/>
          </p:cNvSpPr>
          <p:nvPr>
            <p:ph type="body" sz="quarter" idx="20"/>
          </p:nvPr>
        </p:nvSpPr>
        <p:spPr>
          <a:xfrm>
            <a:off x="33202564" y="5267326"/>
            <a:ext cx="10210799" cy="1015655"/>
          </a:xfrm>
        </p:spPr>
        <p:txBody>
          <a:bodyPr/>
          <a:lstStyle/>
          <a:p>
            <a:r>
              <a:rPr lang="en-US" sz="5400" dirty="0"/>
              <a:t>Integer Linear Program</a:t>
            </a:r>
          </a:p>
        </p:txBody>
      </p:sp>
      <p:sp>
        <p:nvSpPr>
          <p:cNvPr id="39" name="Text Placeholder 38"/>
          <p:cNvSpPr>
            <a:spLocks noGrp="1"/>
          </p:cNvSpPr>
          <p:nvPr>
            <p:ph type="body" sz="quarter" idx="21"/>
          </p:nvPr>
        </p:nvSpPr>
        <p:spPr>
          <a:xfrm>
            <a:off x="11252201" y="6021371"/>
            <a:ext cx="21421724" cy="1138751"/>
          </a:xfrm>
        </p:spPr>
        <p:txBody>
          <a:bodyPr/>
          <a:lstStyle/>
          <a:p>
            <a:pPr algn="ctr"/>
            <a:r>
              <a:rPr lang="en-US" sz="4400" b="1" u="sng" dirty="0"/>
              <a:t>Big Picture</a:t>
            </a:r>
          </a:p>
        </p:txBody>
      </p:sp>
      <p:sp>
        <p:nvSpPr>
          <p:cNvPr id="40" name="Text Placeholder 39"/>
          <p:cNvSpPr>
            <a:spLocks noGrp="1"/>
          </p:cNvSpPr>
          <p:nvPr>
            <p:ph type="body" sz="quarter" idx="22"/>
          </p:nvPr>
        </p:nvSpPr>
        <p:spPr>
          <a:xfrm>
            <a:off x="11242675" y="5136521"/>
            <a:ext cx="21431250" cy="1015655"/>
          </a:xfrm>
        </p:spPr>
        <p:txBody>
          <a:bodyPr/>
          <a:lstStyle/>
          <a:p>
            <a:r>
              <a:rPr lang="en-US" sz="5400" dirty="0"/>
              <a:t>Visualizations and Methodologies</a:t>
            </a:r>
          </a:p>
        </p:txBody>
      </p:sp>
      <p:sp>
        <p:nvSpPr>
          <p:cNvPr id="42" name="Text Placeholder 41"/>
          <p:cNvSpPr>
            <a:spLocks noGrp="1"/>
          </p:cNvSpPr>
          <p:nvPr>
            <p:ph type="body" sz="quarter" idx="24"/>
          </p:nvPr>
        </p:nvSpPr>
        <p:spPr>
          <a:xfrm>
            <a:off x="11290924" y="22268750"/>
            <a:ext cx="21421724" cy="1015655"/>
          </a:xfrm>
        </p:spPr>
        <p:txBody>
          <a:bodyPr/>
          <a:lstStyle/>
          <a:p>
            <a:r>
              <a:rPr lang="en-US" sz="5400" dirty="0"/>
              <a:t>Results</a:t>
            </a:r>
          </a:p>
        </p:txBody>
      </p:sp>
      <p:sp>
        <p:nvSpPr>
          <p:cNvPr id="43" name="Text Placeholder 42"/>
          <p:cNvSpPr>
            <a:spLocks noGrp="1"/>
          </p:cNvSpPr>
          <p:nvPr>
            <p:ph type="body" sz="quarter" idx="25"/>
          </p:nvPr>
        </p:nvSpPr>
        <p:spPr>
          <a:xfrm>
            <a:off x="500485" y="16708889"/>
            <a:ext cx="10201275" cy="1015655"/>
          </a:xfrm>
        </p:spPr>
        <p:txBody>
          <a:bodyPr/>
          <a:lstStyle/>
          <a:p>
            <a:r>
              <a:rPr lang="en-US" sz="5400" dirty="0"/>
              <a:t>Methods/Software Used</a:t>
            </a:r>
          </a:p>
        </p:txBody>
      </p:sp>
      <p:sp>
        <p:nvSpPr>
          <p:cNvPr id="44" name="Text Placeholder 43"/>
          <p:cNvSpPr>
            <a:spLocks noGrp="1"/>
          </p:cNvSpPr>
          <p:nvPr>
            <p:ph type="body" sz="quarter" idx="26"/>
          </p:nvPr>
        </p:nvSpPr>
        <p:spPr>
          <a:xfrm>
            <a:off x="606425" y="17898337"/>
            <a:ext cx="10201275" cy="5386068"/>
          </a:xfrm>
        </p:spPr>
        <p:txBody>
          <a:bodyPr/>
          <a:lstStyle/>
          <a:p>
            <a:pPr marL="571500" indent="-571500">
              <a:buFont typeface="Arial"/>
              <a:buChar char="•"/>
            </a:pPr>
            <a:r>
              <a:rPr lang="en-US" sz="4000" dirty="0"/>
              <a:t>AMPL and CPLEX </a:t>
            </a:r>
          </a:p>
          <a:p>
            <a:pPr marL="571500" indent="-571500">
              <a:buFont typeface="Arial"/>
              <a:buChar char="•"/>
            </a:pPr>
            <a:r>
              <a:rPr lang="en-US" sz="4000" dirty="0"/>
              <a:t>Excel</a:t>
            </a:r>
          </a:p>
          <a:p>
            <a:pPr marL="571500" indent="-571500">
              <a:buFont typeface="Arial"/>
              <a:buChar char="•"/>
            </a:pPr>
            <a:r>
              <a:rPr lang="en-US" sz="4000" dirty="0"/>
              <a:t>Open Refine</a:t>
            </a:r>
          </a:p>
          <a:p>
            <a:pPr marL="571500" indent="-571500">
              <a:buFont typeface="Arial"/>
              <a:buChar char="•"/>
            </a:pPr>
            <a:r>
              <a:rPr lang="en-US" sz="4000" dirty="0"/>
              <a:t>MAT 5593 Linear Programming (Steffen </a:t>
            </a:r>
            <a:r>
              <a:rPr lang="en-US" sz="4000" dirty="0" err="1"/>
              <a:t>Borgwardt</a:t>
            </a:r>
            <a:r>
              <a:rPr lang="en-US" sz="4000" dirty="0"/>
              <a:t>)</a:t>
            </a:r>
          </a:p>
          <a:p>
            <a:pPr marL="571500" indent="-571500">
              <a:buFont typeface="Arial"/>
              <a:buChar char="•"/>
            </a:pPr>
            <a:r>
              <a:rPr lang="en-US" sz="4000" dirty="0" err="1"/>
              <a:t>epsg.io</a:t>
            </a:r>
            <a:r>
              <a:rPr lang="en-US" sz="4000" dirty="0"/>
              <a:t> </a:t>
            </a:r>
            <a:r>
              <a:rPr lang="mr-IN" sz="4000" dirty="0"/>
              <a:t>–</a:t>
            </a:r>
            <a:r>
              <a:rPr lang="en-US" sz="4000" dirty="0"/>
              <a:t> for transforming coordinates</a:t>
            </a:r>
          </a:p>
          <a:p>
            <a:pPr marL="571500" indent="-571500">
              <a:buFont typeface="Arial"/>
              <a:buChar char="•"/>
            </a:pPr>
            <a:r>
              <a:rPr lang="en-US" sz="4000" dirty="0"/>
              <a:t>Google Maps</a:t>
            </a:r>
          </a:p>
        </p:txBody>
      </p:sp>
      <p:sp>
        <p:nvSpPr>
          <p:cNvPr id="45" name="Text Placeholder 44"/>
          <p:cNvSpPr>
            <a:spLocks noGrp="1"/>
          </p:cNvSpPr>
          <p:nvPr>
            <p:ph type="body" sz="quarter" idx="27"/>
          </p:nvPr>
        </p:nvSpPr>
        <p:spPr>
          <a:xfrm>
            <a:off x="606425" y="23284405"/>
            <a:ext cx="10201275" cy="1015655"/>
          </a:xfrm>
        </p:spPr>
        <p:txBody>
          <a:bodyPr/>
          <a:lstStyle/>
          <a:p>
            <a:r>
              <a:rPr lang="en-US" sz="5400" dirty="0"/>
              <a:t>Generalizations</a:t>
            </a:r>
          </a:p>
        </p:txBody>
      </p:sp>
      <p:sp>
        <p:nvSpPr>
          <p:cNvPr id="46" name="Text Placeholder 45"/>
          <p:cNvSpPr>
            <a:spLocks noGrp="1"/>
          </p:cNvSpPr>
          <p:nvPr>
            <p:ph type="body" sz="quarter" idx="28"/>
          </p:nvPr>
        </p:nvSpPr>
        <p:spPr>
          <a:xfrm>
            <a:off x="419769" y="24504024"/>
            <a:ext cx="10201275" cy="7571281"/>
          </a:xfrm>
        </p:spPr>
        <p:txBody>
          <a:bodyPr/>
          <a:lstStyle/>
          <a:p>
            <a:pPr marL="571500" indent="-571500">
              <a:buFont typeface="Arial"/>
              <a:buChar char="•"/>
            </a:pPr>
            <a:r>
              <a:rPr lang="en-US" sz="4000" dirty="0"/>
              <a:t>Crime 2+ miles away from potential after school program were not used in calculation</a:t>
            </a:r>
          </a:p>
          <a:p>
            <a:endParaRPr lang="en-US" sz="4000" dirty="0"/>
          </a:p>
          <a:p>
            <a:pPr marL="571500" indent="-571500">
              <a:buFont typeface="Arial"/>
              <a:buChar char="•"/>
            </a:pPr>
            <a:r>
              <a:rPr lang="en-US" sz="4000" dirty="0"/>
              <a:t>Crimes that were within ~5 ft - ~2 blocks away from an afterschool program were considered to be equivalent distance</a:t>
            </a:r>
          </a:p>
          <a:p>
            <a:endParaRPr lang="en-US" sz="4000" dirty="0"/>
          </a:p>
          <a:p>
            <a:pPr marL="571500" indent="-571500">
              <a:buFont typeface="Arial"/>
              <a:buChar char="•"/>
            </a:pPr>
            <a:r>
              <a:rPr lang="en-US" sz="4000" dirty="0"/>
              <a:t>Only general locations are recommended. We leave the specifics of the actual location (rent, type, size) to the policy makers</a:t>
            </a:r>
          </a:p>
          <a:p>
            <a:endParaRPr lang="en-US" dirty="0"/>
          </a:p>
        </p:txBody>
      </p:sp>
      <p:sp>
        <p:nvSpPr>
          <p:cNvPr id="47" name="Text Placeholder 46"/>
          <p:cNvSpPr>
            <a:spLocks noGrp="1"/>
          </p:cNvSpPr>
          <p:nvPr>
            <p:ph type="body" sz="quarter" idx="29"/>
          </p:nvPr>
        </p:nvSpPr>
        <p:spPr>
          <a:xfrm>
            <a:off x="33132775" y="26525562"/>
            <a:ext cx="10201275" cy="1015655"/>
          </a:xfrm>
        </p:spPr>
        <p:txBody>
          <a:bodyPr/>
          <a:lstStyle/>
          <a:p>
            <a:r>
              <a:rPr lang="en-US" sz="5400" dirty="0"/>
              <a:t>Sources</a:t>
            </a:r>
          </a:p>
        </p:txBody>
      </p:sp>
      <p:sp>
        <p:nvSpPr>
          <p:cNvPr id="50" name="Text Placeholder 49"/>
          <p:cNvSpPr>
            <a:spLocks noGrp="1"/>
          </p:cNvSpPr>
          <p:nvPr>
            <p:ph type="body" sz="quarter" idx="150"/>
          </p:nvPr>
        </p:nvSpPr>
        <p:spPr>
          <a:xfrm>
            <a:off x="11224244" y="2774749"/>
            <a:ext cx="21421724" cy="1280160"/>
          </a:xfrm>
        </p:spPr>
        <p:txBody>
          <a:bodyPr/>
          <a:lstStyle/>
          <a:p>
            <a:r>
              <a:rPr lang="en-US" dirty="0"/>
              <a:t>Connor Mattes and Zachary Sorenson</a:t>
            </a:r>
          </a:p>
        </p:txBody>
      </p:sp>
      <p:sp>
        <p:nvSpPr>
          <p:cNvPr id="52" name="Text Placeholder 51"/>
          <p:cNvSpPr>
            <a:spLocks noGrp="1"/>
          </p:cNvSpPr>
          <p:nvPr>
            <p:ph type="body" sz="quarter" idx="185"/>
          </p:nvPr>
        </p:nvSpPr>
        <p:spPr>
          <a:xfrm>
            <a:off x="8826500" y="1026752"/>
            <a:ext cx="26263600" cy="2604975"/>
          </a:xfrm>
        </p:spPr>
        <p:txBody>
          <a:bodyPr>
            <a:normAutofit/>
          </a:bodyPr>
          <a:lstStyle/>
          <a:p>
            <a:r>
              <a:rPr lang="en-US" sz="9600" dirty="0"/>
              <a:t>Using After School Programs to Reduce Crime Rates</a:t>
            </a:r>
          </a:p>
        </p:txBody>
      </p:sp>
      <p:pic>
        <p:nvPicPr>
          <p:cNvPr id="19" name="Picture 18">
            <a:extLst>
              <a:ext uri="{FF2B5EF4-FFF2-40B4-BE49-F238E27FC236}">
                <a16:creationId xmlns:a16="http://schemas.microsoft.com/office/drawing/2014/main" id="{60676ACE-2F6B-46CD-A25B-C1BAAD80CC4B}"/>
              </a:ext>
            </a:extLst>
          </p:cNvPr>
          <p:cNvPicPr>
            <a:picLocks noChangeAspect="1"/>
          </p:cNvPicPr>
          <p:nvPr/>
        </p:nvPicPr>
        <p:blipFill>
          <a:blip r:embed="rId3"/>
          <a:stretch>
            <a:fillRect/>
          </a:stretch>
        </p:blipFill>
        <p:spPr>
          <a:xfrm>
            <a:off x="13776161" y="8110815"/>
            <a:ext cx="5310383" cy="4955111"/>
          </a:xfrm>
          <a:prstGeom prst="rect">
            <a:avLst/>
          </a:prstGeom>
        </p:spPr>
      </p:pic>
      <p:sp>
        <p:nvSpPr>
          <p:cNvPr id="2" name="TextBox 1">
            <a:extLst>
              <a:ext uri="{FF2B5EF4-FFF2-40B4-BE49-F238E27FC236}">
                <a16:creationId xmlns:a16="http://schemas.microsoft.com/office/drawing/2014/main" id="{10659A0E-4513-4B55-A974-FDB3692CA41F}"/>
              </a:ext>
            </a:extLst>
          </p:cNvPr>
          <p:cNvSpPr txBox="1"/>
          <p:nvPr/>
        </p:nvSpPr>
        <p:spPr>
          <a:xfrm>
            <a:off x="13223005" y="7209504"/>
            <a:ext cx="6416693" cy="584775"/>
          </a:xfrm>
          <a:prstGeom prst="rect">
            <a:avLst/>
          </a:prstGeom>
          <a:noFill/>
        </p:spPr>
        <p:txBody>
          <a:bodyPr wrap="none" rtlCol="0">
            <a:spAutoFit/>
          </a:bodyPr>
          <a:lstStyle/>
          <a:p>
            <a:r>
              <a:rPr lang="en-US" sz="3200" b="1" u="sng" dirty="0">
                <a:latin typeface="Times New Roman" panose="02020603050405020304" pitchFamily="18" charset="0"/>
                <a:cs typeface="Times New Roman" panose="02020603050405020304" pitchFamily="18" charset="0"/>
              </a:rPr>
              <a:t>After School Programs in Existence</a:t>
            </a:r>
          </a:p>
        </p:txBody>
      </p:sp>
      <p:sp>
        <p:nvSpPr>
          <p:cNvPr id="21" name="TextBox 20">
            <a:extLst>
              <a:ext uri="{FF2B5EF4-FFF2-40B4-BE49-F238E27FC236}">
                <a16:creationId xmlns:a16="http://schemas.microsoft.com/office/drawing/2014/main" id="{5B2E8B35-F6C0-466B-AE71-3A0004634DA9}"/>
              </a:ext>
            </a:extLst>
          </p:cNvPr>
          <p:cNvSpPr txBox="1"/>
          <p:nvPr/>
        </p:nvSpPr>
        <p:spPr>
          <a:xfrm>
            <a:off x="24790696" y="7121491"/>
            <a:ext cx="3695242" cy="584775"/>
          </a:xfrm>
          <a:prstGeom prst="rect">
            <a:avLst/>
          </a:prstGeom>
          <a:noFill/>
        </p:spPr>
        <p:txBody>
          <a:bodyPr wrap="none" rtlCol="0">
            <a:spAutoFit/>
          </a:bodyPr>
          <a:lstStyle/>
          <a:p>
            <a:r>
              <a:rPr lang="en-US" sz="3200" b="1" u="sng" dirty="0">
                <a:latin typeface="Times New Roman" panose="02020603050405020304" pitchFamily="18" charset="0"/>
                <a:cs typeface="Times New Roman" panose="02020603050405020304" pitchFamily="18" charset="0"/>
              </a:rPr>
              <a:t>Location of Crimes</a:t>
            </a:r>
          </a:p>
        </p:txBody>
      </p:sp>
      <p:sp>
        <p:nvSpPr>
          <p:cNvPr id="23" name="TextBox 22">
            <a:extLst>
              <a:ext uri="{FF2B5EF4-FFF2-40B4-BE49-F238E27FC236}">
                <a16:creationId xmlns:a16="http://schemas.microsoft.com/office/drawing/2014/main" id="{DB61BA8F-C46B-4C68-B220-5615492E1A00}"/>
              </a:ext>
            </a:extLst>
          </p:cNvPr>
          <p:cNvSpPr txBox="1"/>
          <p:nvPr/>
        </p:nvSpPr>
        <p:spPr>
          <a:xfrm>
            <a:off x="12511270" y="14906715"/>
            <a:ext cx="7840160" cy="584775"/>
          </a:xfrm>
          <a:prstGeom prst="rect">
            <a:avLst/>
          </a:prstGeom>
          <a:noFill/>
        </p:spPr>
        <p:txBody>
          <a:bodyPr wrap="none" rtlCol="0">
            <a:spAutoFit/>
          </a:bodyPr>
          <a:lstStyle/>
          <a:p>
            <a:r>
              <a:rPr lang="en-US" sz="3200" b="1" u="sng" dirty="0">
                <a:latin typeface="Times New Roman" panose="02020603050405020304" pitchFamily="18" charset="0"/>
                <a:cs typeface="Times New Roman" panose="02020603050405020304" pitchFamily="18" charset="0"/>
              </a:rPr>
              <a:t>After School Programs in Focused Location</a:t>
            </a:r>
          </a:p>
        </p:txBody>
      </p:sp>
      <p:sp>
        <p:nvSpPr>
          <p:cNvPr id="25" name="TextBox 24">
            <a:extLst>
              <a:ext uri="{FF2B5EF4-FFF2-40B4-BE49-F238E27FC236}">
                <a16:creationId xmlns:a16="http://schemas.microsoft.com/office/drawing/2014/main" id="{BEBBFCE5-1C4B-466C-900B-D19CB19DE15E}"/>
              </a:ext>
            </a:extLst>
          </p:cNvPr>
          <p:cNvSpPr txBox="1"/>
          <p:nvPr/>
        </p:nvSpPr>
        <p:spPr>
          <a:xfrm>
            <a:off x="23229615" y="14906715"/>
            <a:ext cx="6528134" cy="584775"/>
          </a:xfrm>
          <a:prstGeom prst="rect">
            <a:avLst/>
          </a:prstGeom>
          <a:noFill/>
        </p:spPr>
        <p:txBody>
          <a:bodyPr wrap="none" rtlCol="0">
            <a:spAutoFit/>
          </a:bodyPr>
          <a:lstStyle/>
          <a:p>
            <a:r>
              <a:rPr lang="en-US" sz="3200" b="1" u="sng" dirty="0">
                <a:latin typeface="Times New Roman" panose="02020603050405020304" pitchFamily="18" charset="0"/>
                <a:cs typeface="Times New Roman" panose="02020603050405020304" pitchFamily="18" charset="0"/>
              </a:rPr>
              <a:t>Location of Crimes In Focused Area</a:t>
            </a:r>
          </a:p>
        </p:txBody>
      </p:sp>
      <p:sp>
        <p:nvSpPr>
          <p:cNvPr id="7" name="TextBox 6">
            <a:extLst>
              <a:ext uri="{FF2B5EF4-FFF2-40B4-BE49-F238E27FC236}">
                <a16:creationId xmlns:a16="http://schemas.microsoft.com/office/drawing/2014/main" id="{4B2BA2A7-F151-4458-939F-83742CA5EF75}"/>
              </a:ext>
            </a:extLst>
          </p:cNvPr>
          <p:cNvSpPr txBox="1"/>
          <p:nvPr/>
        </p:nvSpPr>
        <p:spPr>
          <a:xfrm>
            <a:off x="1715861" y="42220479"/>
            <a:ext cx="264816" cy="1631216"/>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 </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 </a:t>
            </a:r>
          </a:p>
        </p:txBody>
      </p:sp>
      <p:sp>
        <p:nvSpPr>
          <p:cNvPr id="10" name="Rectangle 4">
            <a:extLst>
              <a:ext uri="{FF2B5EF4-FFF2-40B4-BE49-F238E27FC236}">
                <a16:creationId xmlns:a16="http://schemas.microsoft.com/office/drawing/2014/main" id="{61CB13B9-7244-4A5B-8708-A277B18E88BC}"/>
              </a:ext>
            </a:extLst>
          </p:cNvPr>
          <p:cNvSpPr>
            <a:spLocks noChangeArrowheads="1"/>
          </p:cNvSpPr>
          <p:nvPr/>
        </p:nvSpPr>
        <p:spPr bwMode="auto">
          <a:xfrm rot="10800000" flipV="1">
            <a:off x="33299800" y="16902676"/>
            <a:ext cx="9768676" cy="36933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DB480B5-B8E5-4D09-B4EC-9E1FB1C6A2CB}"/>
              </a:ext>
            </a:extLst>
          </p:cNvPr>
          <p:cNvSpPr txBox="1"/>
          <p:nvPr/>
        </p:nvSpPr>
        <p:spPr>
          <a:xfrm>
            <a:off x="33216287" y="27894948"/>
            <a:ext cx="10034250" cy="3785652"/>
          </a:xfrm>
          <a:prstGeom prst="rect">
            <a:avLst/>
          </a:prstGeom>
          <a:noFill/>
        </p:spPr>
        <p:txBody>
          <a:bodyPr wrap="square" rtlCol="0">
            <a:spAutoFit/>
          </a:bodyPr>
          <a:lstStyle/>
          <a:p>
            <a:r>
              <a:rPr lang="en-US" sz="2000" dirty="0"/>
              <a:t>“TOP 25 Types of Referrals Crimes, Offenses and Violations Youth/Teen/Student/Peer Court”,</a:t>
            </a:r>
          </a:p>
          <a:p>
            <a:r>
              <a:rPr lang="en-US" sz="2000" dirty="0">
                <a:hlinkClick r:id="rId4"/>
              </a:rPr>
              <a:t>https://www.globalyouthjustice.org/resources/top-25-crimes/</a:t>
            </a:r>
            <a:r>
              <a:rPr lang="en-US" sz="2000" dirty="0"/>
              <a:t>  © 2018 Global Youth Justice</a:t>
            </a:r>
            <a:r>
              <a:rPr lang="en-US" sz="2000" b="1" dirty="0"/>
              <a:t> </a:t>
            </a:r>
          </a:p>
          <a:p>
            <a:endParaRPr lang="en-US" sz="2000" b="1" dirty="0"/>
          </a:p>
          <a:p>
            <a:r>
              <a:rPr lang="en-US" sz="2000" b="1" dirty="0"/>
              <a:t>Data Sets:</a:t>
            </a:r>
          </a:p>
          <a:p>
            <a:endParaRPr lang="en-US" sz="2000" dirty="0"/>
          </a:p>
          <a:p>
            <a:r>
              <a:rPr lang="en-US" sz="2000" dirty="0"/>
              <a:t>“After School Programs,” Locations of varied programs </a:t>
            </a:r>
          </a:p>
          <a:p>
            <a:r>
              <a:rPr lang="en-US" sz="2000" dirty="0"/>
              <a:t>(chorale singing, summer day camp, junior success tutoring, etc.) , 2016</a:t>
            </a:r>
          </a:p>
          <a:p>
            <a:r>
              <a:rPr lang="en-US" sz="2000" u="sng" dirty="0">
                <a:hlinkClick r:id="rId5"/>
              </a:rPr>
              <a:t>https://www.denvergov.org/opendata/dataset/city-and-county-of-denver-afterschool-programs</a:t>
            </a:r>
            <a:endParaRPr lang="en-US" sz="2000" b="1" dirty="0"/>
          </a:p>
          <a:p>
            <a:endParaRPr lang="en-US" sz="2000" b="1" dirty="0"/>
          </a:p>
          <a:p>
            <a:r>
              <a:rPr lang="en-US" sz="2000" dirty="0"/>
              <a:t>“Crime” Previous 5 calendar years plus data from present year</a:t>
            </a:r>
          </a:p>
          <a:p>
            <a:r>
              <a:rPr lang="en-US" sz="2000" u="sng" dirty="0">
                <a:hlinkClick r:id="rId6"/>
              </a:rPr>
              <a:t>https://www.denvergov.org/opendata/dataset/city-and-county-of-denver-crime</a:t>
            </a:r>
            <a:endParaRPr lang="en-US" sz="2000" dirty="0">
              <a:latin typeface="Times New Roman" panose="02020603050405020304" pitchFamily="18" charset="0"/>
              <a:cs typeface="Times New Roman" panose="02020603050405020304" pitchFamily="18" charset="0"/>
            </a:endParaRPr>
          </a:p>
        </p:txBody>
      </p:sp>
      <p:sp>
        <p:nvSpPr>
          <p:cNvPr id="53" name="Text Placeholder 38">
            <a:extLst>
              <a:ext uri="{FF2B5EF4-FFF2-40B4-BE49-F238E27FC236}">
                <a16:creationId xmlns:a16="http://schemas.microsoft.com/office/drawing/2014/main" id="{6F2A55D6-F7C4-4029-95D3-A8B4E979AE7D}"/>
              </a:ext>
            </a:extLst>
          </p:cNvPr>
          <p:cNvSpPr txBox="1">
            <a:spLocks/>
          </p:cNvSpPr>
          <p:nvPr/>
        </p:nvSpPr>
        <p:spPr>
          <a:xfrm>
            <a:off x="11224244" y="13257363"/>
            <a:ext cx="21421724" cy="113875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4400" b="1" u="sng" dirty="0"/>
              <a:t>Localized Region</a:t>
            </a:r>
          </a:p>
        </p:txBody>
      </p:sp>
      <p:sp>
        <p:nvSpPr>
          <p:cNvPr id="14" name="TextBox 13">
            <a:extLst>
              <a:ext uri="{FF2B5EF4-FFF2-40B4-BE49-F238E27FC236}">
                <a16:creationId xmlns:a16="http://schemas.microsoft.com/office/drawing/2014/main" id="{0FEBC7BE-D564-4DE7-9828-0437791C547F}"/>
              </a:ext>
            </a:extLst>
          </p:cNvPr>
          <p:cNvSpPr txBox="1"/>
          <p:nvPr/>
        </p:nvSpPr>
        <p:spPr>
          <a:xfrm>
            <a:off x="20970302" y="24379475"/>
            <a:ext cx="11325536" cy="4524315"/>
          </a:xfrm>
          <a:prstGeom prst="rect">
            <a:avLst/>
          </a:prstGeom>
          <a:noFill/>
        </p:spPr>
        <p:txBody>
          <a:bodyPr wrap="none" rtlCol="0">
            <a:spAutoFit/>
          </a:bodyPr>
          <a:lstStyle/>
          <a:p>
            <a:r>
              <a:rPr lang="en-US" sz="4800" b="1" dirty="0">
                <a:latin typeface="Times New Roman" panose="02020603050405020304" pitchFamily="18" charset="0"/>
                <a:cs typeface="Times New Roman" panose="02020603050405020304" pitchFamily="18" charset="0"/>
              </a:rPr>
              <a:t>Top 2 Locations:</a:t>
            </a:r>
          </a:p>
          <a:p>
            <a:endParaRPr lang="en-US" sz="4800" b="1" dirty="0">
              <a:latin typeface="Times New Roman" panose="02020603050405020304" pitchFamily="18" charset="0"/>
              <a:cs typeface="Times New Roman" panose="02020603050405020304" pitchFamily="18" charset="0"/>
            </a:endParaRPr>
          </a:p>
          <a:p>
            <a:pPr marL="914400" indent="-914400">
              <a:buAutoNum type="arabicPeriod"/>
            </a:pPr>
            <a:r>
              <a:rPr lang="en-US" sz="4800" dirty="0">
                <a:latin typeface="Times New Roman" panose="02020603050405020304" pitchFamily="18" charset="0"/>
                <a:cs typeface="Times New Roman" panose="02020603050405020304" pitchFamily="18" charset="0"/>
              </a:rPr>
              <a:t>1947 Lawrence Street, Denver CO 80202</a:t>
            </a:r>
          </a:p>
          <a:p>
            <a:pPr marL="914400" indent="-914400">
              <a:buAutoNum type="arabicPeriod"/>
            </a:pPr>
            <a:endParaRPr lang="en-US" sz="4800" dirty="0">
              <a:latin typeface="Times New Roman" panose="02020603050405020304" pitchFamily="18" charset="0"/>
              <a:cs typeface="Times New Roman" panose="02020603050405020304" pitchFamily="18" charset="0"/>
            </a:endParaRPr>
          </a:p>
          <a:p>
            <a:pPr marL="914400" indent="-914400">
              <a:buAutoNum type="arabicPeriod"/>
            </a:pPr>
            <a:r>
              <a:rPr lang="en-US" sz="4800" dirty="0">
                <a:latin typeface="Times New Roman" panose="02020603050405020304" pitchFamily="18" charset="0"/>
                <a:cs typeface="Times New Roman" panose="02020603050405020304" pitchFamily="18" charset="0"/>
              </a:rPr>
              <a:t>700 14</a:t>
            </a:r>
            <a:r>
              <a:rPr lang="en-US" sz="4800" baseline="30000" dirty="0">
                <a:latin typeface="Times New Roman" panose="02020603050405020304" pitchFamily="18" charset="0"/>
                <a:cs typeface="Times New Roman" panose="02020603050405020304" pitchFamily="18" charset="0"/>
              </a:rPr>
              <a:t>th</a:t>
            </a:r>
            <a:r>
              <a:rPr lang="en-US" sz="4800" dirty="0">
                <a:latin typeface="Times New Roman" panose="02020603050405020304" pitchFamily="18" charset="0"/>
                <a:cs typeface="Times New Roman" panose="02020603050405020304" pitchFamily="18" charset="0"/>
              </a:rPr>
              <a:t> Street, Denver CO 80202</a:t>
            </a:r>
          </a:p>
          <a:p>
            <a:pPr marL="914400" indent="-914400">
              <a:buAutoNum type="arabicPeriod"/>
            </a:pPr>
            <a:endParaRPr lang="en-US" sz="4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CF895E9-0A59-4DB2-89D3-78E58E81975E}"/>
              </a:ext>
            </a:extLst>
          </p:cNvPr>
          <p:cNvPicPr>
            <a:picLocks noChangeAspect="1"/>
          </p:cNvPicPr>
          <p:nvPr/>
        </p:nvPicPr>
        <p:blipFill>
          <a:blip r:embed="rId7"/>
          <a:stretch>
            <a:fillRect/>
          </a:stretch>
        </p:blipFill>
        <p:spPr>
          <a:xfrm>
            <a:off x="12633638" y="23766361"/>
            <a:ext cx="7595425" cy="6534056"/>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flipH="1">
                <a:off x="33436822" y="10019261"/>
                <a:ext cx="9813715" cy="17732162"/>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f(y) </a:t>
                </a:r>
                <a:r>
                  <a:rPr lang="mr-IN" sz="4000" dirty="0">
                    <a:solidFill>
                      <a:schemeClr val="accent5">
                        <a:lumMod val="50000"/>
                      </a:schemeClr>
                    </a:solidFill>
                    <a:latin typeface="Times New Roman" panose="02020603050405020304" pitchFamily="18" charset="0"/>
                    <a:cs typeface="Times New Roman" panose="02020603050405020304" pitchFamily="18" charset="0"/>
                  </a:rPr>
                  <a:t>–</a:t>
                </a:r>
                <a:r>
                  <a:rPr lang="en-US" sz="4000" dirty="0">
                    <a:solidFill>
                      <a:schemeClr val="accent5">
                        <a:lumMod val="50000"/>
                      </a:schemeClr>
                    </a:solidFill>
                    <a:latin typeface="Times New Roman" panose="02020603050405020304" pitchFamily="18" charset="0"/>
                    <a:cs typeface="Times New Roman" panose="02020603050405020304" pitchFamily="18" charset="0"/>
                  </a:rPr>
                  <a:t> whether or not to select location y</a:t>
                </a:r>
                <a:endParaRPr lang="en-US" sz="4000" i="1" dirty="0">
                  <a:latin typeface="Cambria Math" panose="02040503050406030204" pitchFamily="18" charset="0"/>
                  <a:cs typeface="Times New Roman" panose="02020603050405020304" pitchFamily="18" charset="0"/>
                </a:endParaRPr>
              </a:p>
              <a:p>
                <a:pPr marL="571500" indent="-571500">
                  <a:buFont typeface="Arial" panose="020B0604020202020204" pitchFamily="34" charset="0"/>
                  <a:buChar char="•"/>
                </a:pPr>
                <a14:m>
                  <m:oMath xmlns:m="http://schemas.openxmlformats.org/officeDocument/2006/math">
                    <m:sSub>
                      <m:sSubPr>
                        <m:ctrlPr>
                          <a:rPr lang="en-US" sz="4000" i="1" smtClean="0">
                            <a:latin typeface="Cambria Math" panose="02040503050406030204" pitchFamily="18" charset="0"/>
                            <a:cs typeface="Times New Roman" panose="02020603050405020304" pitchFamily="18" charset="0"/>
                          </a:rPr>
                        </m:ctrlPr>
                      </m:sSubPr>
                      <m:e>
                        <m:r>
                          <a:rPr lang="en-US" sz="4000" i="1">
                            <a:latin typeface="Cambria Math" panose="02040503050406030204" pitchFamily="18" charset="0"/>
                            <a:cs typeface="Times New Roman" panose="02020603050405020304" pitchFamily="18" charset="0"/>
                          </a:rPr>
                          <m:t>𝐷</m:t>
                        </m:r>
                      </m:e>
                      <m:sub>
                        <m:r>
                          <a:rPr lang="en-US" sz="4000" i="1">
                            <a:latin typeface="Cambria Math" panose="02040503050406030204" pitchFamily="18" charset="0"/>
                            <a:cs typeface="Times New Roman" panose="02020603050405020304" pitchFamily="18" charset="0"/>
                          </a:rPr>
                          <m:t>𝑝</m:t>
                        </m:r>
                      </m:sub>
                    </m:sSub>
                  </m:oMath>
                </a14:m>
                <a:r>
                  <a:rPr lang="en-US" sz="4000" dirty="0">
                    <a:solidFill>
                      <a:schemeClr val="accent5">
                        <a:lumMod val="50000"/>
                      </a:schemeClr>
                    </a:solidFill>
                    <a:latin typeface="Times New Roman" panose="02020603050405020304" pitchFamily="18" charset="0"/>
                    <a:cs typeface="Times New Roman" panose="02020603050405020304" pitchFamily="18" charset="0"/>
                  </a:rPr>
                  <a:t> - Distance from existing after school programs</a:t>
                </a:r>
              </a:p>
              <a:p>
                <a:pPr marL="571500" indent="-571500">
                  <a:buFont typeface="Arial" panose="020B0604020202020204" pitchFamily="34" charset="0"/>
                  <a:buChar char="•"/>
                </a:pPr>
                <a14:m>
                  <m:oMath xmlns:m="http://schemas.openxmlformats.org/officeDocument/2006/math">
                    <m:sSub>
                      <m:sSubPr>
                        <m:ctrlPr>
                          <a:rPr lang="en-US" sz="4000" i="1">
                            <a:latin typeface="Cambria Math" panose="02040503050406030204" pitchFamily="18" charset="0"/>
                            <a:cs typeface="Times New Roman" panose="02020603050405020304" pitchFamily="18" charset="0"/>
                          </a:rPr>
                        </m:ctrlPr>
                      </m:sSubPr>
                      <m:e>
                        <m:r>
                          <a:rPr lang="en-US" sz="4000" i="1">
                            <a:latin typeface="Cambria Math" panose="02040503050406030204" pitchFamily="18" charset="0"/>
                            <a:cs typeface="Times New Roman" panose="02020603050405020304" pitchFamily="18" charset="0"/>
                          </a:rPr>
                          <m:t>𝐷</m:t>
                        </m:r>
                        <m:r>
                          <a:rPr lang="en-US" sz="4000" b="0" i="1" smtClean="0">
                            <a:latin typeface="Cambria Math" panose="02040503050406030204" pitchFamily="18" charset="0"/>
                            <a:cs typeface="Times New Roman" panose="02020603050405020304" pitchFamily="18" charset="0"/>
                          </a:rPr>
                          <m:t>′</m:t>
                        </m:r>
                      </m:e>
                      <m:sub>
                        <m:r>
                          <a:rPr lang="en-US" sz="4000" i="1">
                            <a:latin typeface="Cambria Math" panose="02040503050406030204" pitchFamily="18" charset="0"/>
                            <a:cs typeface="Times New Roman" panose="02020603050405020304" pitchFamily="18" charset="0"/>
                          </a:rPr>
                          <m:t>𝑝</m:t>
                        </m:r>
                      </m:sub>
                    </m:sSub>
                  </m:oMath>
                </a14:m>
                <a:r>
                  <a:rPr lang="en-US" sz="4000" baseline="-25000" dirty="0">
                    <a:solidFill>
                      <a:schemeClr val="accent5">
                        <a:lumMod val="50000"/>
                      </a:schemeClr>
                    </a:solidFill>
                    <a:latin typeface="Times New Roman" panose="02020603050405020304" pitchFamily="18" charset="0"/>
                    <a:cs typeface="Times New Roman" panose="02020603050405020304" pitchFamily="18" charset="0"/>
                  </a:rPr>
                  <a:t> </a:t>
                </a:r>
                <a:r>
                  <a:rPr lang="en-US" sz="4000" dirty="0">
                    <a:solidFill>
                      <a:schemeClr val="accent5">
                        <a:lumMod val="50000"/>
                      </a:schemeClr>
                    </a:solidFill>
                    <a:latin typeface="Times New Roman" panose="02020603050405020304" pitchFamily="18" charset="0"/>
                    <a:cs typeface="Times New Roman" panose="02020603050405020304" pitchFamily="18" charset="0"/>
                  </a:rPr>
                  <a:t>- Distance from new suggested after school program</a:t>
                </a:r>
              </a:p>
              <a:p>
                <a:pPr marL="571500" indent="-571500">
                  <a:buFont typeface="Arial" panose="020B0604020202020204" pitchFamily="34" charset="0"/>
                  <a:buChar char="•"/>
                </a:pPr>
                <a14:m>
                  <m:oMath xmlns:m="http://schemas.openxmlformats.org/officeDocument/2006/math">
                    <m:sSub>
                      <m:sSubPr>
                        <m:ctrlPr>
                          <a:rPr lang="en-US" sz="4000" i="1">
                            <a:latin typeface="Cambria Math" panose="02040503050406030204" pitchFamily="18" charset="0"/>
                            <a:cs typeface="Times New Roman" panose="02020603050405020304" pitchFamily="18" charset="0"/>
                          </a:rPr>
                        </m:ctrlPr>
                      </m:sSubPr>
                      <m:e>
                        <m:r>
                          <a:rPr lang="en-US" sz="4000" b="0" i="1" smtClean="0">
                            <a:latin typeface="Cambria Math" panose="02040503050406030204" pitchFamily="18" charset="0"/>
                            <a:cs typeface="Times New Roman" panose="02020603050405020304" pitchFamily="18" charset="0"/>
                          </a:rPr>
                          <m:t>𝐴</m:t>
                        </m:r>
                      </m:e>
                      <m:sub>
                        <m:r>
                          <a:rPr lang="en-US" sz="4000" i="1">
                            <a:latin typeface="Cambria Math" panose="02040503050406030204" pitchFamily="18" charset="0"/>
                            <a:cs typeface="Times New Roman" panose="02020603050405020304" pitchFamily="18" charset="0"/>
                          </a:rPr>
                          <m:t>𝑝</m:t>
                        </m:r>
                      </m:sub>
                    </m:sSub>
                  </m:oMath>
                </a14:m>
                <a:r>
                  <a:rPr lang="en-US" sz="4000" dirty="0">
                    <a:solidFill>
                      <a:schemeClr val="accent5">
                        <a:lumMod val="50000"/>
                      </a:schemeClr>
                    </a:solidFill>
                    <a:latin typeface="Times New Roman" panose="02020603050405020304" pitchFamily="18" charset="0"/>
                    <a:cs typeface="Times New Roman" panose="02020603050405020304" pitchFamily="18" charset="0"/>
                  </a:rPr>
                  <a:t> - Number of after school programs</a:t>
                </a:r>
              </a:p>
              <a:p>
                <a:pPr marL="571500" indent="-571500">
                  <a:buFont typeface="Arial" panose="020B0604020202020204" pitchFamily="34" charset="0"/>
                  <a:buChar char="•"/>
                </a:pPr>
                <a14:m>
                  <m:oMath xmlns:m="http://schemas.openxmlformats.org/officeDocument/2006/math">
                    <m:sSub>
                      <m:sSubPr>
                        <m:ctrlPr>
                          <a:rPr lang="en-US" sz="4000" i="1">
                            <a:latin typeface="Cambria Math" panose="02040503050406030204" pitchFamily="18" charset="0"/>
                            <a:cs typeface="Times New Roman" panose="02020603050405020304" pitchFamily="18" charset="0"/>
                          </a:rPr>
                        </m:ctrlPr>
                      </m:sSubPr>
                      <m:e>
                        <m:r>
                          <a:rPr lang="en-US" sz="4000" i="1">
                            <a:latin typeface="Cambria Math" panose="02040503050406030204" pitchFamily="18" charset="0"/>
                            <a:cs typeface="Times New Roman" panose="02020603050405020304" pitchFamily="18" charset="0"/>
                          </a:rPr>
                          <m:t>𝐷</m:t>
                        </m:r>
                      </m:e>
                      <m:sub>
                        <m:r>
                          <a:rPr lang="en-US" sz="4000" b="0" i="1" smtClean="0">
                            <a:latin typeface="Cambria Math" panose="02040503050406030204" pitchFamily="18" charset="0"/>
                            <a:cs typeface="Times New Roman" panose="02020603050405020304" pitchFamily="18" charset="0"/>
                          </a:rPr>
                          <m:t>𝑐</m:t>
                        </m:r>
                      </m:sub>
                    </m:sSub>
                  </m:oMath>
                </a14:m>
                <a:r>
                  <a:rPr lang="en-US" sz="4000" dirty="0">
                    <a:solidFill>
                      <a:schemeClr val="accent5">
                        <a:lumMod val="50000"/>
                      </a:schemeClr>
                    </a:solidFill>
                    <a:latin typeface="Times New Roman" panose="02020603050405020304" pitchFamily="18" charset="0"/>
                    <a:cs typeface="Times New Roman" panose="02020603050405020304" pitchFamily="18" charset="0"/>
                  </a:rPr>
                  <a:t> - Distance from crimes</a:t>
                </a:r>
              </a:p>
              <a:p>
                <a:pPr marL="571500" indent="-571500">
                  <a:buFont typeface="Arial" panose="020B0604020202020204" pitchFamily="34" charset="0"/>
                  <a:buChar char="•"/>
                </a:pPr>
                <a14:m>
                  <m:oMath xmlns:m="http://schemas.openxmlformats.org/officeDocument/2006/math">
                    <m:sSub>
                      <m:sSubPr>
                        <m:ctrlPr>
                          <a:rPr lang="en-US" sz="4000" i="1">
                            <a:latin typeface="Cambria Math" panose="02040503050406030204" pitchFamily="18" charset="0"/>
                            <a:cs typeface="Times New Roman" panose="02020603050405020304" pitchFamily="18" charset="0"/>
                          </a:rPr>
                        </m:ctrlPr>
                      </m:sSubPr>
                      <m:e>
                        <m:r>
                          <a:rPr lang="en-US" sz="4000" i="1">
                            <a:latin typeface="Cambria Math" panose="02040503050406030204" pitchFamily="18" charset="0"/>
                            <a:cs typeface="Times New Roman" panose="02020603050405020304" pitchFamily="18" charset="0"/>
                          </a:rPr>
                          <m:t>𝐴</m:t>
                        </m:r>
                      </m:e>
                      <m:sub>
                        <m:r>
                          <a:rPr lang="en-US" sz="4000" b="0" i="1" smtClean="0">
                            <a:latin typeface="Cambria Math" panose="02040503050406030204" pitchFamily="18" charset="0"/>
                            <a:cs typeface="Times New Roman" panose="02020603050405020304" pitchFamily="18" charset="0"/>
                          </a:rPr>
                          <m:t>𝑐</m:t>
                        </m:r>
                      </m:sub>
                    </m:sSub>
                  </m:oMath>
                </a14:m>
                <a:r>
                  <a:rPr lang="en-US" sz="4000" dirty="0">
                    <a:solidFill>
                      <a:schemeClr val="accent5">
                        <a:lumMod val="50000"/>
                      </a:schemeClr>
                    </a:solidFill>
                    <a:latin typeface="Times New Roman" panose="02020603050405020304" pitchFamily="18" charset="0"/>
                    <a:cs typeface="Times New Roman" panose="02020603050405020304" pitchFamily="18" charset="0"/>
                  </a:rPr>
                  <a:t> - Number of crimes</a:t>
                </a:r>
              </a:p>
              <a:p>
                <a:endParaRPr lang="en-US" sz="4000" dirty="0">
                  <a:solidFill>
                    <a:schemeClr val="accent5">
                      <a:lumMod val="50000"/>
                    </a:schemeClr>
                  </a:solidFill>
                  <a:latin typeface="Times New Roman" panose="02020603050405020304" pitchFamily="18" charset="0"/>
                  <a:cs typeface="Times New Roman" panose="02020603050405020304" pitchFamily="18" charset="0"/>
                </a:endParaRPr>
              </a:p>
              <a:p>
                <a:pPr algn="ctr"/>
                <a:r>
                  <a:rPr lang="en-US" sz="5400" b="1" u="sng" dirty="0">
                    <a:solidFill>
                      <a:srgbClr val="203864"/>
                    </a:solidFill>
                    <a:latin typeface="+mj-lt"/>
                  </a:rPr>
                  <a:t>Big Picture</a:t>
                </a:r>
              </a:p>
              <a:p>
                <a:pPr algn="ctr"/>
                <a:endParaRPr lang="en-US" sz="3500" dirty="0">
                  <a:solidFill>
                    <a:schemeClr val="accent5">
                      <a:lumMod val="50000"/>
                    </a:schemeClr>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accent5">
                        <a:lumMod val="50000"/>
                      </a:schemeClr>
                    </a:solidFill>
                    <a:latin typeface="Times New Roman" panose="02020603050405020304" pitchFamily="18" charset="0"/>
                    <a:cs typeface="Times New Roman" panose="02020603050405020304" pitchFamily="18" charset="0"/>
                  </a:rPr>
                  <a:t>Minimize how close, on average, other after school programs are minus how close, on average, the location is to crimes often committed by teenagers. </a:t>
                </a:r>
              </a:p>
              <a:p>
                <a:pPr marL="571500" indent="-571500">
                  <a:buFont typeface="Arial" panose="020B0604020202020204" pitchFamily="34" charset="0"/>
                  <a:buChar char="•"/>
                </a:pPr>
                <a:endParaRPr lang="en-US" sz="4000" dirty="0">
                  <a:solidFill>
                    <a:schemeClr val="accent5">
                      <a:lumMod val="50000"/>
                    </a:schemeClr>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accent5">
                        <a:lumMod val="50000"/>
                      </a:schemeClr>
                    </a:solidFill>
                    <a:latin typeface="Times New Roman" panose="02020603050405020304" pitchFamily="18" charset="0"/>
                    <a:cs typeface="Times New Roman" panose="02020603050405020304" pitchFamily="18" charset="0"/>
                  </a:rPr>
                  <a:t>Although additional locations were tested, the results are focused in the localized region</a:t>
                </a:r>
                <a:endParaRPr lang="en-US" sz="35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3500" dirty="0">
                  <a:solidFill>
                    <a:schemeClr val="accent5">
                      <a:lumMod val="50000"/>
                    </a:schemeClr>
                  </a:solidFill>
                  <a:latin typeface="Times New Roman" panose="02020603050405020304" pitchFamily="18" charset="0"/>
                  <a:cs typeface="Times New Roman" panose="02020603050405020304" pitchFamily="18" charset="0"/>
                </a:endParaRPr>
              </a:p>
              <a:p>
                <a:pPr algn="ctr"/>
                <a:r>
                  <a:rPr lang="en-US" sz="5400" b="1" u="sng" dirty="0">
                    <a:solidFill>
                      <a:srgbClr val="203864"/>
                    </a:solidFill>
                  </a:rPr>
                  <a:t>Possible Extensions</a:t>
                </a:r>
              </a:p>
              <a:p>
                <a:endParaRPr lang="en-US" sz="4400" b="1" u="sng" dirty="0">
                  <a:solidFill>
                    <a:srgbClr val="203864"/>
                  </a:solidFill>
                  <a:latin typeface="Times"/>
                  <a:cs typeface="Times"/>
                </a:endParaRPr>
              </a:p>
              <a:p>
                <a:pPr marL="571500" indent="-571500">
                  <a:buFont typeface="Arial"/>
                  <a:buChar char="•"/>
                </a:pPr>
                <a:r>
                  <a:rPr lang="en-US" sz="4000" dirty="0">
                    <a:solidFill>
                      <a:srgbClr val="203864"/>
                    </a:solidFill>
                    <a:latin typeface="Times New Roman"/>
                    <a:cs typeface="Times New Roman"/>
                  </a:rPr>
                  <a:t>Automate program more </a:t>
                </a:r>
              </a:p>
              <a:p>
                <a:pPr marL="571500" indent="-571500">
                  <a:buFont typeface="Arial"/>
                  <a:buChar char="•"/>
                </a:pPr>
                <a:r>
                  <a:rPr lang="en-US" sz="4000" dirty="0">
                    <a:solidFill>
                      <a:srgbClr val="203864"/>
                    </a:solidFill>
                    <a:latin typeface="Times New Roman"/>
                    <a:cs typeface="Times New Roman"/>
                  </a:rPr>
                  <a:t>Include age specific population data</a:t>
                </a:r>
              </a:p>
              <a:p>
                <a:pPr marL="571500" indent="-571500">
                  <a:buFont typeface="Arial"/>
                  <a:buChar char="•"/>
                </a:pPr>
                <a:r>
                  <a:rPr lang="en-US" sz="4000" dirty="0">
                    <a:solidFill>
                      <a:srgbClr val="203864"/>
                    </a:solidFill>
                    <a:latin typeface="Times New Roman"/>
                    <a:cs typeface="Times New Roman"/>
                  </a:rPr>
                  <a:t>Include costs of using various locations</a:t>
                </a:r>
              </a:p>
              <a:p>
                <a:pPr marL="571500" indent="-571500">
                  <a:buFont typeface="Arial"/>
                  <a:buChar char="•"/>
                </a:pPr>
                <a:r>
                  <a:rPr lang="en-US" sz="4000" dirty="0">
                    <a:solidFill>
                      <a:srgbClr val="203864"/>
                    </a:solidFill>
                    <a:latin typeface="Times New Roman"/>
                    <a:cs typeface="Times New Roman"/>
                  </a:rPr>
                  <a:t>Extend to more locations/more feasible locations</a:t>
                </a:r>
              </a:p>
              <a:p>
                <a:endParaRPr lang="en-US" sz="3500" dirty="0">
                  <a:solidFill>
                    <a:schemeClr val="accent5">
                      <a:lumMod val="50000"/>
                    </a:schemeClr>
                  </a:solidFill>
                  <a:latin typeface="Times New Roman" panose="02020603050405020304" pitchFamily="18"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flipH="1">
                <a:off x="33436822" y="10019261"/>
                <a:ext cx="9813715" cy="17732162"/>
              </a:xfrm>
              <a:prstGeom prst="rect">
                <a:avLst/>
              </a:prstGeom>
              <a:blipFill>
                <a:blip r:embed="rId8"/>
                <a:stretch>
                  <a:fillRect l="-1988" t="-585" r="-2671"/>
                </a:stretch>
              </a:blipFill>
            </p:spPr>
            <p:txBody>
              <a:bodyPr/>
              <a:lstStyle/>
              <a:p>
                <a:r>
                  <a:rPr lang="en-US">
                    <a:noFill/>
                  </a:rPr>
                  <a:t> </a:t>
                </a:r>
              </a:p>
            </p:txBody>
          </p:sp>
        </mc:Fallback>
      </mc:AlternateContent>
      <p:pic>
        <p:nvPicPr>
          <p:cNvPr id="9" name="Picture 8"/>
          <p:cNvPicPr>
            <a:picLocks noChangeAspect="1"/>
          </p:cNvPicPr>
          <p:nvPr/>
        </p:nvPicPr>
        <p:blipFill>
          <a:blip r:embed="rId9"/>
          <a:stretch>
            <a:fillRect/>
          </a:stretch>
        </p:blipFill>
        <p:spPr>
          <a:xfrm>
            <a:off x="23994471" y="8184836"/>
            <a:ext cx="5189197" cy="4958992"/>
          </a:xfrm>
          <a:prstGeom prst="rect">
            <a:avLst/>
          </a:prstGeom>
        </p:spPr>
      </p:pic>
      <p:pic>
        <p:nvPicPr>
          <p:cNvPr id="12" name="Picture 11"/>
          <p:cNvPicPr>
            <a:picLocks noChangeAspect="1"/>
          </p:cNvPicPr>
          <p:nvPr/>
        </p:nvPicPr>
        <p:blipFill>
          <a:blip r:embed="rId10"/>
          <a:stretch>
            <a:fillRect/>
          </a:stretch>
        </p:blipFill>
        <p:spPr>
          <a:xfrm>
            <a:off x="24064203" y="16002091"/>
            <a:ext cx="5137734" cy="5012658"/>
          </a:xfrm>
          <a:prstGeom prst="rect">
            <a:avLst/>
          </a:prstGeom>
        </p:spPr>
      </p:pic>
      <p:pic>
        <p:nvPicPr>
          <p:cNvPr id="13" name="Picture 12"/>
          <p:cNvPicPr>
            <a:picLocks noChangeAspect="1"/>
          </p:cNvPicPr>
          <p:nvPr/>
        </p:nvPicPr>
        <p:blipFill>
          <a:blip r:embed="rId11"/>
          <a:stretch>
            <a:fillRect/>
          </a:stretch>
        </p:blipFill>
        <p:spPr>
          <a:xfrm>
            <a:off x="13720612" y="16002091"/>
            <a:ext cx="5365931" cy="5012658"/>
          </a:xfrm>
          <a:prstGeom prst="rect">
            <a:avLst/>
          </a:prstGeom>
        </p:spPr>
      </p:pic>
      <mc:AlternateContent xmlns:mc="http://schemas.openxmlformats.org/markup-compatibility/2006">
        <mc:Choice xmlns:a14="http://schemas.microsoft.com/office/drawing/2010/main" Requires="a14">
          <p:sp>
            <p:nvSpPr>
              <p:cNvPr id="16" name="TextBox 15"/>
              <p:cNvSpPr txBox="1"/>
              <p:nvPr/>
            </p:nvSpPr>
            <p:spPr>
              <a:xfrm>
                <a:off x="33163044" y="6573665"/>
                <a:ext cx="10278327" cy="28907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cs typeface="Times New Roman" panose="02020603050405020304" pitchFamily="18" charset="0"/>
                        </a:rPr>
                        <m:t>𝑚𝑖𝑛</m:t>
                      </m:r>
                      <m:nary>
                        <m:naryPr>
                          <m:chr m:val="∑"/>
                          <m:subHide m:val="on"/>
                          <m:supHide m:val="on"/>
                          <m:ctrlPr>
                            <a:rPr lang="en-US" sz="5400" b="0" i="1" smtClean="0">
                              <a:latin typeface="Cambria Math" panose="02040503050406030204" pitchFamily="18" charset="0"/>
                              <a:cs typeface="Times New Roman" panose="02020603050405020304" pitchFamily="18" charset="0"/>
                            </a:rPr>
                          </m:ctrlPr>
                        </m:naryPr>
                        <m:sub/>
                        <m:sup/>
                        <m:e>
                          <m:r>
                            <a:rPr lang="en-US" sz="5400" b="0" i="1" smtClean="0">
                              <a:latin typeface="Cambria Math" panose="02040503050406030204" pitchFamily="18" charset="0"/>
                              <a:cs typeface="Times New Roman" panose="02020603050405020304" pitchFamily="18" charset="0"/>
                            </a:rPr>
                            <m:t>𝑓</m:t>
                          </m:r>
                          <m:r>
                            <a:rPr lang="en-US" sz="5400" b="0" i="1" smtClean="0">
                              <a:latin typeface="Cambria Math" panose="02040503050406030204" pitchFamily="18" charset="0"/>
                              <a:cs typeface="Times New Roman" panose="02020603050405020304" pitchFamily="18" charset="0"/>
                            </a:rPr>
                            <m:t>(</m:t>
                          </m:r>
                          <m:r>
                            <a:rPr lang="en-US" sz="5400" b="0" i="1" smtClean="0">
                              <a:latin typeface="Cambria Math" panose="02040503050406030204" pitchFamily="18" charset="0"/>
                              <a:cs typeface="Times New Roman" panose="02020603050405020304" pitchFamily="18" charset="0"/>
                            </a:rPr>
                            <m:t>𝑦</m:t>
                          </m:r>
                          <m:r>
                            <a:rPr lang="en-US" sz="5400" b="0" i="1" smtClean="0">
                              <a:latin typeface="Cambria Math" panose="02040503050406030204" pitchFamily="18" charset="0"/>
                              <a:cs typeface="Times New Roman" panose="02020603050405020304" pitchFamily="18" charset="0"/>
                            </a:rPr>
                            <m:t>)(</m:t>
                          </m:r>
                          <m:f>
                            <m:fPr>
                              <m:ctrlPr>
                                <a:rPr lang="en-US" sz="5400" b="0" i="1" smtClean="0">
                                  <a:latin typeface="Cambria Math" panose="02040503050406030204" pitchFamily="18" charset="0"/>
                                  <a:cs typeface="Times New Roman" panose="02020603050405020304" pitchFamily="18" charset="0"/>
                                </a:rPr>
                              </m:ctrlPr>
                            </m:fPr>
                            <m:num>
                              <m:sSub>
                                <m:sSubPr>
                                  <m:ctrlPr>
                                    <a:rPr lang="en-US" sz="5400" b="0" i="1" smtClean="0">
                                      <a:latin typeface="Cambria Math" panose="02040503050406030204" pitchFamily="18" charset="0"/>
                                      <a:cs typeface="Times New Roman" panose="02020603050405020304" pitchFamily="18" charset="0"/>
                                    </a:rPr>
                                  </m:ctrlPr>
                                </m:sSubPr>
                                <m:e>
                                  <m:r>
                                    <a:rPr lang="en-US" sz="5400" b="0" i="1" smtClean="0">
                                      <a:latin typeface="Cambria Math" panose="02040503050406030204" pitchFamily="18" charset="0"/>
                                      <a:cs typeface="Times New Roman" panose="02020603050405020304" pitchFamily="18" charset="0"/>
                                    </a:rPr>
                                    <m:t>𝐷</m:t>
                                  </m:r>
                                </m:e>
                                <m:sub>
                                  <m:r>
                                    <a:rPr lang="en-US" sz="5400" b="0" i="1" smtClean="0">
                                      <a:latin typeface="Cambria Math" panose="02040503050406030204" pitchFamily="18" charset="0"/>
                                      <a:cs typeface="Times New Roman" panose="02020603050405020304" pitchFamily="18" charset="0"/>
                                    </a:rPr>
                                    <m:t>𝑝</m:t>
                                  </m:r>
                                </m:sub>
                              </m:sSub>
                              <m:r>
                                <a:rPr lang="en-US" sz="5400" b="0" i="1" smtClean="0">
                                  <a:latin typeface="Cambria Math" panose="02040503050406030204" pitchFamily="18" charset="0"/>
                                  <a:cs typeface="Times New Roman" panose="02020603050405020304" pitchFamily="18" charset="0"/>
                                </a:rPr>
                                <m:t>+</m:t>
                              </m:r>
                              <m:r>
                                <a:rPr lang="en-US" sz="5400" b="0" i="1" smtClean="0">
                                  <a:latin typeface="Cambria Math" panose="02040503050406030204" pitchFamily="18" charset="0"/>
                                  <a:cs typeface="Times New Roman" panose="02020603050405020304" pitchFamily="18" charset="0"/>
                                </a:rPr>
                                <m:t>𝑓</m:t>
                              </m:r>
                              <m:r>
                                <a:rPr lang="en-US" sz="5400" b="0" i="1" smtClean="0">
                                  <a:latin typeface="Cambria Math" panose="02040503050406030204" pitchFamily="18" charset="0"/>
                                  <a:cs typeface="Times New Roman" panose="02020603050405020304" pitchFamily="18" charset="0"/>
                                </a:rPr>
                                <m:t>(</m:t>
                              </m:r>
                              <m:sSup>
                                <m:sSupPr>
                                  <m:ctrlPr>
                                    <a:rPr lang="en-US" sz="5400" b="0" i="1" smtClean="0">
                                      <a:latin typeface="Cambria Math" panose="02040503050406030204" pitchFamily="18" charset="0"/>
                                      <a:cs typeface="Times New Roman" panose="02020603050405020304" pitchFamily="18" charset="0"/>
                                    </a:rPr>
                                  </m:ctrlPr>
                                </m:sSupPr>
                                <m:e>
                                  <m:r>
                                    <a:rPr lang="en-US" sz="5400" b="0" i="1" smtClean="0">
                                      <a:latin typeface="Cambria Math" panose="02040503050406030204" pitchFamily="18" charset="0"/>
                                      <a:cs typeface="Times New Roman" panose="02020603050405020304" pitchFamily="18" charset="0"/>
                                    </a:rPr>
                                    <m:t>𝑦</m:t>
                                  </m:r>
                                </m:e>
                                <m:sup>
                                  <m:r>
                                    <a:rPr lang="en-US" sz="5400" b="0" i="1" smtClean="0">
                                      <a:latin typeface="Cambria Math" panose="02040503050406030204" pitchFamily="18" charset="0"/>
                                      <a:cs typeface="Times New Roman" panose="02020603050405020304" pitchFamily="18" charset="0"/>
                                    </a:rPr>
                                    <m:t>′</m:t>
                                  </m:r>
                                </m:sup>
                              </m:sSup>
                              <m:r>
                                <a:rPr lang="en-US" sz="5400" b="0" i="1" smtClean="0">
                                  <a:latin typeface="Cambria Math" panose="02040503050406030204" pitchFamily="18" charset="0"/>
                                  <a:cs typeface="Times New Roman" panose="02020603050405020304" pitchFamily="18" charset="0"/>
                                </a:rPr>
                                <m:t>)</m:t>
                              </m:r>
                              <m:sSub>
                                <m:sSubPr>
                                  <m:ctrlPr>
                                    <a:rPr lang="en-US" sz="5400" b="0" i="1" smtClean="0">
                                      <a:latin typeface="Cambria Math" panose="02040503050406030204" pitchFamily="18" charset="0"/>
                                      <a:cs typeface="Times New Roman" panose="02020603050405020304" pitchFamily="18" charset="0"/>
                                    </a:rPr>
                                  </m:ctrlPr>
                                </m:sSubPr>
                                <m:e>
                                  <m:r>
                                    <a:rPr lang="en-US" sz="5400" b="0" i="1" smtClean="0">
                                      <a:latin typeface="Cambria Math" panose="02040503050406030204" pitchFamily="18" charset="0"/>
                                      <a:cs typeface="Times New Roman" panose="02020603050405020304" pitchFamily="18" charset="0"/>
                                    </a:rPr>
                                    <m:t>𝐷</m:t>
                                  </m:r>
                                  <m:r>
                                    <a:rPr lang="en-US" sz="5400" b="0" i="1" smtClean="0">
                                      <a:latin typeface="Cambria Math" panose="02040503050406030204" pitchFamily="18" charset="0"/>
                                      <a:cs typeface="Times New Roman" panose="02020603050405020304" pitchFamily="18" charset="0"/>
                                    </a:rPr>
                                    <m:t>′</m:t>
                                  </m:r>
                                </m:e>
                                <m:sub>
                                  <m:r>
                                    <a:rPr lang="en-US" sz="5400" b="0" i="1" smtClean="0">
                                      <a:latin typeface="Cambria Math" panose="02040503050406030204" pitchFamily="18" charset="0"/>
                                      <a:cs typeface="Times New Roman" panose="02020603050405020304" pitchFamily="18" charset="0"/>
                                    </a:rPr>
                                    <m:t>𝑝</m:t>
                                  </m:r>
                                </m:sub>
                              </m:sSub>
                            </m:num>
                            <m:den>
                              <m:sSub>
                                <m:sSubPr>
                                  <m:ctrlPr>
                                    <a:rPr lang="en-US" sz="5400" b="0" i="1" smtClean="0">
                                      <a:latin typeface="Cambria Math" panose="02040503050406030204" pitchFamily="18" charset="0"/>
                                      <a:cs typeface="Times New Roman" panose="02020603050405020304" pitchFamily="18" charset="0"/>
                                    </a:rPr>
                                  </m:ctrlPr>
                                </m:sSubPr>
                                <m:e>
                                  <m:r>
                                    <a:rPr lang="en-US" sz="5400" b="0" i="1" smtClean="0">
                                      <a:latin typeface="Cambria Math" panose="02040503050406030204" pitchFamily="18" charset="0"/>
                                      <a:cs typeface="Times New Roman" panose="02020603050405020304" pitchFamily="18" charset="0"/>
                                    </a:rPr>
                                    <m:t>𝐴</m:t>
                                  </m:r>
                                </m:e>
                                <m:sub>
                                  <m:r>
                                    <a:rPr lang="en-US" sz="5400" b="0" i="1" smtClean="0">
                                      <a:latin typeface="Cambria Math" panose="02040503050406030204" pitchFamily="18" charset="0"/>
                                      <a:cs typeface="Times New Roman" panose="02020603050405020304" pitchFamily="18" charset="0"/>
                                    </a:rPr>
                                    <m:t>𝑝</m:t>
                                  </m:r>
                                </m:sub>
                              </m:sSub>
                            </m:den>
                          </m:f>
                          <m:r>
                            <a:rPr lang="en-US" sz="5400" b="0" i="1" smtClean="0">
                              <a:latin typeface="Cambria Math" panose="02040503050406030204" pitchFamily="18" charset="0"/>
                              <a:cs typeface="Times New Roman" panose="02020603050405020304" pitchFamily="18" charset="0"/>
                            </a:rPr>
                            <m:t>−</m:t>
                          </m:r>
                          <m:f>
                            <m:fPr>
                              <m:ctrlPr>
                                <a:rPr lang="en-US" sz="5400" i="1">
                                  <a:latin typeface="Cambria Math" panose="02040503050406030204" pitchFamily="18" charset="0"/>
                                  <a:cs typeface="Times New Roman" panose="02020603050405020304" pitchFamily="18" charset="0"/>
                                </a:rPr>
                              </m:ctrlPr>
                            </m:fPr>
                            <m:num>
                              <m:sSub>
                                <m:sSubPr>
                                  <m:ctrlPr>
                                    <a:rPr lang="en-US" sz="5400" i="1">
                                      <a:latin typeface="Cambria Math" panose="02040503050406030204" pitchFamily="18" charset="0"/>
                                      <a:cs typeface="Times New Roman" panose="02020603050405020304" pitchFamily="18" charset="0"/>
                                    </a:rPr>
                                  </m:ctrlPr>
                                </m:sSubPr>
                                <m:e>
                                  <m:r>
                                    <a:rPr lang="en-US" sz="5400" i="1">
                                      <a:latin typeface="Cambria Math" panose="02040503050406030204" pitchFamily="18" charset="0"/>
                                      <a:cs typeface="Times New Roman" panose="02020603050405020304" pitchFamily="18" charset="0"/>
                                    </a:rPr>
                                    <m:t>𝐷</m:t>
                                  </m:r>
                                </m:e>
                                <m:sub>
                                  <m:r>
                                    <a:rPr lang="en-US" sz="5400" b="0" i="1" smtClean="0">
                                      <a:latin typeface="Cambria Math" panose="02040503050406030204" pitchFamily="18" charset="0"/>
                                      <a:cs typeface="Times New Roman" panose="02020603050405020304" pitchFamily="18" charset="0"/>
                                    </a:rPr>
                                    <m:t>𝑐</m:t>
                                  </m:r>
                                </m:sub>
                              </m:sSub>
                            </m:num>
                            <m:den>
                              <m:sSub>
                                <m:sSubPr>
                                  <m:ctrlPr>
                                    <a:rPr lang="en-US" sz="5400" i="1">
                                      <a:latin typeface="Cambria Math" panose="02040503050406030204" pitchFamily="18" charset="0"/>
                                      <a:cs typeface="Times New Roman" panose="02020603050405020304" pitchFamily="18" charset="0"/>
                                    </a:rPr>
                                  </m:ctrlPr>
                                </m:sSubPr>
                                <m:e>
                                  <m:r>
                                    <a:rPr lang="en-US" sz="5400" i="1">
                                      <a:latin typeface="Cambria Math" panose="02040503050406030204" pitchFamily="18" charset="0"/>
                                      <a:cs typeface="Times New Roman" panose="02020603050405020304" pitchFamily="18" charset="0"/>
                                    </a:rPr>
                                    <m:t>𝐴</m:t>
                                  </m:r>
                                </m:e>
                                <m:sub>
                                  <m:r>
                                    <a:rPr lang="en-US" sz="5400" b="0" i="1" smtClean="0">
                                      <a:latin typeface="Cambria Math" panose="02040503050406030204" pitchFamily="18" charset="0"/>
                                      <a:cs typeface="Times New Roman" panose="02020603050405020304" pitchFamily="18" charset="0"/>
                                    </a:rPr>
                                    <m:t>𝑐</m:t>
                                  </m:r>
                                </m:sub>
                              </m:sSub>
                            </m:den>
                          </m:f>
                          <m:r>
                            <a:rPr lang="en-US" sz="5400" b="0" i="1" smtClean="0">
                              <a:latin typeface="Cambria Math" panose="02040503050406030204" pitchFamily="18" charset="0"/>
                              <a:cs typeface="Times New Roman" panose="02020603050405020304" pitchFamily="18" charset="0"/>
                            </a:rPr>
                            <m:t>)</m:t>
                          </m:r>
                        </m:e>
                      </m:nary>
                    </m:oMath>
                  </m:oMathPara>
                </a14:m>
                <a:endParaRPr lang="en-US" sz="5400" b="0" dirty="0">
                  <a:latin typeface="Times New Roman" panose="02020603050405020304" pitchFamily="18" charset="0"/>
                  <a:cs typeface="Times New Roman" panose="02020603050405020304" pitchFamily="18" charset="0"/>
                </a:endParaRPr>
              </a:p>
              <a:p>
                <a:pPr algn="ctr"/>
                <a:r>
                  <a:rPr lang="en-US" sz="5400" dirty="0" err="1">
                    <a:latin typeface="Times New Roman" panose="02020603050405020304" pitchFamily="18" charset="0"/>
                    <a:cs typeface="Times New Roman" panose="02020603050405020304" pitchFamily="18" charset="0"/>
                  </a:rPr>
                  <a:t>s.t.</a:t>
                </a:r>
                <a:r>
                  <a:rPr lang="en-US" sz="5400" dirty="0">
                    <a:latin typeface="Times New Roman" panose="02020603050405020304" pitchFamily="18" charset="0"/>
                    <a:cs typeface="Times New Roman" panose="02020603050405020304" pitchFamily="18" charset="0"/>
                  </a:rPr>
                  <a:t> </a:t>
                </a:r>
                <a14:m>
                  <m:oMath xmlns:m="http://schemas.openxmlformats.org/officeDocument/2006/math">
                    <m:nary>
                      <m:naryPr>
                        <m:chr m:val="∑"/>
                        <m:subHide m:val="on"/>
                        <m:supHide m:val="on"/>
                        <m:ctrlPr>
                          <a:rPr lang="en-US" sz="5400" i="1" smtClean="0">
                            <a:latin typeface="Cambria Math" panose="02040503050406030204" pitchFamily="18" charset="0"/>
                            <a:cs typeface="Times New Roman" panose="02020603050405020304" pitchFamily="18" charset="0"/>
                          </a:rPr>
                        </m:ctrlPr>
                      </m:naryPr>
                      <m:sub/>
                      <m:sup/>
                      <m:e>
                        <m:r>
                          <a:rPr lang="en-US" sz="5400" b="0" i="1" smtClean="0">
                            <a:latin typeface="Cambria Math" panose="02040503050406030204" pitchFamily="18" charset="0"/>
                            <a:cs typeface="Times New Roman" panose="02020603050405020304" pitchFamily="18" charset="0"/>
                          </a:rPr>
                          <m:t>𝑓</m:t>
                        </m:r>
                        <m:d>
                          <m:dPr>
                            <m:ctrlPr>
                              <a:rPr lang="en-US" sz="5400" b="0" i="1" smtClean="0">
                                <a:latin typeface="Cambria Math" panose="02040503050406030204" pitchFamily="18" charset="0"/>
                                <a:cs typeface="Times New Roman" panose="02020603050405020304" pitchFamily="18" charset="0"/>
                              </a:rPr>
                            </m:ctrlPr>
                          </m:dPr>
                          <m:e>
                            <m:r>
                              <a:rPr lang="en-US" sz="5400" b="0" i="1" smtClean="0">
                                <a:latin typeface="Cambria Math" panose="02040503050406030204" pitchFamily="18" charset="0"/>
                                <a:cs typeface="Times New Roman" panose="02020603050405020304" pitchFamily="18" charset="0"/>
                              </a:rPr>
                              <m:t>𝑦</m:t>
                            </m:r>
                          </m:e>
                        </m:d>
                        <m:r>
                          <a:rPr lang="en-US" sz="5400" b="0" i="1" smtClean="0">
                            <a:latin typeface="Cambria Math" panose="02040503050406030204" pitchFamily="18" charset="0"/>
                            <a:cs typeface="Times New Roman" panose="02020603050405020304" pitchFamily="18" charset="0"/>
                          </a:rPr>
                          <m:t>=</m:t>
                        </m:r>
                        <m:r>
                          <a:rPr lang="en-US" sz="5400" b="0" i="1" smtClean="0">
                            <a:latin typeface="Cambria Math" panose="02040503050406030204" pitchFamily="18" charset="0"/>
                            <a:cs typeface="Times New Roman" panose="02020603050405020304" pitchFamily="18" charset="0"/>
                          </a:rPr>
                          <m:t>𝑛</m:t>
                        </m:r>
                        <m:r>
                          <a:rPr lang="en-US" sz="5400" b="0" i="1" smtClean="0">
                            <a:latin typeface="Cambria Math" panose="02040503050406030204" pitchFamily="18" charset="0"/>
                            <a:cs typeface="Times New Roman" panose="02020603050405020304" pitchFamily="18" charset="0"/>
                          </a:rPr>
                          <m:t>, </m:t>
                        </m:r>
                        <m:r>
                          <a:rPr lang="en-US" sz="5400" b="0" i="1" smtClean="0">
                            <a:latin typeface="Cambria Math" panose="02040503050406030204" pitchFamily="18" charset="0"/>
                            <a:cs typeface="Times New Roman" panose="02020603050405020304" pitchFamily="18" charset="0"/>
                          </a:rPr>
                          <m:t>𝑓</m:t>
                        </m:r>
                        <m:d>
                          <m:dPr>
                            <m:ctrlPr>
                              <a:rPr lang="en-US" sz="5400" b="0" i="1" smtClean="0">
                                <a:latin typeface="Cambria Math" panose="02040503050406030204" pitchFamily="18" charset="0"/>
                                <a:cs typeface="Times New Roman" panose="02020603050405020304" pitchFamily="18" charset="0"/>
                              </a:rPr>
                            </m:ctrlPr>
                          </m:dPr>
                          <m:e>
                            <m:r>
                              <a:rPr lang="en-US" sz="5400" b="0" i="1" smtClean="0">
                                <a:latin typeface="Cambria Math" panose="02040503050406030204" pitchFamily="18" charset="0"/>
                                <a:cs typeface="Times New Roman" panose="02020603050405020304" pitchFamily="18" charset="0"/>
                              </a:rPr>
                              <m:t>𝑦</m:t>
                            </m:r>
                          </m:e>
                        </m:d>
                        <m:r>
                          <a:rPr lang="en-US" sz="5400" b="0" i="1" smtClean="0">
                            <a:latin typeface="Cambria Math" panose="02040503050406030204" pitchFamily="18" charset="0"/>
                            <a:ea typeface="Cambria Math" panose="02040503050406030204" pitchFamily="18" charset="0"/>
                            <a:cs typeface="Times New Roman" panose="02020603050405020304" pitchFamily="18" charset="0"/>
                          </a:rPr>
                          <m:t>∈{0,1}</m:t>
                        </m:r>
                      </m:e>
                    </m:nary>
                  </m:oMath>
                </a14:m>
                <a:endParaRPr lang="en-US" sz="5400" dirty="0">
                  <a:latin typeface="Times New Roman" panose="02020603050405020304" pitchFamily="18" charset="0"/>
                  <a:cs typeface="Times New Roman" panose="02020603050405020304" pitchFamily="18"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33163044" y="6573665"/>
                <a:ext cx="10278327" cy="2890728"/>
              </a:xfrm>
              <a:prstGeom prst="rect">
                <a:avLst/>
              </a:prstGeom>
              <a:blipFill>
                <a:blip r:embed="rId12"/>
                <a:stretch>
                  <a:fillRect b="-13263"/>
                </a:stretch>
              </a:blipFill>
            </p:spPr>
            <p:txBody>
              <a:bodyPr/>
              <a:lstStyle/>
              <a:p>
                <a:r>
                  <a:rPr lang="en-US">
                    <a:noFill/>
                  </a:rPr>
                  <a:t> </a:t>
                </a:r>
              </a:p>
            </p:txBody>
          </p:sp>
        </mc:Fallback>
      </mc:AlternateContent>
      <p:pic>
        <p:nvPicPr>
          <p:cNvPr id="17" name="Picture 16"/>
          <p:cNvPicPr>
            <a:picLocks noChangeAspect="1"/>
          </p:cNvPicPr>
          <p:nvPr/>
        </p:nvPicPr>
        <p:blipFill>
          <a:blip r:embed="rId13"/>
          <a:stretch>
            <a:fillRect/>
          </a:stretch>
        </p:blipFill>
        <p:spPr>
          <a:xfrm>
            <a:off x="35516571" y="1083509"/>
            <a:ext cx="7924800" cy="3171825"/>
          </a:xfrm>
          <a:prstGeom prst="rect">
            <a:avLst/>
          </a:prstGeom>
        </p:spPr>
      </p:pic>
    </p:spTree>
    <p:extLst>
      <p:ext uri="{BB962C8B-B14F-4D97-AF65-F5344CB8AC3E}">
        <p14:creationId xmlns:p14="http://schemas.microsoft.com/office/powerpoint/2010/main" val="285253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sterPresentations.com-36x48_Trifold_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2634</TotalTime>
  <Words>418</Words>
  <Application>Microsoft Office PowerPoint</Application>
  <PresentationFormat>Custom</PresentationFormat>
  <Paragraphs>71</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Cambria Math</vt:lpstr>
      <vt:lpstr>Times</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zach sorenson</cp:lastModifiedBy>
  <cp:revision>70</cp:revision>
  <cp:lastPrinted>2018-11-27T22:47:19Z</cp:lastPrinted>
  <dcterms:created xsi:type="dcterms:W3CDTF">2012-02-03T23:30:52Z</dcterms:created>
  <dcterms:modified xsi:type="dcterms:W3CDTF">2018-11-29T20:22:15Z</dcterms:modified>
</cp:coreProperties>
</file>