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4" r:id="rId16"/>
    <p:sldId id="262" r:id="rId17"/>
    <p:sldId id="258" r:id="rId18"/>
    <p:sldId id="259" r:id="rId19"/>
    <p:sldId id="261" r:id="rId20"/>
    <p:sldId id="263" r:id="rId21"/>
    <p:sldId id="264" r:id="rId22"/>
    <p:sldId id="257" r:id="rId23"/>
    <p:sldId id="265" r:id="rId24"/>
    <p:sldId id="282" r:id="rId25"/>
    <p:sldId id="283" r:id="rId26"/>
    <p:sldId id="267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20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D15F8-455C-4F6A-A11D-24708BBB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Cleaning Parks for a Safer Future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1B1995-371E-42F9-A9F5-71992400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mattes &amp; Zachary </a:t>
            </a:r>
            <a:r>
              <a:rPr lang="en-US" dirty="0" err="1"/>
              <a:t>sorenson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2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Minimum Perfect Matching on Odd Vertices</a:t>
            </a:r>
          </a:p>
        </p:txBody>
      </p:sp>
      <p:pic>
        <p:nvPicPr>
          <p:cNvPr id="4" name="Content Placeholder 3" descr="Screen Shot 2019-05-02 at 12.17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70" r="-87470"/>
          <a:stretch>
            <a:fillRect/>
          </a:stretch>
        </p:blipFill>
        <p:spPr>
          <a:xfrm>
            <a:off x="3602296" y="2151225"/>
            <a:ext cx="9520237" cy="3449638"/>
          </a:xfrm>
        </p:spPr>
      </p:pic>
      <p:pic>
        <p:nvPicPr>
          <p:cNvPr id="5" name="Picture 4" descr="Screen Shot 2019-05-02 at 12.1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96" y="2141606"/>
            <a:ext cx="3458820" cy="34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Find </a:t>
            </a:r>
            <a:r>
              <a:rPr lang="en-US" dirty="0" err="1"/>
              <a:t>Eulerian</a:t>
            </a:r>
            <a:r>
              <a:rPr lang="en-US" dirty="0"/>
              <a:t> Circuit</a:t>
            </a:r>
          </a:p>
        </p:txBody>
      </p:sp>
      <p:pic>
        <p:nvPicPr>
          <p:cNvPr id="4" name="Content Placeholder 3" descr="Screen Shot 2019-05-02 at 12.20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90" r="-87690"/>
          <a:stretch>
            <a:fillRect/>
          </a:stretch>
        </p:blipFill>
        <p:spPr>
          <a:xfrm>
            <a:off x="-1221551" y="2110302"/>
            <a:ext cx="9520158" cy="3450613"/>
          </a:xfrm>
        </p:spPr>
      </p:pic>
      <p:pic>
        <p:nvPicPr>
          <p:cNvPr id="5" name="Picture 4" descr="Screen Shot 2019-05-02 at 12.2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70" y="2101637"/>
            <a:ext cx="3186215" cy="34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Skip Vertices</a:t>
            </a:r>
          </a:p>
        </p:txBody>
      </p:sp>
      <p:pic>
        <p:nvPicPr>
          <p:cNvPr id="4" name="Content Placeholder 3" descr="Screen Shot 2019-05-02 at 12.21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79" r="-100079"/>
          <a:stretch>
            <a:fillRect/>
          </a:stretch>
        </p:blipFill>
        <p:spPr>
          <a:xfrm>
            <a:off x="-1086441" y="2015732"/>
            <a:ext cx="9520158" cy="3450613"/>
          </a:xfrm>
        </p:spPr>
      </p:pic>
      <p:pic>
        <p:nvPicPr>
          <p:cNvPr id="5" name="Picture 4" descr="Screen Shot 2019-05-02 at 12.21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39" y="2019207"/>
            <a:ext cx="3237015" cy="34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solution is within 1.5 of optimum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 be optimum value</a:t>
            </a:r>
          </a:p>
          <a:p>
            <a:endParaRPr lang="en-US" dirty="0"/>
          </a:p>
          <a:p>
            <a:r>
              <a:rPr lang="en-US" dirty="0"/>
              <a:t>Idea: Show </a:t>
            </a:r>
            <a:r>
              <a:rPr lang="en-US" dirty="0" err="1"/>
              <a:t>Eulerian</a:t>
            </a:r>
            <a:r>
              <a:rPr lang="en-US" dirty="0"/>
              <a:t> Circuit length at most 1.5c</a:t>
            </a:r>
          </a:p>
          <a:p>
            <a:endParaRPr lang="en-US" dirty="0"/>
          </a:p>
          <a:p>
            <a:r>
              <a:rPr lang="en-US" dirty="0"/>
              <a:t>Works because of triangle </a:t>
            </a:r>
            <a:r>
              <a:rPr lang="mr-IN" dirty="0"/>
              <a:t>–</a:t>
            </a:r>
            <a:r>
              <a:rPr lang="en-US" dirty="0"/>
              <a:t> shortcutting only reduces length</a:t>
            </a:r>
          </a:p>
          <a:p>
            <a:endParaRPr lang="en-US" dirty="0"/>
          </a:p>
          <a:p>
            <a:r>
              <a:rPr lang="en-US" dirty="0"/>
              <a:t>Best path minus single edge is spanning tree so minimum spanning tree at most length c</a:t>
            </a:r>
          </a:p>
        </p:txBody>
      </p:sp>
    </p:spTree>
    <p:extLst>
      <p:ext uri="{BB962C8B-B14F-4D97-AF65-F5344CB8AC3E}">
        <p14:creationId xmlns:p14="http://schemas.microsoft.com/office/powerpoint/2010/main" val="86180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solution is within 1.5 of optimum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matchings always have total length at most 0.5c</a:t>
            </a:r>
          </a:p>
          <a:p>
            <a:r>
              <a:rPr lang="en-US" dirty="0"/>
              <a:t>Idea: Order vertices cyclically around best cycle, and go either forwards or backwards, using triangle inequality these sum to c, so one must be at most 0.5c</a:t>
            </a:r>
          </a:p>
        </p:txBody>
      </p:sp>
      <p:pic>
        <p:nvPicPr>
          <p:cNvPr id="4" name="Picture 3" descr="new doc 2019-05-03 13.43.52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43" y="3563840"/>
            <a:ext cx="4747519" cy="22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6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 Shot 2019-05-06 at 1.48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2" r="-4352"/>
          <a:stretch>
            <a:fillRect/>
          </a:stretch>
        </p:blipFill>
        <p:spPr>
          <a:xfrm>
            <a:off x="1535113" y="2016125"/>
            <a:ext cx="9520237" cy="3449638"/>
          </a:xfrm>
        </p:spPr>
      </p:pic>
    </p:spTree>
    <p:extLst>
      <p:ext uri="{BB962C8B-B14F-4D97-AF65-F5344CB8AC3E}">
        <p14:creationId xmlns:p14="http://schemas.microsoft.com/office/powerpoint/2010/main" val="384876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66239-9980-4F17-B591-3D5031DB32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05439" y="-300037"/>
            <a:ext cx="2538412" cy="1049337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4F1C96E-0D34-45BA-B8FE-18FC982D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35674"/>
              </p:ext>
            </p:extLst>
          </p:nvPr>
        </p:nvGraphicFramePr>
        <p:xfrm>
          <a:off x="168265" y="0"/>
          <a:ext cx="11855469" cy="6068123"/>
        </p:xfrm>
        <a:graphic>
          <a:graphicData uri="http://schemas.openxmlformats.org/drawingml/2006/table">
            <a:tbl>
              <a:tblPr/>
              <a:tblGrid>
                <a:gridCol w="1062041">
                  <a:extLst>
                    <a:ext uri="{9D8B030D-6E8A-4147-A177-3AD203B41FA5}">
                      <a16:colId xmlns:a16="http://schemas.microsoft.com/office/drawing/2014/main" xmlns="" val="520457146"/>
                    </a:ext>
                  </a:extLst>
                </a:gridCol>
                <a:gridCol w="182004">
                  <a:extLst>
                    <a:ext uri="{9D8B030D-6E8A-4147-A177-3AD203B41FA5}">
                      <a16:colId xmlns:a16="http://schemas.microsoft.com/office/drawing/2014/main" xmlns="" val="3410000038"/>
                    </a:ext>
                  </a:extLst>
                </a:gridCol>
                <a:gridCol w="184706">
                  <a:extLst>
                    <a:ext uri="{9D8B030D-6E8A-4147-A177-3AD203B41FA5}">
                      <a16:colId xmlns:a16="http://schemas.microsoft.com/office/drawing/2014/main" xmlns="" val="837011862"/>
                    </a:ext>
                  </a:extLst>
                </a:gridCol>
                <a:gridCol w="257620">
                  <a:extLst>
                    <a:ext uri="{9D8B030D-6E8A-4147-A177-3AD203B41FA5}">
                      <a16:colId xmlns:a16="http://schemas.microsoft.com/office/drawing/2014/main" xmlns="" val="297724032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60987315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87043968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65174155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087733328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19166228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235828169"/>
                    </a:ext>
                  </a:extLst>
                </a:gridCol>
                <a:gridCol w="179900">
                  <a:extLst>
                    <a:ext uri="{9D8B030D-6E8A-4147-A177-3AD203B41FA5}">
                      <a16:colId xmlns:a16="http://schemas.microsoft.com/office/drawing/2014/main" xmlns="" val="351970583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4832101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66839177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73678002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62008448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08927330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67444806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28652623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262790706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224832909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210437220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185766860"/>
                    </a:ext>
                  </a:extLst>
                </a:gridCol>
                <a:gridCol w="253417">
                  <a:extLst>
                    <a:ext uri="{9D8B030D-6E8A-4147-A177-3AD203B41FA5}">
                      <a16:colId xmlns:a16="http://schemas.microsoft.com/office/drawing/2014/main" xmlns="" val="108202171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09360433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15507074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41579716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71218036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247689154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29054580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50901726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224714421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853073195"/>
                    </a:ext>
                  </a:extLst>
                </a:gridCol>
                <a:gridCol w="216556">
                  <a:extLst>
                    <a:ext uri="{9D8B030D-6E8A-4147-A177-3AD203B41FA5}">
                      <a16:colId xmlns:a16="http://schemas.microsoft.com/office/drawing/2014/main" xmlns="" val="403470400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78353403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06375706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33142835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03655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95218099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06193799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52420364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52760504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411334020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01314002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60390283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5836991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96903266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50839514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349880097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xmlns="" val="1220893783"/>
                    </a:ext>
                  </a:extLst>
                </a:gridCol>
                <a:gridCol w="230379">
                  <a:extLst>
                    <a:ext uri="{9D8B030D-6E8A-4147-A177-3AD203B41FA5}">
                      <a16:colId xmlns:a16="http://schemas.microsoft.com/office/drawing/2014/main" xmlns="" val="580335444"/>
                    </a:ext>
                  </a:extLst>
                </a:gridCol>
              </a:tblGrid>
              <a:tr h="9420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188263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380098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SLOANS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447127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72759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BERKELEY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483175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RUBY HILL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0983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CHEESMAN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18634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LOWRY SPORTS COMPLEX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068358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BARNUM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372268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NORTHFIELD POND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589175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HUSTON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5181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30404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WAGON TRAIL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105681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EISENHOWER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44781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CRANMER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68057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GARLAND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2616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 CREEK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62208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HARVARD GULCH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87285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445940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CRESTMOOR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602315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HAMPDEN HEIGHTS NORTH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760625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NORTHFIELD ATHLETIC COMPLEX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330880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CONGRESS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558612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HERON POND HELLER OPEN SPACE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86556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494279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BARNUM NORTH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996902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BREST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220443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VETERANS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375586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12917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NORTHSIDE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230360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PULASKI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161894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 51ST AND ZUNI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549840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ROSEDALE PARK, DENVER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068576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BAR VAL WOOD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730883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965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ARGO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775072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CIVIC CENTER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097053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MARTINEZ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87586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LUTHER KING JR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812069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SUNKEN GARDENS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601983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SWANSEA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259352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GATES CRESCENT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3120381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 MILE HISTORIC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528906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OBSERVATORY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49560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310664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SCHAFER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864742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LAKEWOOD GULCH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64915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 FRONTIER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253576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MESTIZO CURTIS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291971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OVERLAND POND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7112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GLOBEVILLE LANDING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340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2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BB5DE-B446-4ACC-8B46-3602FF0F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394944"/>
            <a:ext cx="9520158" cy="104923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C802823-872D-4687-A01A-B2DA33B6E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42461"/>
              </p:ext>
            </p:extLst>
          </p:nvPr>
        </p:nvGraphicFramePr>
        <p:xfrm>
          <a:off x="1534695" y="1444179"/>
          <a:ext cx="2608680" cy="437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680">
                  <a:extLst>
                    <a:ext uri="{9D8B030D-6E8A-4147-A177-3AD203B41FA5}">
                      <a16:colId xmlns:a16="http://schemas.microsoft.com/office/drawing/2014/main" xmlns="" val="4220522161"/>
                    </a:ext>
                  </a:extLst>
                </a:gridCol>
              </a:tblGrid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Order of Shortest Path: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4010786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CITY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3446785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CHEESMAN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44875746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WASHINGTON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213017116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RUBY HILL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5895965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HUSTON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538090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BARNUM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8596485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SLOANS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25351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BERKELEY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31270182"/>
                  </a:ext>
                </a:extLst>
              </a:tr>
              <a:tr h="46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NORTHFIELD POND PARK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6268734"/>
                  </a:ext>
                </a:extLst>
              </a:tr>
              <a:tr h="46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LOWRY SPORTS COMPLEX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5887941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CITY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5123751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8819260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>
                          <a:effectLst/>
                        </a:rPr>
                        <a:t>Total Distance: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7800256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38.1 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5004575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xmlns="" id="{D3CEB99D-AD3E-4996-950D-8E130DDD22FD}"/>
              </a:ext>
            </a:extLst>
          </p:cNvPr>
          <p:cNvSpPr/>
          <p:nvPr/>
        </p:nvSpPr>
        <p:spPr>
          <a:xfrm>
            <a:off x="2305050" y="5486400"/>
            <a:ext cx="1009650" cy="320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5484821-0357-4EC5-9DCF-964D32C3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7" y="1104900"/>
            <a:ext cx="7042593" cy="48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7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EB499-B966-442D-B79F-AA0B4F03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79901"/>
            <a:ext cx="9520158" cy="104923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90D5FD-0525-4389-8EC9-C0FF279AF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314" y="804518"/>
            <a:ext cx="7220539" cy="506170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128DEB2-A266-47B2-82AB-28D3B02E9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9346"/>
              </p:ext>
            </p:extLst>
          </p:nvPr>
        </p:nvGraphicFramePr>
        <p:xfrm>
          <a:off x="1658521" y="1329136"/>
          <a:ext cx="1760954" cy="1558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954">
                  <a:extLst>
                    <a:ext uri="{9D8B030D-6E8A-4147-A177-3AD203B41FA5}">
                      <a16:colId xmlns:a16="http://schemas.microsoft.com/office/drawing/2014/main" xmlns="" val="1896370538"/>
                    </a:ext>
                  </a:extLst>
                </a:gridCol>
              </a:tblGrid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</a:rPr>
                        <a:t>Total Distance: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4390492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66.9 Miles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37480621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88867987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</a:rPr>
                        <a:t>Total Time: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891409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hours 2 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65551233"/>
                  </a:ext>
                </a:extLst>
              </a:tr>
              <a:tr h="24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(Without Traffic)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3314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3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BDFBB-19F5-4749-99AA-15BBE8CE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Suggestions From the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1EE73-D534-418E-A1EA-FD5C4F82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let Google Maps do it</a:t>
            </a:r>
          </a:p>
          <a:p>
            <a:r>
              <a:rPr lang="en-US" dirty="0"/>
              <a:t>Subtours</a:t>
            </a:r>
          </a:p>
          <a:p>
            <a:r>
              <a:rPr lang="en-US" dirty="0"/>
              <a:t>Research Current Policies: </a:t>
            </a:r>
          </a:p>
          <a:p>
            <a:pPr marL="0" indent="0">
              <a:buNone/>
            </a:pPr>
            <a:r>
              <a:rPr lang="en-US" b="1" dirty="0"/>
              <a:t>Denver Parks &amp; Recreation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201 West Colfax Ave, Dept. 601</a:t>
            </a:r>
            <a:br>
              <a:rPr lang="en-US" dirty="0"/>
            </a:br>
            <a:r>
              <a:rPr lang="en-US" dirty="0"/>
              <a:t>Denver, CO 80202</a:t>
            </a:r>
          </a:p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682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shortest route between a set number of parks in Denver</a:t>
            </a:r>
          </a:p>
          <a:p>
            <a:endParaRPr lang="en-US" dirty="0"/>
          </a:p>
          <a:p>
            <a:r>
              <a:rPr lang="en-US" dirty="0"/>
              <a:t>Use driving distances rather than “as the crow flies” distances</a:t>
            </a:r>
          </a:p>
          <a:p>
            <a:endParaRPr lang="en-US" dirty="0"/>
          </a:p>
          <a:p>
            <a:r>
              <a:rPr lang="en-US" dirty="0"/>
              <a:t>Travelling Salesman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8B006-886E-4BD8-9D22-25EEF33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/>
              <a:t>Original Formulation:</a:t>
            </a:r>
          </a:p>
        </p:txBody>
      </p:sp>
      <p:pic>
        <p:nvPicPr>
          <p:cNvPr id="4" name="Picture 3" descr="Screen Shot 2019-04-19 at 10.41.31 AM.png">
            <a:extLst>
              <a:ext uri="{FF2B5EF4-FFF2-40B4-BE49-F238E27FC236}">
                <a16:creationId xmlns:a16="http://schemas.microsoft.com/office/drawing/2014/main" xmlns="" id="{B33C00F1-02EB-4C05-9EB6-88A6307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10" y="1970788"/>
            <a:ext cx="7051925" cy="408269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2898420B-C24E-4D2E-B37E-C9CACF0CC04C}"/>
              </a:ext>
            </a:extLst>
          </p:cNvPr>
          <p:cNvSpPr/>
          <p:nvPr/>
        </p:nvSpPr>
        <p:spPr>
          <a:xfrm>
            <a:off x="4878070" y="2185670"/>
            <a:ext cx="416560" cy="416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DB8E3-8F20-4773-BC73-91FD3492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D2CEB59-6DAC-4CCF-AE6A-DA10E787D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Fixing Variables in Objective Function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Fixed Departure Times (Same For Each Park)</a:t>
                </a:r>
              </a:p>
              <a:p>
                <a:r>
                  <a:rPr lang="en-US" sz="2400" dirty="0"/>
                  <a:t>Fixed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(Decisions)</a:t>
                </a:r>
              </a:p>
              <a:p>
                <a:r>
                  <a:rPr lang="en-US" sz="2400" dirty="0"/>
                  <a:t>Exclude Clean Up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CEB59-6DAC-4CCF-AE6A-DA10E787D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7" t="-177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3856A6-5C9A-4F4F-8D0A-11F280EC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81" y="2640175"/>
            <a:ext cx="2171700" cy="8477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1A55BF29-EAEA-42EC-8076-B24430487561}"/>
              </a:ext>
            </a:extLst>
          </p:cNvPr>
          <p:cNvSpPr/>
          <p:nvPr/>
        </p:nvSpPr>
        <p:spPr>
          <a:xfrm>
            <a:off x="3503930" y="2760987"/>
            <a:ext cx="325120" cy="36321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01E44-5660-41F9-8C2A-37B6F805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16" y="-262281"/>
            <a:ext cx="9520158" cy="1049235"/>
          </a:xfrm>
        </p:spPr>
        <p:txBody>
          <a:bodyPr/>
          <a:lstStyle/>
          <a:p>
            <a:r>
              <a:rPr lang="en-US" dirty="0"/>
              <a:t>Decomposed Results for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E3A8A83-9246-4540-A2B0-F73F19FDB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883023"/>
              </p:ext>
            </p:extLst>
          </p:nvPr>
        </p:nvGraphicFramePr>
        <p:xfrm>
          <a:off x="1523226" y="786954"/>
          <a:ext cx="9337814" cy="4771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299">
                  <a:extLst>
                    <a:ext uri="{9D8B030D-6E8A-4147-A177-3AD203B41FA5}">
                      <a16:colId xmlns:a16="http://schemas.microsoft.com/office/drawing/2014/main" xmlns="" val="2797157145"/>
                    </a:ext>
                  </a:extLst>
                </a:gridCol>
                <a:gridCol w="993960">
                  <a:extLst>
                    <a:ext uri="{9D8B030D-6E8A-4147-A177-3AD203B41FA5}">
                      <a16:colId xmlns:a16="http://schemas.microsoft.com/office/drawing/2014/main" xmlns="" val="3647546185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xmlns="" val="230944354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xmlns="" val="300996953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xmlns="" val="756082768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xmlns="" val="47552534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xmlns="" val="1655025367"/>
                    </a:ext>
                  </a:extLst>
                </a:gridCol>
              </a:tblGrid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Departure Time: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9:00 AM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11:00 AM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4:00 PM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22015097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82018171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CITY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81677748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CHEESMAN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3088640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WASHINGTON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97560553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RUBY HILL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62754952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HUSTON LAKE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163280828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BARNUM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5810204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SLOANS LAKE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87759827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BERKELEY LAKE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27610482"/>
                  </a:ext>
                </a:extLst>
              </a:tr>
              <a:tr h="273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NORTHFIELD POND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69808166"/>
                  </a:ext>
                </a:extLst>
              </a:tr>
              <a:tr h="230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LOWRY SPORTS COMPLEX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8250668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CITY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206221681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3955247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Total Time: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09482483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Minutes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31419455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Hours:Minutes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2:02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2:50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3:36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2965945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xmlns="" id="{8433CB15-5326-4619-8ED4-40B08ED0FFCC}"/>
              </a:ext>
            </a:extLst>
          </p:cNvPr>
          <p:cNvSpPr/>
          <p:nvPr/>
        </p:nvSpPr>
        <p:spPr>
          <a:xfrm>
            <a:off x="5057775" y="5276850"/>
            <a:ext cx="609600" cy="281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38E0B23-2A28-4F97-AB4A-C817431EAF43}"/>
              </a:ext>
            </a:extLst>
          </p:cNvPr>
          <p:cNvSpPr/>
          <p:nvPr/>
        </p:nvSpPr>
        <p:spPr>
          <a:xfrm>
            <a:off x="10363974" y="5276850"/>
            <a:ext cx="609600" cy="281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FEFCC-337B-46E8-95E2-7E237C70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216" y="22539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053AAB-D0F0-41CE-A506-360185A7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5451"/>
              </p:ext>
            </p:extLst>
          </p:nvPr>
        </p:nvGraphicFramePr>
        <p:xfrm>
          <a:off x="854094" y="4358640"/>
          <a:ext cx="10820402" cy="1660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12">
                  <a:extLst>
                    <a:ext uri="{9D8B030D-6E8A-4147-A177-3AD203B41FA5}">
                      <a16:colId xmlns:a16="http://schemas.microsoft.com/office/drawing/2014/main" xmlns="" val="2221298764"/>
                    </a:ext>
                  </a:extLst>
                </a:gridCol>
                <a:gridCol w="7872333">
                  <a:extLst>
                    <a:ext uri="{9D8B030D-6E8A-4147-A177-3AD203B41FA5}">
                      <a16:colId xmlns:a16="http://schemas.microsoft.com/office/drawing/2014/main" xmlns="" val="2747127188"/>
                    </a:ext>
                  </a:extLst>
                </a:gridCol>
                <a:gridCol w="1127970">
                  <a:extLst>
                    <a:ext uri="{9D8B030D-6E8A-4147-A177-3AD203B41FA5}">
                      <a16:colId xmlns:a16="http://schemas.microsoft.com/office/drawing/2014/main" xmlns="" val="3501486727"/>
                    </a:ext>
                  </a:extLst>
                </a:gridCol>
                <a:gridCol w="1018587">
                  <a:extLst>
                    <a:ext uri="{9D8B030D-6E8A-4147-A177-3AD203B41FA5}">
                      <a16:colId xmlns:a16="http://schemas.microsoft.com/office/drawing/2014/main" xmlns="" val="1582234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Subtour Number: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>
                          <a:effectLst/>
                        </a:rPr>
                        <a:t>Park Order: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Distance(mi):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Times(min):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99975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1 - City Park, </a:t>
                      </a:r>
                      <a:r>
                        <a:rPr lang="en-US" sz="1400" u="none" strike="noStrike" dirty="0" err="1">
                          <a:effectLst/>
                        </a:rPr>
                        <a:t>Cheesman</a:t>
                      </a:r>
                      <a:r>
                        <a:rPr lang="en-US" sz="1400" u="none" strike="noStrike" dirty="0">
                          <a:effectLst/>
                        </a:rPr>
                        <a:t> Park, Congress Park, Cranmer Park, Cherry Creek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2036033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2- Lowry Sports Complex, Cook Park, Garland Park, </a:t>
                      </a:r>
                      <a:r>
                        <a:rPr lang="en-US" sz="1400" u="none" strike="noStrike" dirty="0" err="1">
                          <a:effectLst/>
                        </a:rPr>
                        <a:t>Crestmoor</a:t>
                      </a:r>
                      <a:r>
                        <a:rPr lang="en-US" sz="1400" u="none" strike="noStrike" dirty="0">
                          <a:effectLst/>
                        </a:rPr>
                        <a:t> Park, Northfield Athletic Complex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915239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3- Wagon Trail State Park, Hampden Heights North Park, Eisenhower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692741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4- Harvard Gulch, Washington Park, Huston Lake Park, Ruby Hill Park,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632178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5- Barnum Park, Sanchez Park, </a:t>
                      </a:r>
                      <a:r>
                        <a:rPr lang="en-US" sz="1400" u="none" strike="noStrike" dirty="0" err="1">
                          <a:effectLst/>
                        </a:rPr>
                        <a:t>Sloans</a:t>
                      </a:r>
                      <a:r>
                        <a:rPr lang="en-US" sz="1400" u="none" strike="noStrike" dirty="0">
                          <a:effectLst/>
                        </a:rPr>
                        <a:t> Lake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802616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6- Berkley Lake Park, Commons Park, Heron Pond Heller Open Space, Northfield Pond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187989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3FF822-8F35-4EA1-AF60-2EA20740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13" y="225399"/>
            <a:ext cx="5719763" cy="40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21E43-1F92-48C9-816F-E5C5E749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3301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88B039-7BA8-41AB-82DF-EDC30692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939360"/>
            <a:ext cx="3064828" cy="2538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74523B-0E2D-4074-B6C1-90D7D6721454}"/>
              </a:ext>
            </a:extLst>
          </p:cNvPr>
          <p:cNvSpPr txBox="1"/>
          <p:nvPr/>
        </p:nvSpPr>
        <p:spPr>
          <a:xfrm>
            <a:off x="5646055" y="1200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65E6A4-EAB1-4929-B5F0-B79312C5DA61}"/>
              </a:ext>
            </a:extLst>
          </p:cNvPr>
          <p:cNvSpPr txBox="1"/>
          <p:nvPr/>
        </p:nvSpPr>
        <p:spPr>
          <a:xfrm>
            <a:off x="2762310" y="15700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4CA1EC-7C67-4345-A9AA-F848517CFF0E}"/>
              </a:ext>
            </a:extLst>
          </p:cNvPr>
          <p:cNvSpPr txBox="1"/>
          <p:nvPr/>
        </p:nvSpPr>
        <p:spPr>
          <a:xfrm>
            <a:off x="9387840" y="2480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3: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78B2A46-C985-4C75-9839-FDCC14E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88" y="2879544"/>
            <a:ext cx="4476104" cy="1304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ADE8C86-87AC-4975-A13B-59C00205F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72" y="1591305"/>
            <a:ext cx="271476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E241A-3FD8-4324-A956-195EC7A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3555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E4FCD8-C459-46A6-8ADD-69AEE51F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9" y="2451338"/>
            <a:ext cx="3661012" cy="21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D543FE-529E-4AB7-B379-07F88AF5ADDA}"/>
              </a:ext>
            </a:extLst>
          </p:cNvPr>
          <p:cNvSpPr txBox="1"/>
          <p:nvPr/>
        </p:nvSpPr>
        <p:spPr>
          <a:xfrm>
            <a:off x="5313687" y="2082006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5: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68E6ED-069F-4E02-AE3E-F0D125BA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94" y="2561534"/>
            <a:ext cx="3006068" cy="1894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FA96FD-ABC6-4C50-A239-2D03156A64B7}"/>
              </a:ext>
            </a:extLst>
          </p:cNvPr>
          <p:cNvSpPr txBox="1"/>
          <p:nvPr/>
        </p:nvSpPr>
        <p:spPr>
          <a:xfrm>
            <a:off x="1790174" y="2052732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4: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ED8A95E-ACC9-44D8-AC74-9578BA00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535" y="2806057"/>
            <a:ext cx="4451985" cy="1405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F027DF-2007-4695-9E9D-7C3C7C7AAB8A}"/>
              </a:ext>
            </a:extLst>
          </p:cNvPr>
          <p:cNvSpPr txBox="1"/>
          <p:nvPr/>
        </p:nvSpPr>
        <p:spPr>
          <a:xfrm>
            <a:off x="9232686" y="2052732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6:</a:t>
            </a:r>
          </a:p>
        </p:txBody>
      </p:sp>
    </p:spTree>
    <p:extLst>
      <p:ext uri="{BB962C8B-B14F-4D97-AF65-F5344CB8AC3E}">
        <p14:creationId xmlns:p14="http://schemas.microsoft.com/office/powerpoint/2010/main" val="404617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8EF4E-7582-461F-8854-8B2EBB8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Extensions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D48D0-BBF2-4F89-88B4-AE43B911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Automation of both getting distances from Google Maps, and using distances in algorithm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Visualization with Google Maps using more than 24 parks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Look at different cities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1] 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Christofides_algorithm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Integer Program (Travelling Salesman)</a:t>
            </a:r>
          </a:p>
        </p:txBody>
      </p:sp>
      <p:pic>
        <p:nvPicPr>
          <p:cNvPr id="6" name="Picture 5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875" y="3270201"/>
            <a:ext cx="5934324" cy="3435661"/>
          </a:xfrm>
          <a:prstGeom prst="rect">
            <a:avLst/>
          </a:prstGeom>
        </p:spPr>
      </p:pic>
      <p:pic>
        <p:nvPicPr>
          <p:cNvPr id="7" name="Picture 6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21" y="5717837"/>
            <a:ext cx="5934324" cy="3435661"/>
          </a:xfrm>
          <a:prstGeom prst="rect">
            <a:avLst/>
          </a:prstGeom>
        </p:spPr>
      </p:pic>
      <p:pic>
        <p:nvPicPr>
          <p:cNvPr id="8" name="Picture 7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1" y="5870237"/>
            <a:ext cx="5934324" cy="3435661"/>
          </a:xfrm>
          <a:prstGeom prst="rect">
            <a:avLst/>
          </a:prstGeom>
        </p:spPr>
      </p:pic>
      <p:pic>
        <p:nvPicPr>
          <p:cNvPr id="9" name="Picture 8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221" y="6022637"/>
            <a:ext cx="5934324" cy="3435661"/>
          </a:xfrm>
          <a:prstGeom prst="rect">
            <a:avLst/>
          </a:prstGeom>
        </p:spPr>
      </p:pic>
      <p:pic>
        <p:nvPicPr>
          <p:cNvPr id="12" name="Picture 11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21" y="6175037"/>
            <a:ext cx="5934324" cy="3435661"/>
          </a:xfrm>
          <a:prstGeom prst="rect">
            <a:avLst/>
          </a:prstGeom>
        </p:spPr>
      </p:pic>
      <p:pic>
        <p:nvPicPr>
          <p:cNvPr id="13" name="Content Placeholder 12" descr="Screen Shot 2019-04-19 at 10.41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88" r="-29888"/>
          <a:stretch>
            <a:fillRect/>
          </a:stretch>
        </p:blipFill>
        <p:spPr>
          <a:xfrm>
            <a:off x="1535113" y="2016125"/>
            <a:ext cx="952023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Exact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with weighted edges (Google Maps)</a:t>
            </a:r>
          </a:p>
          <a:p>
            <a:endParaRPr lang="en-US" dirty="0"/>
          </a:p>
          <a:p>
            <a:r>
              <a:rPr lang="en-US" dirty="0"/>
              <a:t>Coded in </a:t>
            </a:r>
            <a:r>
              <a:rPr lang="en-US" dirty="0" err="1"/>
              <a:t>Sagemath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Sagemath</a:t>
            </a:r>
            <a:r>
              <a:rPr lang="en-US" dirty="0"/>
              <a:t> uses MILP solver (CPLEX)</a:t>
            </a:r>
          </a:p>
          <a:p>
            <a:endParaRPr lang="en-US" dirty="0"/>
          </a:p>
          <a:p>
            <a:r>
              <a:rPr lang="en-US" dirty="0"/>
              <a:t>Does not take into fact we have special properties (metric)</a:t>
            </a:r>
          </a:p>
        </p:txBody>
      </p:sp>
    </p:spTree>
    <p:extLst>
      <p:ext uri="{BB962C8B-B14F-4D97-AF65-F5344CB8AC3E}">
        <p14:creationId xmlns:p14="http://schemas.microsoft.com/office/powerpoint/2010/main" val="33827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Approximate Solution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</a:t>
            </a:r>
          </a:p>
          <a:p>
            <a:endParaRPr lang="en-US" dirty="0"/>
          </a:p>
          <a:p>
            <a:r>
              <a:rPr lang="en-US" dirty="0"/>
              <a:t>Coordinates rather than Google Maps distances</a:t>
            </a:r>
          </a:p>
          <a:p>
            <a:endParaRPr lang="en-US" dirty="0"/>
          </a:p>
          <a:p>
            <a:r>
              <a:rPr lang="en-US" dirty="0"/>
              <a:t>C+ + code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 Properties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best </a:t>
            </a:r>
            <a:r>
              <a:rPr lang="en-US" dirty="0" err="1"/>
              <a:t>subtour</a:t>
            </a:r>
            <a:endParaRPr lang="en-US" dirty="0"/>
          </a:p>
          <a:p>
            <a:r>
              <a:rPr lang="en-US" dirty="0"/>
              <a:t>Optimal with 1.5 of best</a:t>
            </a:r>
          </a:p>
          <a:p>
            <a:r>
              <a:rPr lang="en-US" dirty="0"/>
              <a:t>Need a metric on graph distances</a:t>
            </a:r>
          </a:p>
          <a:p>
            <a:pPr lvl="1"/>
            <a:r>
              <a:rPr lang="en-US" dirty="0"/>
              <a:t>Distances zero </a:t>
            </a:r>
            <a:r>
              <a:rPr lang="en-US" dirty="0" err="1"/>
              <a:t>iff</a:t>
            </a:r>
            <a:r>
              <a:rPr lang="en-US" dirty="0"/>
              <a:t> points are the same</a:t>
            </a:r>
          </a:p>
          <a:p>
            <a:pPr lvl="1"/>
            <a:r>
              <a:rPr lang="en-US" dirty="0"/>
              <a:t>Distances symmetric</a:t>
            </a:r>
          </a:p>
          <a:p>
            <a:pPr lvl="1"/>
            <a:r>
              <a:rPr lang="en-US" dirty="0"/>
              <a:t>Travelling from park a to c faster than from a to b then b to c (triangle inequality)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 Steps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minimum spanning tree (Prim’s Algorithm O(n</a:t>
            </a:r>
            <a:r>
              <a:rPr lang="en-US" baseline="30000" dirty="0"/>
              <a:t>2</a:t>
            </a:r>
            <a:r>
              <a:rPr lang="en-US" dirty="0"/>
              <a:t> log n))</a:t>
            </a:r>
          </a:p>
          <a:p>
            <a:r>
              <a:rPr lang="en-US" dirty="0"/>
              <a:t>Find a minimum perfect matching on odd degree vertices (</a:t>
            </a:r>
            <a:r>
              <a:rPr lang="en-US" dirty="0" err="1"/>
              <a:t>Micali</a:t>
            </a:r>
            <a:r>
              <a:rPr lang="en-US" dirty="0"/>
              <a:t> and </a:t>
            </a:r>
            <a:r>
              <a:rPr lang="en-US" dirty="0" err="1"/>
              <a:t>Vazirani</a:t>
            </a:r>
            <a:r>
              <a:rPr lang="en-US" dirty="0"/>
              <a:t> O(n</a:t>
            </a:r>
            <a:r>
              <a:rPr lang="en-US" baseline="30000" dirty="0"/>
              <a:t>5/2</a:t>
            </a:r>
            <a:r>
              <a:rPr lang="en-US" dirty="0"/>
              <a:t>))</a:t>
            </a:r>
          </a:p>
          <a:p>
            <a:r>
              <a:rPr lang="en-US" dirty="0"/>
              <a:t>Find </a:t>
            </a:r>
            <a:r>
              <a:rPr lang="en-US" dirty="0" err="1"/>
              <a:t>Eulerian</a:t>
            </a:r>
            <a:r>
              <a:rPr lang="en-US" dirty="0"/>
              <a:t> tour of resulting (multi) graph (</a:t>
            </a:r>
            <a:r>
              <a:rPr lang="en-US" dirty="0" err="1"/>
              <a:t>Hierholzer’s</a:t>
            </a:r>
            <a:r>
              <a:rPr lang="en-US" dirty="0"/>
              <a:t> algorithm O(n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Skip over repeated vertices to get a tour (O(n))</a:t>
            </a:r>
          </a:p>
          <a:p>
            <a:endParaRPr lang="en-US" dirty="0"/>
          </a:p>
          <a:p>
            <a:r>
              <a:rPr lang="en-US" dirty="0"/>
              <a:t>Total run time O(n</a:t>
            </a:r>
            <a:r>
              <a:rPr lang="en-US" baseline="30000" dirty="0"/>
              <a:t>5/2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</a:t>
            </a:r>
            <a:r>
              <a:rPr lang="en-US" dirty="0" smtClean="0"/>
              <a:t>Algorithm [1]</a:t>
            </a:r>
            <a:endParaRPr lang="en-US" dirty="0"/>
          </a:p>
        </p:txBody>
      </p:sp>
      <p:pic>
        <p:nvPicPr>
          <p:cNvPr id="4" name="Content Placeholder 3" descr="Screen Shot 2019-05-02 at 12.1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47" r="-70147"/>
          <a:stretch>
            <a:fillRect/>
          </a:stretch>
        </p:blipFill>
        <p:spPr>
          <a:xfrm>
            <a:off x="1535113" y="2016125"/>
            <a:ext cx="9520237" cy="3449638"/>
          </a:xfrm>
        </p:spPr>
      </p:pic>
    </p:spTree>
    <p:extLst>
      <p:ext uri="{BB962C8B-B14F-4D97-AF65-F5344CB8AC3E}">
        <p14:creationId xmlns:p14="http://schemas.microsoft.com/office/powerpoint/2010/main" val="25689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Minimum Spanning Tree</a:t>
            </a:r>
          </a:p>
        </p:txBody>
      </p:sp>
      <p:pic>
        <p:nvPicPr>
          <p:cNvPr id="4" name="Content Placeholder 3" descr="Screen Shot 2019-05-02 at 12.1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47" r="-70147"/>
          <a:stretch>
            <a:fillRect/>
          </a:stretch>
        </p:blipFill>
        <p:spPr>
          <a:xfrm>
            <a:off x="-1275177" y="2070165"/>
            <a:ext cx="9520237" cy="3449638"/>
          </a:xfrm>
        </p:spPr>
      </p:pic>
      <p:pic>
        <p:nvPicPr>
          <p:cNvPr id="5" name="Picture 4" descr="Screen Shot 2019-05-02 at 12.1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50" y="2061164"/>
            <a:ext cx="3457927" cy="34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26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2219</Words>
  <Application>Microsoft Macintosh PowerPoint</Application>
  <PresentationFormat>Custom</PresentationFormat>
  <Paragraphs>1554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Gallery</vt:lpstr>
      <vt:lpstr>Cleaning Parks for a Safer Future </vt:lpstr>
      <vt:lpstr>What we are doing</vt:lpstr>
      <vt:lpstr>The Integer Program (Travelling Salesman)</vt:lpstr>
      <vt:lpstr>Implementation for Exact Solution</vt:lpstr>
      <vt:lpstr>Implementation for Approximate Solution  </vt:lpstr>
      <vt:lpstr>Christofides’ Algorithm Properties </vt:lpstr>
      <vt:lpstr>Christofides’ Algorithm Steps </vt:lpstr>
      <vt:lpstr>Christofides’ Algorithm [1]</vt:lpstr>
      <vt:lpstr>Step 1: Minimum Spanning Tree</vt:lpstr>
      <vt:lpstr>Step 2: Minimum Perfect Matching on Odd Vertices</vt:lpstr>
      <vt:lpstr>Step 3: Find Eulerian Circuit</vt:lpstr>
      <vt:lpstr>Step 4: Skip Vertices</vt:lpstr>
      <vt:lpstr>Proof that solution is within 1.5 of optimum </vt:lpstr>
      <vt:lpstr>Proof that solution is within 1.5 of optimum (cont.)</vt:lpstr>
      <vt:lpstr>Results</vt:lpstr>
      <vt:lpstr>Data:</vt:lpstr>
      <vt:lpstr>RESULTS:</vt:lpstr>
      <vt:lpstr>Results:</vt:lpstr>
      <vt:lpstr>Suggestions From the Symposium</vt:lpstr>
      <vt:lpstr>Original Formulation:</vt:lpstr>
      <vt:lpstr>Model Simplification</vt:lpstr>
      <vt:lpstr>Decomposed Results for Time</vt:lpstr>
      <vt:lpstr>Subtours</vt:lpstr>
      <vt:lpstr>Subtours</vt:lpstr>
      <vt:lpstr>Subtours</vt:lpstr>
      <vt:lpstr>Further Extensions and Conclusion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sorenson</dc:creator>
  <cp:lastModifiedBy>Connor Mattes</cp:lastModifiedBy>
  <cp:revision>33</cp:revision>
  <dcterms:created xsi:type="dcterms:W3CDTF">2019-05-02T06:21:04Z</dcterms:created>
  <dcterms:modified xsi:type="dcterms:W3CDTF">2019-05-07T20:00:53Z</dcterms:modified>
</cp:coreProperties>
</file>