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59" r:id="rId5"/>
    <p:sldId id="260" r:id="rId6"/>
    <p:sldId id="258" r:id="rId7"/>
    <p:sldId id="257" r:id="rId8"/>
    <p:sldId id="282" r:id="rId9"/>
    <p:sldId id="267" r:id="rId10"/>
    <p:sldId id="268" r:id="rId11"/>
    <p:sldId id="263" r:id="rId12"/>
    <p:sldId id="269" r:id="rId13"/>
    <p:sldId id="261" r:id="rId14"/>
    <p:sldId id="264" r:id="rId15"/>
    <p:sldId id="279" r:id="rId16"/>
    <p:sldId id="278" r:id="rId17"/>
    <p:sldId id="274" r:id="rId18"/>
    <p:sldId id="27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93465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444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10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56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8C7FFE-D6C4-4913-8E3F-94489CD5B00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040264C-81A7-4A7A-9693-C8E25C9F91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65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svg"/><Relationship Id="rId7" Type="http://schemas.openxmlformats.org/officeDocument/2006/relationships/image" Target="../media/image70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70.svg"/><Relationship Id="rId7" Type="http://schemas.openxmlformats.org/officeDocument/2006/relationships/image" Target="../media/image68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openxmlformats.org/officeDocument/2006/relationships/image" Target="../media/image7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svg"/><Relationship Id="rId3" Type="http://schemas.openxmlformats.org/officeDocument/2006/relationships/image" Target="../media/image73.svg"/><Relationship Id="rId7" Type="http://schemas.openxmlformats.org/officeDocument/2006/relationships/image" Target="../media/image39.svg"/><Relationship Id="rId12" Type="http://schemas.openxmlformats.org/officeDocument/2006/relationships/image" Target="../media/image4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75.svg"/><Relationship Id="rId5" Type="http://schemas.openxmlformats.org/officeDocument/2006/relationships/image" Target="../media/image37.svg"/><Relationship Id="rId15" Type="http://schemas.openxmlformats.org/officeDocument/2006/relationships/image" Target="../media/image77.svg"/><Relationship Id="rId10" Type="http://schemas.openxmlformats.org/officeDocument/2006/relationships/image" Target="../media/image74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1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51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sv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55.svg"/><Relationship Id="rId3" Type="http://schemas.openxmlformats.org/officeDocument/2006/relationships/image" Target="../media/image400.png"/><Relationship Id="rId7" Type="http://schemas.openxmlformats.org/officeDocument/2006/relationships/image" Target="../media/image80.pn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image" Target="../media/image300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53.svg"/><Relationship Id="rId5" Type="http://schemas.openxmlformats.org/officeDocument/2006/relationships/image" Target="../media/image60.png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500.png"/><Relationship Id="rId9" Type="http://schemas.openxmlformats.org/officeDocument/2006/relationships/image" Target="../media/image100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3B3C-3253-44A0-90CA-3030879C5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Using Total Unimodularity to Solve a Warehouse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C936C-04B1-4278-886B-64DA05C28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Zachary Sorenson</a:t>
            </a:r>
          </a:p>
          <a:p>
            <a:r>
              <a:rPr lang="en-US" sz="1800" dirty="0"/>
              <a:t>PhD Candidate</a:t>
            </a:r>
          </a:p>
          <a:p>
            <a:r>
              <a:rPr lang="en-US" sz="1800" dirty="0"/>
              <a:t>CU Denver</a:t>
            </a:r>
          </a:p>
          <a:p>
            <a:r>
              <a:rPr lang="en-US" sz="1800" dirty="0"/>
              <a:t>11/5/19</a:t>
            </a:r>
          </a:p>
        </p:txBody>
      </p:sp>
    </p:spTree>
    <p:extLst>
      <p:ext uri="{BB962C8B-B14F-4D97-AF65-F5344CB8AC3E}">
        <p14:creationId xmlns:p14="http://schemas.microsoft.com/office/powerpoint/2010/main" val="178427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AE92-909C-4A00-8773-406A0CDC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Integrality of Linear Programming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AAB8BA2E-478E-434B-B106-C9A9307D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90401"/>
              </p:ext>
            </p:extLst>
          </p:nvPr>
        </p:nvGraphicFramePr>
        <p:xfrm>
          <a:off x="1982803" y="1799930"/>
          <a:ext cx="5274616" cy="388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27">
                  <a:extLst>
                    <a:ext uri="{9D8B030D-6E8A-4147-A177-3AD203B41FA5}">
                      <a16:colId xmlns:a16="http://schemas.microsoft.com/office/drawing/2014/main" val="3461493717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535087598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642760455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283956478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2433356978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124273465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121428845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916104330"/>
                    </a:ext>
                  </a:extLst>
                </a:gridCol>
              </a:tblGrid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64924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52870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526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40392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34692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75663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53841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4522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7FCD49-CE47-4315-B63C-9C44DE3068ED}"/>
              </a:ext>
            </a:extLst>
          </p:cNvPr>
          <p:cNvCxnSpPr>
            <a:cxnSpLocks/>
          </p:cNvCxnSpPr>
          <p:nvPr/>
        </p:nvCxnSpPr>
        <p:spPr>
          <a:xfrm flipV="1">
            <a:off x="1992429" y="1416517"/>
            <a:ext cx="0" cy="4291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93E59-106D-4B7C-B2B2-FEF9F83D7B7A}"/>
              </a:ext>
            </a:extLst>
          </p:cNvPr>
          <p:cNvCxnSpPr>
            <a:cxnSpLocks/>
          </p:cNvCxnSpPr>
          <p:nvPr/>
        </p:nvCxnSpPr>
        <p:spPr>
          <a:xfrm>
            <a:off x="1953929" y="5678905"/>
            <a:ext cx="5929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DBCE00-B1D2-4A15-9CAD-0D128B3F3DD0}"/>
                  </a:ext>
                </a:extLst>
              </p:cNvPr>
              <p:cNvSpPr txBox="1"/>
              <p:nvPr/>
            </p:nvSpPr>
            <p:spPr>
              <a:xfrm>
                <a:off x="1413795" y="3059668"/>
                <a:ext cx="372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DBCE00-B1D2-4A15-9CAD-0D128B3F3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795" y="3059668"/>
                <a:ext cx="372923" cy="369332"/>
              </a:xfrm>
              <a:prstGeom prst="rect">
                <a:avLst/>
              </a:prstGeom>
              <a:blipFill>
                <a:blip r:embed="rId2"/>
                <a:stretch>
                  <a:fillRect l="-11475" r="-655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5DA32E-601F-492D-88E3-F3E6955B69A8}"/>
                  </a:ext>
                </a:extLst>
              </p:cNvPr>
              <p:cNvSpPr txBox="1"/>
              <p:nvPr/>
            </p:nvSpPr>
            <p:spPr>
              <a:xfrm>
                <a:off x="4578903" y="5908745"/>
                <a:ext cx="380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5DA32E-601F-492D-88E3-F3E6955B6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03" y="5908745"/>
                <a:ext cx="380039" cy="369332"/>
              </a:xfrm>
              <a:prstGeom prst="rect">
                <a:avLst/>
              </a:prstGeom>
              <a:blipFill>
                <a:blip r:embed="rId3"/>
                <a:stretch>
                  <a:fillRect l="-8065" r="-806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6B59F3-C896-4F69-B1B4-98096FE6B9AC}"/>
              </a:ext>
            </a:extLst>
          </p:cNvPr>
          <p:cNvCxnSpPr>
            <a:cxnSpLocks/>
          </p:cNvCxnSpPr>
          <p:nvPr/>
        </p:nvCxnSpPr>
        <p:spPr>
          <a:xfrm>
            <a:off x="1953929" y="2286000"/>
            <a:ext cx="3613751" cy="342178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F3125E-4ADA-4720-A1AE-9F92907476FC}"/>
              </a:ext>
            </a:extLst>
          </p:cNvPr>
          <p:cNvCxnSpPr>
            <a:cxnSpLocks/>
          </p:cNvCxnSpPr>
          <p:nvPr/>
        </p:nvCxnSpPr>
        <p:spPr>
          <a:xfrm>
            <a:off x="1992429" y="3210560"/>
            <a:ext cx="5017971" cy="249722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9AFD5F-0C64-4133-AAA4-C24B7BBDE275}"/>
              </a:ext>
            </a:extLst>
          </p:cNvPr>
          <p:cNvSpPr/>
          <p:nvPr/>
        </p:nvSpPr>
        <p:spPr>
          <a:xfrm>
            <a:off x="3901440" y="4155173"/>
            <a:ext cx="111760" cy="1320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A1FA2-5223-4EED-BC71-117E6A38D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416517"/>
            <a:ext cx="6543675" cy="4962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80B41-6DD0-4D00-9EA4-83511B9B1936}"/>
              </a:ext>
            </a:extLst>
          </p:cNvPr>
          <p:cNvSpPr txBox="1"/>
          <p:nvPr/>
        </p:nvSpPr>
        <p:spPr>
          <a:xfrm>
            <a:off x="7592409" y="3344120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Linear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124554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EA27-BDE6-4E35-A2E2-5F888C44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Unimodularity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4CC2BD-0F29-418B-B5E6-67315890974B}"/>
              </a:ext>
            </a:extLst>
          </p:cNvPr>
          <p:cNvSpPr/>
          <p:nvPr/>
        </p:nvSpPr>
        <p:spPr>
          <a:xfrm>
            <a:off x="1641107" y="1546058"/>
            <a:ext cx="90621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(Unimodular Matrix)- A matrix is “Unimodular" if every one of its upper left square submatrices have determinants of 1, -1, or 0. A matrix is considered “Totally Unimodular" if every square submatrix of the original matrix has a determinant of 1, -1, or 0.</a:t>
            </a:r>
          </a:p>
        </p:txBody>
      </p:sp>
    </p:spTree>
    <p:extLst>
      <p:ext uri="{BB962C8B-B14F-4D97-AF65-F5344CB8AC3E}">
        <p14:creationId xmlns:p14="http://schemas.microsoft.com/office/powerpoint/2010/main" val="79007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B730-355D-4993-B7D2-2ADA828C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Integrality of 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4E854-E147-4DAC-8611-14289F824AE6}"/>
              </a:ext>
            </a:extLst>
          </p:cNvPr>
          <p:cNvSpPr/>
          <p:nvPr/>
        </p:nvSpPr>
        <p:spPr>
          <a:xfrm>
            <a:off x="1669983" y="1613118"/>
            <a:ext cx="93028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1: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conditions for linear models that will imply an integer optimal solution. The first is that the constraint matrix is totally unimodular. The second is that the right-hand side of the constraints will have integral values. [1]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B9F91-F388-4A6E-8E49-CD437A0A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03" y="3530601"/>
            <a:ext cx="1834994" cy="223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90232-4AF3-4758-8A53-4CE9460A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759" y="5760721"/>
            <a:ext cx="1918131" cy="10691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FB69A7-D30D-4BC3-9F0F-C22A348E4E57}"/>
              </a:ext>
            </a:extLst>
          </p:cNvPr>
          <p:cNvSpPr/>
          <p:nvPr/>
        </p:nvSpPr>
        <p:spPr>
          <a:xfrm>
            <a:off x="7013497" y="3530600"/>
            <a:ext cx="127393" cy="2841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C2ADAF-F319-47C1-8CCD-13667B749C40}"/>
              </a:ext>
            </a:extLst>
          </p:cNvPr>
          <p:cNvSpPr/>
          <p:nvPr/>
        </p:nvSpPr>
        <p:spPr>
          <a:xfrm>
            <a:off x="5177040" y="5760722"/>
            <a:ext cx="45719" cy="1069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2548E-34AF-4DB6-8175-AF06993E9D1D}"/>
              </a:ext>
            </a:extLst>
          </p:cNvPr>
          <p:cNvSpPr/>
          <p:nvPr/>
        </p:nvSpPr>
        <p:spPr>
          <a:xfrm>
            <a:off x="6593304" y="3530600"/>
            <a:ext cx="464449" cy="2937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FA72E-E946-4CF8-A453-19B62FCB7BF8}"/>
              </a:ext>
            </a:extLst>
          </p:cNvPr>
          <p:cNvSpPr/>
          <p:nvPr/>
        </p:nvSpPr>
        <p:spPr>
          <a:xfrm>
            <a:off x="5222759" y="6545179"/>
            <a:ext cx="1918131" cy="28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581AF8-95B5-433C-9366-C7987ACA66F5}"/>
              </a:ext>
            </a:extLst>
          </p:cNvPr>
          <p:cNvSpPr/>
          <p:nvPr/>
        </p:nvSpPr>
        <p:spPr>
          <a:xfrm>
            <a:off x="1513271" y="1631030"/>
            <a:ext cx="10106527" cy="488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AD1C5-51BC-46B5-BC2B-98019903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545" y="500159"/>
            <a:ext cx="9601200" cy="1485900"/>
          </a:xfrm>
        </p:spPr>
        <p:txBody>
          <a:bodyPr/>
          <a:lstStyle/>
          <a:p>
            <a:r>
              <a:rPr lang="en-US" dirty="0"/>
              <a:t>Constraint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6ED07F-E45C-4245-9F7B-53A8633419BC}"/>
              </a:ext>
            </a:extLst>
          </p:cNvPr>
          <p:cNvSpPr/>
          <p:nvPr/>
        </p:nvSpPr>
        <p:spPr>
          <a:xfrm>
            <a:off x="4773194" y="1934644"/>
            <a:ext cx="754520" cy="4871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C7675-1D84-44A9-B40C-CEC4B7679BEC}"/>
              </a:ext>
            </a:extLst>
          </p:cNvPr>
          <p:cNvSpPr/>
          <p:nvPr/>
        </p:nvSpPr>
        <p:spPr>
          <a:xfrm>
            <a:off x="1816618" y="4124278"/>
            <a:ext cx="4459054" cy="20479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BB30F-84B1-4E9C-B21A-B6AA4B92DF16}"/>
              </a:ext>
            </a:extLst>
          </p:cNvPr>
          <p:cNvSpPr/>
          <p:nvPr/>
        </p:nvSpPr>
        <p:spPr>
          <a:xfrm>
            <a:off x="5835015" y="2974017"/>
            <a:ext cx="731520" cy="4692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8D26C-14A2-4073-A18D-8912BCD230B3}"/>
              </a:ext>
            </a:extLst>
          </p:cNvPr>
          <p:cNvSpPr/>
          <p:nvPr/>
        </p:nvSpPr>
        <p:spPr>
          <a:xfrm>
            <a:off x="7158037" y="4522935"/>
            <a:ext cx="3657601" cy="1485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3F794D0-F20D-4BCE-8898-F943E0F0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0701" y="4914899"/>
            <a:ext cx="2783654" cy="85463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29376C5-0D5F-471C-AF7A-07DB20834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8875" y="4572478"/>
            <a:ext cx="3648075" cy="14192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A607DB7-9C03-489B-A017-FB2D3FE59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3430" y="1919166"/>
            <a:ext cx="4717539" cy="20479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77C20B-0058-4107-AA40-1567CF9FE69D}"/>
              </a:ext>
            </a:extLst>
          </p:cNvPr>
          <p:cNvSpPr/>
          <p:nvPr/>
        </p:nvSpPr>
        <p:spPr>
          <a:xfrm>
            <a:off x="5621154" y="2466019"/>
            <a:ext cx="1280160" cy="46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FB7C5E-F8AD-4EE6-8392-4A6ABE749B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524" t="26676" r="37197" b="50409"/>
          <a:stretch/>
        </p:blipFill>
        <p:spPr>
          <a:xfrm>
            <a:off x="6091585" y="2410048"/>
            <a:ext cx="1145406" cy="469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47BA3-1860-4709-940A-91109EB17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5485" y="4225031"/>
            <a:ext cx="607945" cy="3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2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ABD7-08B9-4922-B0C7-6A14BC89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Unimodularity Proposition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D52D2-FB23-41FD-BBF9-8F291D8EB2A6}"/>
              </a:ext>
            </a:extLst>
          </p:cNvPr>
          <p:cNvSpPr/>
          <p:nvPr/>
        </p:nvSpPr>
        <p:spPr>
          <a:xfrm>
            <a:off x="1615440" y="2260332"/>
            <a:ext cx="9438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2: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is totally unimodular if no more than two non-zero entries are in each column, and if the rows can be partitioned into two sets such that if a column has two entries of the same sign, their rows are in different sets of the partition. [2]</a:t>
            </a:r>
          </a:p>
        </p:txBody>
      </p:sp>
    </p:spTree>
    <p:extLst>
      <p:ext uri="{BB962C8B-B14F-4D97-AF65-F5344CB8AC3E}">
        <p14:creationId xmlns:p14="http://schemas.microsoft.com/office/powerpoint/2010/main" val="112616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AD1D-5670-4913-B3F8-A65A4609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D3AE5-3323-42B5-ABD9-C4EEFB762F5C}"/>
                  </a:ext>
                </a:extLst>
              </p:cNvPr>
              <p:cNvSpPr txBox="1"/>
              <p:nvPr/>
            </p:nvSpPr>
            <p:spPr>
              <a:xfrm>
                <a:off x="1391920" y="2016760"/>
                <a:ext cx="823334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en-US" sz="2800" dirty="0"/>
                  <a:t>Create Partition for rows separating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into an upper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/>
                  <a:t> and a lower matrix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>
                  <a:buFontTx/>
                  <a:buChar char="-"/>
                </a:pPr>
                <a:r>
                  <a:rPr lang="en-US" sz="2800" dirty="0"/>
                  <a:t>Show, column by column, that there is at most a single 1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/>
                  <a:t>  and a single 1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800" dirty="0"/>
                  <a:t> and otherwise, every value in the column is zero.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D3AE5-3323-42B5-ABD9-C4EEFB762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20" y="2016760"/>
                <a:ext cx="8233343" cy="2677656"/>
              </a:xfrm>
              <a:prstGeom prst="rect">
                <a:avLst/>
              </a:prstGeom>
              <a:blipFill>
                <a:blip r:embed="rId2"/>
                <a:stretch>
                  <a:fillRect l="-1332" t="-2278" r="-592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0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581AF8-95B5-433C-9366-C7987ACA66F5}"/>
              </a:ext>
            </a:extLst>
          </p:cNvPr>
          <p:cNvSpPr/>
          <p:nvPr/>
        </p:nvSpPr>
        <p:spPr>
          <a:xfrm>
            <a:off x="1513271" y="1641190"/>
            <a:ext cx="10106527" cy="488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AD1C5-51BC-46B5-BC2B-98019903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545" y="500159"/>
            <a:ext cx="9601200" cy="1485900"/>
          </a:xfrm>
        </p:spPr>
        <p:txBody>
          <a:bodyPr/>
          <a:lstStyle/>
          <a:p>
            <a:r>
              <a:rPr lang="en-US" dirty="0"/>
              <a:t>Constraint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6ED07F-E45C-4245-9F7B-53A8633419BC}"/>
              </a:ext>
            </a:extLst>
          </p:cNvPr>
          <p:cNvSpPr/>
          <p:nvPr/>
        </p:nvSpPr>
        <p:spPr>
          <a:xfrm>
            <a:off x="4773194" y="1934644"/>
            <a:ext cx="754520" cy="4871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C7675-1D84-44A9-B40C-CEC4B7679BEC}"/>
              </a:ext>
            </a:extLst>
          </p:cNvPr>
          <p:cNvSpPr/>
          <p:nvPr/>
        </p:nvSpPr>
        <p:spPr>
          <a:xfrm>
            <a:off x="1816618" y="4124278"/>
            <a:ext cx="4459054" cy="20479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BB30F-84B1-4E9C-B21A-B6AA4B92DF16}"/>
              </a:ext>
            </a:extLst>
          </p:cNvPr>
          <p:cNvSpPr/>
          <p:nvPr/>
        </p:nvSpPr>
        <p:spPr>
          <a:xfrm>
            <a:off x="5835015" y="2974017"/>
            <a:ext cx="731520" cy="4692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8D26C-14A2-4073-A18D-8912BCD230B3}"/>
              </a:ext>
            </a:extLst>
          </p:cNvPr>
          <p:cNvSpPr/>
          <p:nvPr/>
        </p:nvSpPr>
        <p:spPr>
          <a:xfrm>
            <a:off x="7158037" y="4551810"/>
            <a:ext cx="3657601" cy="1485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FB7C5E-F8AD-4EE6-8392-4A6ABE749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430" y="1919166"/>
            <a:ext cx="4717539" cy="204792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F794D0-F20D-4BCE-8898-F943E0F05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0701" y="4914899"/>
            <a:ext cx="2783654" cy="85463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29376C5-0D5F-471C-AF7A-07DB208349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8875" y="4572478"/>
            <a:ext cx="3648075" cy="1419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D317A4-3AD1-4CA0-92FB-ED2EB13879F1}"/>
              </a:ext>
            </a:extLst>
          </p:cNvPr>
          <p:cNvSpPr/>
          <p:nvPr/>
        </p:nvSpPr>
        <p:spPr>
          <a:xfrm>
            <a:off x="5527714" y="2421816"/>
            <a:ext cx="1392850" cy="46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07D4679-389C-4E4F-99C8-BD145BA1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524" t="26676" r="37197" b="50409"/>
          <a:stretch/>
        </p:blipFill>
        <p:spPr>
          <a:xfrm>
            <a:off x="6069229" y="2430201"/>
            <a:ext cx="1145406" cy="4692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5D5BBA-B2C0-427A-9BFE-155034205922}"/>
              </a:ext>
            </a:extLst>
          </p:cNvPr>
          <p:cNvCxnSpPr/>
          <p:nvPr/>
        </p:nvCxnSpPr>
        <p:spPr>
          <a:xfrm>
            <a:off x="4750634" y="2883344"/>
            <a:ext cx="3591160" cy="8385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97563-555F-4D69-97FB-7F1448A725C1}"/>
              </a:ext>
            </a:extLst>
          </p:cNvPr>
          <p:cNvCxnSpPr>
            <a:cxnSpLocks/>
          </p:cNvCxnSpPr>
          <p:nvPr/>
        </p:nvCxnSpPr>
        <p:spPr>
          <a:xfrm>
            <a:off x="5654874" y="1960314"/>
            <a:ext cx="0" cy="1900486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711909-590F-4F5A-AB49-274A3EF99CDD}"/>
              </a:ext>
            </a:extLst>
          </p:cNvPr>
          <p:cNvCxnSpPr>
            <a:cxnSpLocks/>
          </p:cNvCxnSpPr>
          <p:nvPr/>
        </p:nvCxnSpPr>
        <p:spPr>
          <a:xfrm>
            <a:off x="7625914" y="1992884"/>
            <a:ext cx="0" cy="1900486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B89609-AB1A-4676-BFDD-4D5F21C165C3}"/>
                  </a:ext>
                </a:extLst>
              </p:cNvPr>
              <p:cNvSpPr/>
              <p:nvPr/>
            </p:nvSpPr>
            <p:spPr>
              <a:xfrm>
                <a:off x="8531972" y="2153551"/>
                <a:ext cx="7811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B89609-AB1A-4676-BFDD-4D5F21C16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972" y="2153551"/>
                <a:ext cx="78111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5E0766-BB82-4419-9E8B-5FE2BD17D20E}"/>
                  </a:ext>
                </a:extLst>
              </p:cNvPr>
              <p:cNvSpPr/>
              <p:nvPr/>
            </p:nvSpPr>
            <p:spPr>
              <a:xfrm>
                <a:off x="8568240" y="3138185"/>
                <a:ext cx="7085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5E0766-BB82-4419-9E8B-5FE2BD17D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240" y="3138185"/>
                <a:ext cx="70859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9DB83D6-3694-4C25-9831-B077978B76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3897" y="4213856"/>
            <a:ext cx="600041" cy="32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ECD4-B8B3-4B58-947E-0B97BC1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 Result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2AAF5-BA54-4F1D-945D-F1E687259BC0}"/>
              </a:ext>
            </a:extLst>
          </p:cNvPr>
          <p:cNvSpPr/>
          <p:nvPr/>
        </p:nvSpPr>
        <p:spPr>
          <a:xfrm>
            <a:off x="1371600" y="1379577"/>
            <a:ext cx="34036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model Ware.mod;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data Ware.dat;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solve;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MINOS 5.51: optimal solution found.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 iterations, objective 9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display 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y :=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1 1   1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1 2   1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1 3   1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2 1   0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2 2   1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2 3   0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3 1   0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3 2   0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3 3   0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4 1   0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4 2   0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4 3   0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5 1   0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5 2   0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5 3   0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071A6-9C14-43B3-9B64-5B44CA4F06A9}"/>
              </a:ext>
            </a:extLst>
          </p:cNvPr>
          <p:cNvSpPr/>
          <p:nvPr/>
        </p:nvSpPr>
        <p:spPr>
          <a:xfrm>
            <a:off x="5344160" y="1379577"/>
            <a:ext cx="34036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display z;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z :=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1 1   0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1 2   0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1 3   0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1 4   1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2 1   0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2 2   0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2 3   0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2 4   1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3 1   0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3 2   0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3 3   0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3 4   1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4 1   0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4 2   0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4 3   0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4 4   1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5 1   0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5 2   0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5 3   0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5 4   1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14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778E91F-3622-4BB4-A866-C56AD1276DFC}"/>
              </a:ext>
            </a:extLst>
          </p:cNvPr>
          <p:cNvSpPr/>
          <p:nvPr/>
        </p:nvSpPr>
        <p:spPr>
          <a:xfrm>
            <a:off x="798897" y="1428750"/>
            <a:ext cx="11280808" cy="5145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4D1AF-D53B-42C1-8816-7026B04C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5986"/>
            <a:ext cx="9601200" cy="148590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B947D6-40B5-476E-8D5B-93EBA4214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356" y="1565960"/>
            <a:ext cx="3608705" cy="87507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598FB24-0A64-4AD1-85EE-F43EEC4A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981" y="2674256"/>
            <a:ext cx="3685457" cy="87411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AB175E-B4BA-48CC-9156-6B14DFCD7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5031" y="3710217"/>
            <a:ext cx="4241359" cy="87411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FD153EC-7430-4D44-B2AA-ACEC960AB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9642" y="4828319"/>
            <a:ext cx="4112138" cy="87411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6C23C9D-15B7-4FE5-996B-769BF70AD3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79759" y="5958242"/>
            <a:ext cx="3833832" cy="2912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277DF-26B7-473F-A703-2CF71421C0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9946" y="5935657"/>
            <a:ext cx="4470400" cy="3138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A0A59B-5546-4D6A-816A-4D4FAF159BDF}"/>
              </a:ext>
            </a:extLst>
          </p:cNvPr>
          <p:cNvSpPr/>
          <p:nvPr/>
        </p:nvSpPr>
        <p:spPr>
          <a:xfrm>
            <a:off x="838300" y="5813660"/>
            <a:ext cx="2234725" cy="558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258D09-8266-4DF6-86D6-8B69870521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4720" y="5971472"/>
            <a:ext cx="2057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DBED-7D3A-49F0-82D5-4A8BCCA2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36EA5-7BA4-4D56-B2D0-49C4E1028224}"/>
              </a:ext>
            </a:extLst>
          </p:cNvPr>
          <p:cNvSpPr/>
          <p:nvPr/>
        </p:nvSpPr>
        <p:spPr>
          <a:xfrm>
            <a:off x="1371600" y="1710035"/>
            <a:ext cx="8036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[1] Cunningham, William H., and </a:t>
            </a:r>
            <a:r>
              <a:rPr lang="en-US" dirty="0" err="1"/>
              <a:t>Geelen</a:t>
            </a:r>
            <a:r>
              <a:rPr lang="en-US" dirty="0"/>
              <a:t>, James F.. “Integral Solutions of Linear Complementarity Problems.” Mathematics of Operations Research, vol. 23, no. 1, 1998, pp. 61–68.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CAB30-E336-4902-950B-F2825CA9FC99}"/>
              </a:ext>
            </a:extLst>
          </p:cNvPr>
          <p:cNvSpPr/>
          <p:nvPr/>
        </p:nvSpPr>
        <p:spPr>
          <a:xfrm>
            <a:off x="13716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 [2] Chandrasekaran, R. “Total Unimodularity of Matrices.” SIAM Journal on Applied Mathematics, vol. 17, no. 6, 1969, pp. 1032–1034.  </a:t>
            </a:r>
          </a:p>
        </p:txBody>
      </p:sp>
    </p:spTree>
    <p:extLst>
      <p:ext uri="{BB962C8B-B14F-4D97-AF65-F5344CB8AC3E}">
        <p14:creationId xmlns:p14="http://schemas.microsoft.com/office/powerpoint/2010/main" val="340392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385F96-E589-4C3C-91D2-FA6AA4B384D7}"/>
              </a:ext>
            </a:extLst>
          </p:cNvPr>
          <p:cNvSpPr/>
          <p:nvPr/>
        </p:nvSpPr>
        <p:spPr>
          <a:xfrm>
            <a:off x="2105793" y="1556085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DE10F-648D-41D6-B265-445B6A99EC82}"/>
              </a:ext>
            </a:extLst>
          </p:cNvPr>
          <p:cNvSpPr/>
          <p:nvPr/>
        </p:nvSpPr>
        <p:spPr>
          <a:xfrm>
            <a:off x="2105793" y="2338939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B9A6A-1A7B-4FB7-A005-5E9366BB8003}"/>
              </a:ext>
            </a:extLst>
          </p:cNvPr>
          <p:cNvSpPr/>
          <p:nvPr/>
        </p:nvSpPr>
        <p:spPr>
          <a:xfrm>
            <a:off x="2105793" y="3121793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61711-A23E-4A2B-8F0E-C40E5D11B3B9}"/>
              </a:ext>
            </a:extLst>
          </p:cNvPr>
          <p:cNvSpPr/>
          <p:nvPr/>
        </p:nvSpPr>
        <p:spPr>
          <a:xfrm>
            <a:off x="2105792" y="3904647"/>
            <a:ext cx="926165" cy="10972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E772D-EB59-4C23-B422-13B19448A5CB}"/>
              </a:ext>
            </a:extLst>
          </p:cNvPr>
          <p:cNvSpPr/>
          <p:nvPr/>
        </p:nvSpPr>
        <p:spPr>
          <a:xfrm>
            <a:off x="2105792" y="5001929"/>
            <a:ext cx="926165" cy="12929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19FC6-B4EF-4A2D-9E44-9EDFA854AC66}"/>
              </a:ext>
            </a:extLst>
          </p:cNvPr>
          <p:cNvSpPr/>
          <p:nvPr/>
        </p:nvSpPr>
        <p:spPr>
          <a:xfrm>
            <a:off x="7714651" y="2149644"/>
            <a:ext cx="926165" cy="78285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9E89D-A4FE-424D-8F4F-9D81D784E04D}"/>
              </a:ext>
            </a:extLst>
          </p:cNvPr>
          <p:cNvSpPr/>
          <p:nvPr/>
        </p:nvSpPr>
        <p:spPr>
          <a:xfrm>
            <a:off x="4009991" y="2149644"/>
            <a:ext cx="1852330" cy="78285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87C257-0FBB-4D36-85AA-396A179E9489}"/>
              </a:ext>
            </a:extLst>
          </p:cNvPr>
          <p:cNvSpPr/>
          <p:nvPr/>
        </p:nvSpPr>
        <p:spPr>
          <a:xfrm>
            <a:off x="5862321" y="2149644"/>
            <a:ext cx="1852330" cy="78285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56F6-0B7D-4179-AD3E-2015F32C397B}"/>
              </a:ext>
            </a:extLst>
          </p:cNvPr>
          <p:cNvSpPr/>
          <p:nvPr/>
        </p:nvSpPr>
        <p:spPr>
          <a:xfrm>
            <a:off x="4475439" y="4031987"/>
            <a:ext cx="381267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67E74-6FE6-40AD-B31D-774AC332145E}"/>
              </a:ext>
            </a:extLst>
          </p:cNvPr>
          <p:cNvSpPr txBox="1"/>
          <p:nvPr/>
        </p:nvSpPr>
        <p:spPr>
          <a:xfrm>
            <a:off x="5300942" y="4262673"/>
            <a:ext cx="187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Packing Station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670D06-7C2C-40D0-B75A-470232DA657D}"/>
              </a:ext>
            </a:extLst>
          </p:cNvPr>
          <p:cNvSpPr txBox="1"/>
          <p:nvPr/>
        </p:nvSpPr>
        <p:spPr>
          <a:xfrm>
            <a:off x="1889305" y="1010824"/>
            <a:ext cx="135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C3147-8BEC-43ED-BD7A-D4F4CBF65B0D}"/>
              </a:ext>
            </a:extLst>
          </p:cNvPr>
          <p:cNvSpPr txBox="1"/>
          <p:nvPr/>
        </p:nvSpPr>
        <p:spPr>
          <a:xfrm>
            <a:off x="5649801" y="2967335"/>
            <a:ext cx="135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750A2D-DFC4-41DF-8F3D-9E5F27D2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78" y="1556085"/>
            <a:ext cx="5353050" cy="56959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39A144-534E-414A-A396-1DBB8EE4635D}"/>
              </a:ext>
            </a:extLst>
          </p:cNvPr>
          <p:cNvSpPr txBox="1"/>
          <p:nvPr/>
        </p:nvSpPr>
        <p:spPr>
          <a:xfrm>
            <a:off x="3963998" y="426049"/>
            <a:ext cx="4835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General Warehouse Layout</a:t>
            </a:r>
          </a:p>
        </p:txBody>
      </p:sp>
    </p:spTree>
    <p:extLst>
      <p:ext uri="{BB962C8B-B14F-4D97-AF65-F5344CB8AC3E}">
        <p14:creationId xmlns:p14="http://schemas.microsoft.com/office/powerpoint/2010/main" val="258814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0D54-C1AF-49D9-8E0C-39480E1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To Consider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458E4F-32E4-45A4-AD28-F6B943E18312}"/>
                  </a:ext>
                </a:extLst>
              </p:cNvPr>
              <p:cNvSpPr txBox="1"/>
              <p:nvPr/>
            </p:nvSpPr>
            <p:spPr>
              <a:xfrm>
                <a:off x="1219200" y="1710035"/>
                <a:ext cx="10381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apacity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shelves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𝑐𝑙𝑢𝑠𝑡𝑒𝑟𝑠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458E4F-32E4-45A4-AD28-F6B943E18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10035"/>
                <a:ext cx="10381936" cy="461665"/>
              </a:xfrm>
              <a:prstGeom prst="rect">
                <a:avLst/>
              </a:prstGeom>
              <a:blipFill>
                <a:blip r:embed="rId2"/>
                <a:stretch>
                  <a:fillRect l="-881" t="-9333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4ECF36-B400-4C7E-BF06-1EE75A19CBB2}"/>
                  </a:ext>
                </a:extLst>
              </p:cNvPr>
              <p:cNvSpPr txBox="1"/>
              <p:nvPr/>
            </p:nvSpPr>
            <p:spPr>
              <a:xfrm>
                <a:off x="1219200" y="3000717"/>
                <a:ext cx="10381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ize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indiviual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shelf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𝑠𝑙𝑜𝑡𝑠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4ECF36-B400-4C7E-BF06-1EE75A19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00717"/>
                <a:ext cx="10381936" cy="461665"/>
              </a:xfrm>
              <a:prstGeom prst="rect">
                <a:avLst/>
              </a:prstGeom>
              <a:blipFill>
                <a:blip r:embed="rId3"/>
                <a:stretch>
                  <a:fillRect l="-881" t="-921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7D06E-0B3E-4EA9-967E-F861C5403C88}"/>
                  </a:ext>
                </a:extLst>
              </p:cNvPr>
              <p:cNvSpPr txBox="1"/>
              <p:nvPr/>
            </p:nvSpPr>
            <p:spPr>
              <a:xfrm>
                <a:off x="1219200" y="4230705"/>
                <a:ext cx="10381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ractional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Integrailty</m:t>
                    </m:r>
                  </m:oMath>
                </a14:m>
                <a:r>
                  <a:rPr lang="en-US" sz="2400" dirty="0"/>
                  <a:t> of items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7D06E-0B3E-4EA9-967E-F861C540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230705"/>
                <a:ext cx="10381936" cy="461665"/>
              </a:xfrm>
              <a:prstGeom prst="rect">
                <a:avLst/>
              </a:prstGeom>
              <a:blipFill>
                <a:blip r:embed="rId4"/>
                <a:stretch>
                  <a:fillRect l="-881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8C3A892-4B2D-4C6D-9BF1-F0C8272CE848}"/>
              </a:ext>
            </a:extLst>
          </p:cNvPr>
          <p:cNvSpPr txBox="1"/>
          <p:nvPr/>
        </p:nvSpPr>
        <p:spPr>
          <a:xfrm>
            <a:off x="8897319" y="1158013"/>
            <a:ext cx="135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83303-4051-49A6-A966-76941F0497BE}"/>
              </a:ext>
            </a:extLst>
          </p:cNvPr>
          <p:cNvSpPr/>
          <p:nvPr/>
        </p:nvSpPr>
        <p:spPr>
          <a:xfrm>
            <a:off x="7276759" y="1685344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85FD3-707C-417C-896B-E1202E946F02}"/>
              </a:ext>
            </a:extLst>
          </p:cNvPr>
          <p:cNvSpPr/>
          <p:nvPr/>
        </p:nvSpPr>
        <p:spPr>
          <a:xfrm>
            <a:off x="8193298" y="1685344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0F300-4983-4F3E-AB78-914B3138963C}"/>
              </a:ext>
            </a:extLst>
          </p:cNvPr>
          <p:cNvSpPr/>
          <p:nvPr/>
        </p:nvSpPr>
        <p:spPr>
          <a:xfrm>
            <a:off x="9109839" y="1685344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BB371-67FA-4D6C-90D1-500F00692D8B}"/>
              </a:ext>
            </a:extLst>
          </p:cNvPr>
          <p:cNvSpPr/>
          <p:nvPr/>
        </p:nvSpPr>
        <p:spPr>
          <a:xfrm>
            <a:off x="10026380" y="1685344"/>
            <a:ext cx="1852330" cy="782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D5AC1-DE0F-4043-B74C-8E9D698DD635}"/>
              </a:ext>
            </a:extLst>
          </p:cNvPr>
          <p:cNvCxnSpPr/>
          <p:nvPr/>
        </p:nvCxnSpPr>
        <p:spPr>
          <a:xfrm flipV="1">
            <a:off x="7276759" y="1710035"/>
            <a:ext cx="916539" cy="75816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26711-1778-4274-A71E-5357AD7F4D6A}"/>
              </a:ext>
            </a:extLst>
          </p:cNvPr>
          <p:cNvSpPr/>
          <p:nvPr/>
        </p:nvSpPr>
        <p:spPr>
          <a:xfrm>
            <a:off x="8484196" y="2834934"/>
            <a:ext cx="1852330" cy="782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2FCE3-7F0F-42CD-B7F1-23F375FE16D6}"/>
              </a:ext>
            </a:extLst>
          </p:cNvPr>
          <p:cNvSpPr/>
          <p:nvPr/>
        </p:nvSpPr>
        <p:spPr>
          <a:xfrm>
            <a:off x="8484196" y="4030607"/>
            <a:ext cx="1852330" cy="782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A59ADF-7F50-42FC-BF3C-BBAEC9002E92}"/>
              </a:ext>
            </a:extLst>
          </p:cNvPr>
          <p:cNvCxnSpPr>
            <a:cxnSpLocks/>
          </p:cNvCxnSpPr>
          <p:nvPr/>
        </p:nvCxnSpPr>
        <p:spPr>
          <a:xfrm flipV="1">
            <a:off x="8493822" y="4069027"/>
            <a:ext cx="1754701" cy="75144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C2B2338-2B75-4050-8239-386332CA3CCE}"/>
              </a:ext>
            </a:extLst>
          </p:cNvPr>
          <p:cNvSpPr/>
          <p:nvPr/>
        </p:nvSpPr>
        <p:spPr>
          <a:xfrm>
            <a:off x="3997959" y="3218680"/>
            <a:ext cx="4196080" cy="3509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9ABAC-07E1-4C69-A2C0-865FDD99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E1FC00-84E8-4820-BBFD-7B3D5F7F20E6}"/>
                  </a:ext>
                </a:extLst>
              </p:cNvPr>
              <p:cNvSpPr txBox="1"/>
              <p:nvPr/>
            </p:nvSpPr>
            <p:spPr>
              <a:xfrm>
                <a:off x="981232" y="1354742"/>
                <a:ext cx="10381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the upper bounds of items that can be put in a cluster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E1FC00-84E8-4820-BBFD-7B3D5F7F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32" y="1354742"/>
                <a:ext cx="10381936" cy="461665"/>
              </a:xfrm>
              <a:prstGeom prst="rect">
                <a:avLst/>
              </a:prstGeom>
              <a:blipFill>
                <a:blip r:embed="rId2"/>
                <a:stretch>
                  <a:fillRect l="-881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08CE39-8AE8-49EB-AF5A-2431EF260784}"/>
                  </a:ext>
                </a:extLst>
              </p:cNvPr>
              <p:cNvSpPr/>
              <p:nvPr/>
            </p:nvSpPr>
            <p:spPr>
              <a:xfrm>
                <a:off x="981232" y="1832277"/>
                <a:ext cx="6096000" cy="4978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binary variable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08CE39-8AE8-49EB-AF5A-2431EF260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32" y="1832277"/>
                <a:ext cx="6096000" cy="497893"/>
              </a:xfrm>
              <a:prstGeom prst="rect">
                <a:avLst/>
              </a:prstGeom>
              <a:blipFill>
                <a:blip r:embed="rId3"/>
                <a:stretch>
                  <a:fillRect l="-1500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D50891-EF4F-49EA-8595-B54CC78C6C2D}"/>
                  </a:ext>
                </a:extLst>
              </p:cNvPr>
              <p:cNvSpPr/>
              <p:nvPr/>
            </p:nvSpPr>
            <p:spPr>
              <a:xfrm>
                <a:off x="981232" y="2312890"/>
                <a:ext cx="80114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stores the volume of each cluster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D50891-EF4F-49EA-8595-B54CC78C6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32" y="2312890"/>
                <a:ext cx="8011427" cy="461665"/>
              </a:xfrm>
              <a:prstGeom prst="rect">
                <a:avLst/>
              </a:prstGeom>
              <a:blipFill>
                <a:blip r:embed="rId4"/>
                <a:stretch>
                  <a:fillRect l="-114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8A9E20-0012-46BA-9B76-78CB9B5C12FE}"/>
                  </a:ext>
                </a:extLst>
              </p:cNvPr>
              <p:cNvSpPr/>
              <p:nvPr/>
            </p:nvSpPr>
            <p:spPr>
              <a:xfrm>
                <a:off x="1001552" y="2774295"/>
                <a:ext cx="76071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to store the volume of each individual item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8A9E20-0012-46BA-9B76-78CB9B5C1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2" y="2774295"/>
                <a:ext cx="7607147" cy="461665"/>
              </a:xfrm>
              <a:prstGeom prst="rect">
                <a:avLst/>
              </a:prstGeom>
              <a:blipFill>
                <a:blip r:embed="rId5"/>
                <a:stretch>
                  <a:fillRect l="-1202" t="-9211" r="-24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D5B2FFAC-4CE8-4EE3-BEAB-7E01C143B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5980" y="3319739"/>
            <a:ext cx="2640039" cy="75525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D3F976F-8C38-4DDC-AE61-B47A9CCAB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3870" y="4156449"/>
            <a:ext cx="2896659" cy="8585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E243A0-30A4-4507-851E-63C91BB229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2479" y="5151072"/>
            <a:ext cx="3259439" cy="8585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2854B91-737C-4043-B024-9C9D073845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7614" y="6271907"/>
            <a:ext cx="2472692" cy="2599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3EF4A23-0646-4550-85CD-7B7141FE2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2264" y="6271907"/>
            <a:ext cx="1084997" cy="2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3E2D11-C78F-4F99-82F2-6FAAEB383197}"/>
              </a:ext>
            </a:extLst>
          </p:cNvPr>
          <p:cNvSpPr/>
          <p:nvPr/>
        </p:nvSpPr>
        <p:spPr>
          <a:xfrm>
            <a:off x="2079057" y="3454793"/>
            <a:ext cx="7863840" cy="3128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5FE7D-3490-4A25-BCD3-1ED5D60C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Index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AA9D3F-CE8D-41F3-AD92-370F232BDA2C}"/>
                  </a:ext>
                </a:extLst>
              </p:cNvPr>
              <p:cNvSpPr txBox="1"/>
              <p:nvPr/>
            </p:nvSpPr>
            <p:spPr>
              <a:xfrm>
                <a:off x="981232" y="1355817"/>
                <a:ext cx="10381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are the upper bounds of items that can be put in a cluster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AA9D3F-CE8D-41F3-AD92-370F232BD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32" y="1355817"/>
                <a:ext cx="10381936" cy="461665"/>
              </a:xfrm>
              <a:prstGeom prst="rect">
                <a:avLst/>
              </a:prstGeom>
              <a:blipFill>
                <a:blip r:embed="rId2"/>
                <a:stretch>
                  <a:fillRect l="-881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0E03E7-2CFB-4E35-AF6F-7357F387E9EF}"/>
                  </a:ext>
                </a:extLst>
              </p:cNvPr>
              <p:cNvSpPr/>
              <p:nvPr/>
            </p:nvSpPr>
            <p:spPr>
              <a:xfrm>
                <a:off x="981232" y="1803942"/>
                <a:ext cx="6096000" cy="4978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binary variable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0E03E7-2CFB-4E35-AF6F-7357F387E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32" y="1803942"/>
                <a:ext cx="6096000" cy="497893"/>
              </a:xfrm>
              <a:prstGeom prst="rect">
                <a:avLst/>
              </a:prstGeom>
              <a:blipFill>
                <a:blip r:embed="rId3"/>
                <a:stretch>
                  <a:fillRect l="-1500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3B41B4-31F4-415E-BC6A-71AA10EC0895}"/>
                  </a:ext>
                </a:extLst>
              </p:cNvPr>
              <p:cNvSpPr/>
              <p:nvPr/>
            </p:nvSpPr>
            <p:spPr>
              <a:xfrm>
                <a:off x="1778525" y="2208975"/>
                <a:ext cx="6096000" cy="4301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large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items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3B41B4-31F4-415E-BC6A-71AA10EC0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525" y="2208975"/>
                <a:ext cx="6096000" cy="430182"/>
              </a:xfrm>
              <a:prstGeom prst="rect">
                <a:avLst/>
              </a:prstGeom>
              <a:blipFill>
                <a:blip r:embed="rId4"/>
                <a:stretch>
                  <a:fillRect l="-1000" t="-7042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94878-1AC7-4052-92BA-921DE4CD63EF}"/>
                  </a:ext>
                </a:extLst>
              </p:cNvPr>
              <p:cNvSpPr/>
              <p:nvPr/>
            </p:nvSpPr>
            <p:spPr>
              <a:xfrm>
                <a:off x="1768900" y="2532953"/>
                <a:ext cx="6096000" cy="4301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small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items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94878-1AC7-4052-92BA-921DE4CD6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00" y="2532953"/>
                <a:ext cx="6096000" cy="430182"/>
              </a:xfrm>
              <a:prstGeom prst="rect">
                <a:avLst/>
              </a:prstGeom>
              <a:blipFill>
                <a:blip r:embed="rId5"/>
                <a:stretch>
                  <a:fillRect l="-1000" t="-8571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497E27-EB44-4127-8D7E-B4166EEB75BF}"/>
                  </a:ext>
                </a:extLst>
              </p:cNvPr>
              <p:cNvSpPr/>
              <p:nvPr/>
            </p:nvSpPr>
            <p:spPr>
              <a:xfrm>
                <a:off x="1010107" y="2956900"/>
                <a:ext cx="6096000" cy="4978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number of bins an item fits into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497E27-EB44-4127-8D7E-B4166EEB7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7" y="2956900"/>
                <a:ext cx="6096000" cy="497893"/>
              </a:xfrm>
              <a:prstGeom prst="rect">
                <a:avLst/>
              </a:prstGeom>
              <a:blipFill>
                <a:blip r:embed="rId6"/>
                <a:stretch>
                  <a:fillRect l="-1500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6208176-956F-4A76-852E-4FB343E9F2E8}"/>
              </a:ext>
            </a:extLst>
          </p:cNvPr>
          <p:cNvSpPr/>
          <p:nvPr/>
        </p:nvSpPr>
        <p:spPr>
          <a:xfrm>
            <a:off x="2337099" y="5475748"/>
            <a:ext cx="3457309" cy="8669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61AFD30-2273-445B-ABE1-8082E2B60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3508" y="5418850"/>
            <a:ext cx="1375271" cy="26511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23DAAAB-9049-4176-8B41-38E18EF713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18764" y="5803376"/>
            <a:ext cx="1171307" cy="22310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3C15204-6E35-4483-8692-E324E62690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8764" y="6191735"/>
            <a:ext cx="1171307" cy="22048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936C258-63A7-4478-A264-758A742E53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23508" y="5778231"/>
            <a:ext cx="1375271" cy="25004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50C6A6E-59FA-4BB6-A78A-37E40D2BB3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82114" y="5611403"/>
            <a:ext cx="3116131" cy="58033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64EB19B-572A-4572-BEC7-9C2C447B71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33914" y="6201360"/>
            <a:ext cx="1264865" cy="22048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2CFDA1-1C9F-4376-B44D-5B56AF1725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62042" y="4496633"/>
            <a:ext cx="3327859" cy="79868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3A9DDF4-5AE9-4906-8059-EAA91F02E1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17019" y="3577740"/>
            <a:ext cx="3316895" cy="826186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536B6F2-065B-4433-9A1C-0EA9A9127E3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10977" y="5433084"/>
            <a:ext cx="1162500" cy="2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778E91F-3622-4BB4-A866-C56AD1276DFC}"/>
              </a:ext>
            </a:extLst>
          </p:cNvPr>
          <p:cNvSpPr/>
          <p:nvPr/>
        </p:nvSpPr>
        <p:spPr>
          <a:xfrm>
            <a:off x="829377" y="1438910"/>
            <a:ext cx="11280808" cy="5145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4D1AF-D53B-42C1-8816-7026B04C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5986"/>
            <a:ext cx="9601200" cy="1485900"/>
          </a:xfrm>
        </p:spPr>
        <p:txBody>
          <a:bodyPr/>
          <a:lstStyle/>
          <a:p>
            <a:r>
              <a:rPr lang="en-US" dirty="0"/>
              <a:t>General Formulation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598FB24-0A64-4AD1-85EE-F43EEC4A6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981" y="2674256"/>
            <a:ext cx="3685457" cy="87411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AB175E-B4BA-48CC-9156-6B14DFCD7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5031" y="3710217"/>
            <a:ext cx="4241359" cy="87411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FD153EC-7430-4D44-B2AA-ACEC960AB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9642" y="4828319"/>
            <a:ext cx="4112138" cy="87411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277DF-26B7-473F-A703-2CF71421C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5227" y="5935658"/>
            <a:ext cx="3823922" cy="26847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FC1DA90-4471-4BC9-9B12-4D710851E2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0258" y="5962615"/>
            <a:ext cx="1801465" cy="2564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7313169-2D9F-4FD3-B8FD-C7644AFEB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20999" y="5956738"/>
            <a:ext cx="2714641" cy="24739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C5538A7-6133-4F4A-B2B2-AA3F5589DD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6036" y="5952455"/>
            <a:ext cx="988795" cy="22979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B818B7E-8777-4F3E-B5DF-3DC77D15D4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92981" y="1669944"/>
            <a:ext cx="3685457" cy="8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E2D3946-4952-4A97-9045-47F548284596}"/>
              </a:ext>
            </a:extLst>
          </p:cNvPr>
          <p:cNvSpPr/>
          <p:nvPr/>
        </p:nvSpPr>
        <p:spPr>
          <a:xfrm>
            <a:off x="6868922" y="5045527"/>
            <a:ext cx="2552983" cy="1746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180914-ACE8-4D85-BDB4-E3D340C253D1}"/>
              </a:ext>
            </a:extLst>
          </p:cNvPr>
          <p:cNvSpPr/>
          <p:nvPr/>
        </p:nvSpPr>
        <p:spPr>
          <a:xfrm>
            <a:off x="3725913" y="5056733"/>
            <a:ext cx="1852330" cy="171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85F96-E589-4C3C-91D2-FA6AA4B384D7}"/>
              </a:ext>
            </a:extLst>
          </p:cNvPr>
          <p:cNvSpPr/>
          <p:nvPr/>
        </p:nvSpPr>
        <p:spPr>
          <a:xfrm>
            <a:off x="2105793" y="1556085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DE10F-648D-41D6-B265-445B6A99EC82}"/>
              </a:ext>
            </a:extLst>
          </p:cNvPr>
          <p:cNvSpPr/>
          <p:nvPr/>
        </p:nvSpPr>
        <p:spPr>
          <a:xfrm>
            <a:off x="2105793" y="2338939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B9A6A-1A7B-4FB7-A005-5E9366BB8003}"/>
              </a:ext>
            </a:extLst>
          </p:cNvPr>
          <p:cNvSpPr/>
          <p:nvPr/>
        </p:nvSpPr>
        <p:spPr>
          <a:xfrm>
            <a:off x="2105793" y="3121793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61711-A23E-4A2B-8F0E-C40E5D11B3B9}"/>
              </a:ext>
            </a:extLst>
          </p:cNvPr>
          <p:cNvSpPr/>
          <p:nvPr/>
        </p:nvSpPr>
        <p:spPr>
          <a:xfrm>
            <a:off x="2105792" y="3904647"/>
            <a:ext cx="926165" cy="10972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E772D-EB59-4C23-B422-13B19448A5CB}"/>
              </a:ext>
            </a:extLst>
          </p:cNvPr>
          <p:cNvSpPr/>
          <p:nvPr/>
        </p:nvSpPr>
        <p:spPr>
          <a:xfrm>
            <a:off x="2105792" y="5001929"/>
            <a:ext cx="926165" cy="12929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3CB39-3C3F-40CB-AD90-2DCFFEB57167}"/>
              </a:ext>
            </a:extLst>
          </p:cNvPr>
          <p:cNvSpPr/>
          <p:nvPr/>
        </p:nvSpPr>
        <p:spPr>
          <a:xfrm>
            <a:off x="4009991" y="773231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1BD1F-2D32-43DB-A704-8D048181BA83}"/>
              </a:ext>
            </a:extLst>
          </p:cNvPr>
          <p:cNvSpPr/>
          <p:nvPr/>
        </p:nvSpPr>
        <p:spPr>
          <a:xfrm>
            <a:off x="4936156" y="773231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F222E-F976-4875-B35D-FBCCB1B247EF}"/>
              </a:ext>
            </a:extLst>
          </p:cNvPr>
          <p:cNvSpPr/>
          <p:nvPr/>
        </p:nvSpPr>
        <p:spPr>
          <a:xfrm>
            <a:off x="5862321" y="773231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207F9-9F8F-4D6F-B06E-F928471EAA67}"/>
              </a:ext>
            </a:extLst>
          </p:cNvPr>
          <p:cNvSpPr/>
          <p:nvPr/>
        </p:nvSpPr>
        <p:spPr>
          <a:xfrm>
            <a:off x="6788486" y="773231"/>
            <a:ext cx="1852330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19FC6-B4EF-4A2D-9E44-9EDFA854AC66}"/>
              </a:ext>
            </a:extLst>
          </p:cNvPr>
          <p:cNvSpPr/>
          <p:nvPr/>
        </p:nvSpPr>
        <p:spPr>
          <a:xfrm>
            <a:off x="7714651" y="2149644"/>
            <a:ext cx="92616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9E89D-A4FE-424D-8F4F-9D81D784E04D}"/>
              </a:ext>
            </a:extLst>
          </p:cNvPr>
          <p:cNvSpPr/>
          <p:nvPr/>
        </p:nvSpPr>
        <p:spPr>
          <a:xfrm>
            <a:off x="4009991" y="2149644"/>
            <a:ext cx="1852330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87C257-0FBB-4D36-85AA-396A179E9489}"/>
              </a:ext>
            </a:extLst>
          </p:cNvPr>
          <p:cNvSpPr/>
          <p:nvPr/>
        </p:nvSpPr>
        <p:spPr>
          <a:xfrm>
            <a:off x="5862321" y="2149644"/>
            <a:ext cx="1852330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F6AE83-602F-4408-9A1C-7CC6FDBA704E}"/>
              </a:ext>
            </a:extLst>
          </p:cNvPr>
          <p:cNvSpPr/>
          <p:nvPr/>
        </p:nvSpPr>
        <p:spPr>
          <a:xfrm>
            <a:off x="9761502" y="850229"/>
            <a:ext cx="926165" cy="782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DBDBD-338D-4DD6-B786-486192684E21}"/>
              </a:ext>
            </a:extLst>
          </p:cNvPr>
          <p:cNvSpPr/>
          <p:nvPr/>
        </p:nvSpPr>
        <p:spPr>
          <a:xfrm>
            <a:off x="9761502" y="1633083"/>
            <a:ext cx="926165" cy="782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8E451F-4578-46BA-AC74-0110D6FE1778}"/>
              </a:ext>
            </a:extLst>
          </p:cNvPr>
          <p:cNvSpPr/>
          <p:nvPr/>
        </p:nvSpPr>
        <p:spPr>
          <a:xfrm>
            <a:off x="9761501" y="4018556"/>
            <a:ext cx="926165" cy="12929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ABFC1C-BBA0-4C6D-84BF-66BE973E5E39}"/>
              </a:ext>
            </a:extLst>
          </p:cNvPr>
          <p:cNvSpPr/>
          <p:nvPr/>
        </p:nvSpPr>
        <p:spPr>
          <a:xfrm>
            <a:off x="9761501" y="5311551"/>
            <a:ext cx="926165" cy="12929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56F6-0B7D-4179-AD3E-2015F32C397B}"/>
              </a:ext>
            </a:extLst>
          </p:cNvPr>
          <p:cNvSpPr/>
          <p:nvPr/>
        </p:nvSpPr>
        <p:spPr>
          <a:xfrm>
            <a:off x="4475439" y="4031987"/>
            <a:ext cx="3812675" cy="782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67E74-6FE6-40AD-B31D-774AC332145E}"/>
              </a:ext>
            </a:extLst>
          </p:cNvPr>
          <p:cNvSpPr txBox="1"/>
          <p:nvPr/>
        </p:nvSpPr>
        <p:spPr>
          <a:xfrm>
            <a:off x="5300942" y="4262673"/>
            <a:ext cx="187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Packing Station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670D06-7C2C-40D0-B75A-470232DA657D}"/>
              </a:ext>
            </a:extLst>
          </p:cNvPr>
          <p:cNvSpPr txBox="1"/>
          <p:nvPr/>
        </p:nvSpPr>
        <p:spPr>
          <a:xfrm>
            <a:off x="1889305" y="1010824"/>
            <a:ext cx="135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4B2E3-DE4B-4E20-BC40-23C5E5325848}"/>
              </a:ext>
            </a:extLst>
          </p:cNvPr>
          <p:cNvSpPr txBox="1"/>
          <p:nvPr/>
        </p:nvSpPr>
        <p:spPr>
          <a:xfrm>
            <a:off x="5649801" y="213535"/>
            <a:ext cx="135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C3147-8BEC-43ED-BD7A-D4F4CBF65B0D}"/>
              </a:ext>
            </a:extLst>
          </p:cNvPr>
          <p:cNvSpPr txBox="1"/>
          <p:nvPr/>
        </p:nvSpPr>
        <p:spPr>
          <a:xfrm>
            <a:off x="5649801" y="2967335"/>
            <a:ext cx="135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E95C21-063C-4279-91A1-6CAEA4739855}"/>
              </a:ext>
            </a:extLst>
          </p:cNvPr>
          <p:cNvSpPr txBox="1"/>
          <p:nvPr/>
        </p:nvSpPr>
        <p:spPr>
          <a:xfrm>
            <a:off x="9640539" y="265045"/>
            <a:ext cx="109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Item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980EC-93C5-4475-BC26-CBCBBF250D95}"/>
                  </a:ext>
                </a:extLst>
              </p:cNvPr>
              <p:cNvSpPr txBox="1"/>
              <p:nvPr/>
            </p:nvSpPr>
            <p:spPr>
              <a:xfrm>
                <a:off x="3089894" y="1556085"/>
                <a:ext cx="266996" cy="2199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980EC-93C5-4475-BC26-CBCBBF250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894" y="1556085"/>
                <a:ext cx="266996" cy="2199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630F1-0482-4BA1-8696-D6BD7DA0DBE6}"/>
                  </a:ext>
                </a:extLst>
              </p:cNvPr>
              <p:cNvSpPr txBox="1"/>
              <p:nvPr/>
            </p:nvSpPr>
            <p:spPr>
              <a:xfrm>
                <a:off x="3289329" y="2410290"/>
                <a:ext cx="532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630F1-0482-4BA1-8696-D6BD7DA0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329" y="2410290"/>
                <a:ext cx="532262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099561-C87D-444A-8751-7F2122F5918B}"/>
                  </a:ext>
                </a:extLst>
              </p:cNvPr>
              <p:cNvSpPr txBox="1"/>
              <p:nvPr/>
            </p:nvSpPr>
            <p:spPr>
              <a:xfrm>
                <a:off x="3309812" y="4854776"/>
                <a:ext cx="4948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099561-C87D-444A-8751-7F2122F59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12" y="4854776"/>
                <a:ext cx="494879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3C656A-EEF6-486D-BBB8-B94F7AC844D8}"/>
                  </a:ext>
                </a:extLst>
              </p:cNvPr>
              <p:cNvSpPr txBox="1"/>
              <p:nvPr/>
            </p:nvSpPr>
            <p:spPr>
              <a:xfrm>
                <a:off x="3085188" y="3986045"/>
                <a:ext cx="266996" cy="2199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3C656A-EEF6-486D-BBB8-B94F7AC84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188" y="3986045"/>
                <a:ext cx="266996" cy="2199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64E5C71D-F870-47B0-BBD8-286B4589517B}"/>
              </a:ext>
            </a:extLst>
          </p:cNvPr>
          <p:cNvSpPr/>
          <p:nvPr/>
        </p:nvSpPr>
        <p:spPr>
          <a:xfrm>
            <a:off x="9761502" y="2410290"/>
            <a:ext cx="926165" cy="782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54374-13D0-43BD-99C6-0A5ED4C43774}"/>
              </a:ext>
            </a:extLst>
          </p:cNvPr>
          <p:cNvSpPr txBox="1"/>
          <p:nvPr/>
        </p:nvSpPr>
        <p:spPr>
          <a:xfrm>
            <a:off x="9640539" y="3478099"/>
            <a:ext cx="109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Item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5FC8EE-079E-46EE-B971-24E7DA8D1889}"/>
              </a:ext>
            </a:extLst>
          </p:cNvPr>
          <p:cNvCxnSpPr>
            <a:cxnSpLocks/>
          </p:cNvCxnSpPr>
          <p:nvPr/>
        </p:nvCxnSpPr>
        <p:spPr>
          <a:xfrm flipH="1" flipV="1">
            <a:off x="4485373" y="1222408"/>
            <a:ext cx="5817322" cy="1649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5AF2D6-C395-4891-893A-9000B0E31102}"/>
                  </a:ext>
                </a:extLst>
              </p:cNvPr>
              <p:cNvSpPr txBox="1"/>
              <p:nvPr/>
            </p:nvSpPr>
            <p:spPr>
              <a:xfrm>
                <a:off x="10729562" y="924946"/>
                <a:ext cx="266996" cy="2199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5AF2D6-C395-4891-893A-9000B0E3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562" y="924946"/>
                <a:ext cx="266996" cy="2199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371533-33EC-4DE2-B861-FC71E85A362E}"/>
                  </a:ext>
                </a:extLst>
              </p:cNvPr>
              <p:cNvSpPr txBox="1"/>
              <p:nvPr/>
            </p:nvSpPr>
            <p:spPr>
              <a:xfrm>
                <a:off x="10736865" y="4155073"/>
                <a:ext cx="266996" cy="2199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371533-33EC-4DE2-B861-FC71E85A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865" y="4155073"/>
                <a:ext cx="266996" cy="2199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0ADC96-BC5E-43BC-B5FD-49990B2EC277}"/>
                  </a:ext>
                </a:extLst>
              </p:cNvPr>
              <p:cNvSpPr txBox="1"/>
              <p:nvPr/>
            </p:nvSpPr>
            <p:spPr>
              <a:xfrm>
                <a:off x="10870363" y="1793677"/>
                <a:ext cx="554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0ADC96-BC5E-43BC-B5FD-49990B2E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363" y="1793677"/>
                <a:ext cx="554061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29BD9E-CAE8-4A70-84AC-2BBC3FDE1882}"/>
                  </a:ext>
                </a:extLst>
              </p:cNvPr>
              <p:cNvSpPr txBox="1"/>
              <p:nvPr/>
            </p:nvSpPr>
            <p:spPr>
              <a:xfrm>
                <a:off x="11003861" y="5023804"/>
                <a:ext cx="563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29BD9E-CAE8-4A70-84AC-2BBC3FDE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861" y="5023804"/>
                <a:ext cx="563295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C40C7B-02FA-4BCD-A198-B406D7FD20E5}"/>
              </a:ext>
            </a:extLst>
          </p:cNvPr>
          <p:cNvCxnSpPr>
            <a:cxnSpLocks/>
          </p:cNvCxnSpPr>
          <p:nvPr/>
        </p:nvCxnSpPr>
        <p:spPr>
          <a:xfrm flipH="1" flipV="1">
            <a:off x="7714651" y="1190322"/>
            <a:ext cx="2506989" cy="857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3CEEFA-9986-4D0F-98F9-F09917E6594F}"/>
              </a:ext>
            </a:extLst>
          </p:cNvPr>
          <p:cNvCxnSpPr>
            <a:cxnSpLocks/>
          </p:cNvCxnSpPr>
          <p:nvPr/>
        </p:nvCxnSpPr>
        <p:spPr>
          <a:xfrm flipH="1" flipV="1">
            <a:off x="6535554" y="2641122"/>
            <a:ext cx="3550654" cy="1754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5B79353E-91B5-4E2C-8AC6-03A5541FC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5523" y="5143612"/>
            <a:ext cx="1645895" cy="71533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3808F7A-38C9-4863-9659-862097597F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3663" y="5986297"/>
            <a:ext cx="1645896" cy="697307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1F4C855-17AC-42B5-BF8F-846B2328D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1630" y="5124362"/>
            <a:ext cx="2158565" cy="71331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484FB03-FC7C-4CF6-A3AE-145339FB8B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41547" y="5986297"/>
            <a:ext cx="1099269" cy="6945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DC81E6A-7BE4-4C22-BCB8-A7505D5DF429}"/>
              </a:ext>
            </a:extLst>
          </p:cNvPr>
          <p:cNvSpPr/>
          <p:nvPr/>
        </p:nvSpPr>
        <p:spPr>
          <a:xfrm>
            <a:off x="6872036" y="5045527"/>
            <a:ext cx="2549869" cy="8976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8C98C7-9951-4010-AF8D-A49C37D3B67C}"/>
              </a:ext>
            </a:extLst>
          </p:cNvPr>
          <p:cNvSpPr/>
          <p:nvPr/>
        </p:nvSpPr>
        <p:spPr>
          <a:xfrm>
            <a:off x="6870478" y="5894811"/>
            <a:ext cx="2549869" cy="8976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778E91F-3622-4BB4-A866-C56AD1276DFC}"/>
              </a:ext>
            </a:extLst>
          </p:cNvPr>
          <p:cNvSpPr/>
          <p:nvPr/>
        </p:nvSpPr>
        <p:spPr>
          <a:xfrm>
            <a:off x="829377" y="1438910"/>
            <a:ext cx="11280808" cy="5145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4D1AF-D53B-42C1-8816-7026B04C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5986"/>
            <a:ext cx="9601200" cy="1485900"/>
          </a:xfrm>
        </p:spPr>
        <p:txBody>
          <a:bodyPr/>
          <a:lstStyle/>
          <a:p>
            <a:r>
              <a:rPr lang="en-US" dirty="0"/>
              <a:t>General Formulation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598FB24-0A64-4AD1-85EE-F43EEC4A6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981" y="2674256"/>
            <a:ext cx="3685457" cy="87411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AB175E-B4BA-48CC-9156-6B14DFCD7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5031" y="3710217"/>
            <a:ext cx="4241359" cy="87411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FD153EC-7430-4D44-B2AA-ACEC960AB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9642" y="4828319"/>
            <a:ext cx="4112138" cy="87411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277DF-26B7-473F-A703-2CF71421C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5227" y="5935658"/>
            <a:ext cx="3823922" cy="26847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FC1DA90-4471-4BC9-9B12-4D710851E2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0258" y="5962615"/>
            <a:ext cx="1801465" cy="2564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7313169-2D9F-4FD3-B8FD-C7644AFEB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20999" y="5956738"/>
            <a:ext cx="2714641" cy="24739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C5538A7-6133-4F4A-B2B2-AA3F5589DD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6036" y="5952455"/>
            <a:ext cx="988795" cy="22979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B818B7E-8777-4F3E-B5DF-3DC77D15D4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92981" y="1669944"/>
            <a:ext cx="3685457" cy="8431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B2358-9B41-4E11-9CA9-425424F9AD10}"/>
              </a:ext>
            </a:extLst>
          </p:cNvPr>
          <p:cNvSpPr/>
          <p:nvPr/>
        </p:nvSpPr>
        <p:spPr>
          <a:xfrm>
            <a:off x="981777" y="5877908"/>
            <a:ext cx="1963554" cy="386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191C-1107-48B1-B492-1932DD3A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7872"/>
          </a:xfrm>
        </p:spPr>
        <p:txBody>
          <a:bodyPr/>
          <a:lstStyle/>
          <a:p>
            <a:r>
              <a:rPr lang="en-US" dirty="0"/>
              <a:t>Integer Programming Difficulties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D463C3-6D2E-40C9-8E94-99D2350FAB70}"/>
              </a:ext>
            </a:extLst>
          </p:cNvPr>
          <p:cNvCxnSpPr>
            <a:cxnSpLocks/>
          </p:cNvCxnSpPr>
          <p:nvPr/>
        </p:nvCxnSpPr>
        <p:spPr>
          <a:xfrm>
            <a:off x="1953929" y="5678905"/>
            <a:ext cx="5929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BD3F15-B294-4F7D-A136-E18CE3268DB9}"/>
              </a:ext>
            </a:extLst>
          </p:cNvPr>
          <p:cNvCxnSpPr>
            <a:cxnSpLocks/>
          </p:cNvCxnSpPr>
          <p:nvPr/>
        </p:nvCxnSpPr>
        <p:spPr>
          <a:xfrm flipV="1">
            <a:off x="1992429" y="1416517"/>
            <a:ext cx="0" cy="4291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CC8395-59C0-43AB-B587-8D694C13C08F}"/>
                  </a:ext>
                </a:extLst>
              </p:cNvPr>
              <p:cNvSpPr txBox="1"/>
              <p:nvPr/>
            </p:nvSpPr>
            <p:spPr>
              <a:xfrm>
                <a:off x="1413795" y="3059668"/>
                <a:ext cx="372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CC8395-59C0-43AB-B587-8D694C13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795" y="3059668"/>
                <a:ext cx="372923" cy="369332"/>
              </a:xfrm>
              <a:prstGeom prst="rect">
                <a:avLst/>
              </a:prstGeom>
              <a:blipFill>
                <a:blip r:embed="rId2"/>
                <a:stretch>
                  <a:fillRect l="-11475" r="-655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61D611-CFB3-432F-A588-ED0D6B420CDD}"/>
                  </a:ext>
                </a:extLst>
              </p:cNvPr>
              <p:cNvSpPr txBox="1"/>
              <p:nvPr/>
            </p:nvSpPr>
            <p:spPr>
              <a:xfrm>
                <a:off x="4578903" y="5908745"/>
                <a:ext cx="380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61D611-CFB3-432F-A588-ED0D6B42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03" y="5908745"/>
                <a:ext cx="380039" cy="369332"/>
              </a:xfrm>
              <a:prstGeom prst="rect">
                <a:avLst/>
              </a:prstGeom>
              <a:blipFill>
                <a:blip r:embed="rId3"/>
                <a:stretch>
                  <a:fillRect l="-8065" r="-806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2B263F6-FF3F-4FFE-A2EC-9861596D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5112"/>
              </p:ext>
            </p:extLst>
          </p:nvPr>
        </p:nvGraphicFramePr>
        <p:xfrm>
          <a:off x="1982803" y="1799930"/>
          <a:ext cx="5274616" cy="388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27">
                  <a:extLst>
                    <a:ext uri="{9D8B030D-6E8A-4147-A177-3AD203B41FA5}">
                      <a16:colId xmlns:a16="http://schemas.microsoft.com/office/drawing/2014/main" val="3461493717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535087598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642760455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283956478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2433356978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124273465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1121428845"/>
                    </a:ext>
                  </a:extLst>
                </a:gridCol>
                <a:gridCol w="659327">
                  <a:extLst>
                    <a:ext uri="{9D8B030D-6E8A-4147-A177-3AD203B41FA5}">
                      <a16:colId xmlns:a16="http://schemas.microsoft.com/office/drawing/2014/main" val="916104330"/>
                    </a:ext>
                  </a:extLst>
                </a:gridCol>
              </a:tblGrid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64924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52870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526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40392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34692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75663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53841"/>
                  </a:ext>
                </a:extLst>
              </a:tr>
              <a:tr h="48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4522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7990C9-5B40-4C6D-8ACB-F165F0A72995}"/>
              </a:ext>
            </a:extLst>
          </p:cNvPr>
          <p:cNvCxnSpPr>
            <a:cxnSpLocks/>
          </p:cNvCxnSpPr>
          <p:nvPr/>
        </p:nvCxnSpPr>
        <p:spPr>
          <a:xfrm>
            <a:off x="1992429" y="3210560"/>
            <a:ext cx="5264990" cy="247797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B8BE1-2CF1-4BD1-B1A0-803206488E28}"/>
              </a:ext>
            </a:extLst>
          </p:cNvPr>
          <p:cNvCxnSpPr/>
          <p:nvPr/>
        </p:nvCxnSpPr>
        <p:spPr>
          <a:xfrm>
            <a:off x="1953929" y="2286000"/>
            <a:ext cx="3989671" cy="342178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D1495B5-B890-4E3D-B469-E49BD7771803}"/>
              </a:ext>
            </a:extLst>
          </p:cNvPr>
          <p:cNvSpPr/>
          <p:nvPr/>
        </p:nvSpPr>
        <p:spPr>
          <a:xfrm>
            <a:off x="4226560" y="4246613"/>
            <a:ext cx="111760" cy="1320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9E5BA-4B10-4B69-80D5-7C1C086D3DB6}"/>
              </a:ext>
            </a:extLst>
          </p:cNvPr>
          <p:cNvSpPr/>
          <p:nvPr/>
        </p:nvSpPr>
        <p:spPr>
          <a:xfrm>
            <a:off x="5232400" y="5585325"/>
            <a:ext cx="111760" cy="132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CDFAB3-3138-4BCC-8E7B-77242407FE9A}"/>
              </a:ext>
            </a:extLst>
          </p:cNvPr>
          <p:cNvSpPr/>
          <p:nvPr/>
        </p:nvSpPr>
        <p:spPr>
          <a:xfrm>
            <a:off x="4564231" y="4660765"/>
            <a:ext cx="111760" cy="132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0FE8FA-878E-49C3-92F0-0720A39DFA25}"/>
              </a:ext>
            </a:extLst>
          </p:cNvPr>
          <p:cNvSpPr/>
          <p:nvPr/>
        </p:nvSpPr>
        <p:spPr>
          <a:xfrm>
            <a:off x="3892884" y="4660765"/>
            <a:ext cx="111760" cy="132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46ECC0-F4C0-42CF-AD6C-4F9DBB79BF9F}"/>
              </a:ext>
            </a:extLst>
          </p:cNvPr>
          <p:cNvSpPr/>
          <p:nvPr/>
        </p:nvSpPr>
        <p:spPr>
          <a:xfrm>
            <a:off x="3242770" y="4172017"/>
            <a:ext cx="111760" cy="132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C2F9E-6722-4284-B97F-FE03D7C3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31" y="1327415"/>
            <a:ext cx="6610350" cy="4972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3DD4EE-3F3F-4386-AD64-BB02F596FD81}"/>
              </a:ext>
            </a:extLst>
          </p:cNvPr>
          <p:cNvSpPr/>
          <p:nvPr/>
        </p:nvSpPr>
        <p:spPr>
          <a:xfrm>
            <a:off x="7586117" y="3244334"/>
            <a:ext cx="438028" cy="5191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D5C8A-2010-4F97-82B9-F58570FCE74C}"/>
              </a:ext>
            </a:extLst>
          </p:cNvPr>
          <p:cNvSpPr txBox="1"/>
          <p:nvPr/>
        </p:nvSpPr>
        <p:spPr>
          <a:xfrm>
            <a:off x="7622176" y="3317085"/>
            <a:ext cx="2786340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Optimal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E5962-5CF8-4996-8526-CBDAAA76202B}"/>
              </a:ext>
            </a:extLst>
          </p:cNvPr>
          <p:cNvSpPr/>
          <p:nvPr/>
        </p:nvSpPr>
        <p:spPr>
          <a:xfrm>
            <a:off x="7622176" y="3996890"/>
            <a:ext cx="339741" cy="6063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CAC1B-21E0-41AF-B404-D0DC353949E6}"/>
              </a:ext>
            </a:extLst>
          </p:cNvPr>
          <p:cNvSpPr txBox="1"/>
          <p:nvPr/>
        </p:nvSpPr>
        <p:spPr>
          <a:xfrm>
            <a:off x="7621202" y="384456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Integer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25928006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4736</TotalTime>
  <Words>649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Cambria Math</vt:lpstr>
      <vt:lpstr>Consolas</vt:lpstr>
      <vt:lpstr>Franklin Gothic Book</vt:lpstr>
      <vt:lpstr>Times New Roman</vt:lpstr>
      <vt:lpstr>Crop</vt:lpstr>
      <vt:lpstr>Using Total Unimodularity to Solve a Warehouse Problem</vt:lpstr>
      <vt:lpstr>PowerPoint Presentation</vt:lpstr>
      <vt:lpstr>Items To Consider</vt:lpstr>
      <vt:lpstr>Initial Model</vt:lpstr>
      <vt:lpstr>3 Index Model</vt:lpstr>
      <vt:lpstr>General Formulation</vt:lpstr>
      <vt:lpstr>PowerPoint Presentation</vt:lpstr>
      <vt:lpstr>General Formulation</vt:lpstr>
      <vt:lpstr>Integer Programming Difficulties</vt:lpstr>
      <vt:lpstr>Integrality of Linear Programming</vt:lpstr>
      <vt:lpstr>Total Unimodularity</vt:lpstr>
      <vt:lpstr>Integrality of Solutions</vt:lpstr>
      <vt:lpstr>Constraint Matrix</vt:lpstr>
      <vt:lpstr>Total Unimodularity Proposition</vt:lpstr>
      <vt:lpstr>Proof Idea</vt:lpstr>
      <vt:lpstr>Constraint Matrix</vt:lpstr>
      <vt:lpstr>AMPL Result</vt:lpstr>
      <vt:lpstr>Result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Sorenson, Zachary</dc:creator>
  <cp:lastModifiedBy>Sorenson, Zachary</cp:lastModifiedBy>
  <cp:revision>76</cp:revision>
  <dcterms:created xsi:type="dcterms:W3CDTF">2019-11-05T20:40:27Z</dcterms:created>
  <dcterms:modified xsi:type="dcterms:W3CDTF">2019-12-01T07:31:25Z</dcterms:modified>
</cp:coreProperties>
</file>