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/>
    <p:restoredTop sz="90209"/>
  </p:normalViewPr>
  <p:slideViewPr>
    <p:cSldViewPr snapToGrid="0" snapToObjects="1">
      <p:cViewPr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5CD88-1FAC-E44F-A37C-1BC7D5F701A6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1F54-A9B9-AD41-A8C1-F5A2D25F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\ Academic</a:t>
            </a:r>
          </a:p>
          <a:p>
            <a:r>
              <a:rPr lang="en-US" b="0" dirty="0"/>
              <a:t>What is the easiest platform to train your model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AWS Lambda \ What is Google &amp; Azure equivalents?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Docker &gt; What provider quickly deploy container quickly?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EC2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Where can we store our final model? How can our production model consume it?</a:t>
            </a:r>
          </a:p>
          <a:p>
            <a:endParaRPr lang="en-US" b="1" dirty="0"/>
          </a:p>
          <a:p>
            <a:r>
              <a:rPr lang="en-US" b="1" dirty="0"/>
              <a:t>Production</a:t>
            </a:r>
          </a:p>
          <a:p>
            <a:r>
              <a:rPr lang="en-US" b="0" dirty="0"/>
              <a:t>How can to deploy a trained model to production?</a:t>
            </a:r>
          </a:p>
          <a:p>
            <a:r>
              <a:rPr lang="en-US" b="0" dirty="0"/>
              <a:t>End goal: build a production webservice</a:t>
            </a:r>
          </a:p>
          <a:p>
            <a:r>
              <a:rPr lang="en-US" b="0" dirty="0"/>
              <a:t>Discuss techniques, pros and cons for using EC2 vs. Container\docker</a:t>
            </a:r>
          </a:p>
          <a:p>
            <a:r>
              <a:rPr lang="en-US" b="0" dirty="0"/>
              <a:t>Are there out of box solutions that requires minimal development?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B1F54-A9B9-AD41-A8C1-F5A2D25FF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A60-140D-3E4B-81FE-9C763F4B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D0246-90F9-6547-AFC8-6EAE4ACE8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EF24-A749-1040-A3D9-E41D8F49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DD2A-C56B-E840-8E31-2BFCB4DF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5024-8EE9-0C40-94EA-0B668E98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0C5C-9F01-6144-BA81-901B0230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CECD-DCF6-4241-B5E0-AE72AA948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85C6-A34F-B84F-9F1B-C5EA998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E890-C6B1-F84C-847E-5C9DC6C3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457C-F945-2E4E-B786-AAF2F1AF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8B59-771E-6749-B3F0-1BB721F7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7B635-FAF2-C046-92BD-0910761A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CE56-B29F-BC4B-A781-A9F70949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7666-D756-2C40-A03F-FC906343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8807-C76F-5F4C-AA86-5C0A4F21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1C33-B7CA-B848-A5D5-8EC587AE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00CB-36DA-0E45-A90B-63378A84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C799-5B78-3248-8460-AED577CA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EDB7-65BC-9E41-B6C0-E06596D8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08AC-6A25-734A-BC2B-E3F986D4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D82-F724-FA4B-8B73-97FC0D8E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8283-CEEB-A443-A326-7D45CE39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1E4B-C4FE-E149-B1FD-847CEE4B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C248-8CBA-3641-87E1-0A8C1952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04BF-4B7D-BC48-AEF0-F0078CBB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8A57-7EF0-D541-AFDD-C5A9BC08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6DC4-D4A0-F84F-AE74-AA053BA81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372B7-5A16-7741-A832-7AFA570D1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4735-AC3B-CB40-BB12-3A4AB41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32392-365D-1F44-A0DB-55557B51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85D3-6E64-A942-A963-8E60C964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064-E5BA-254D-A607-AD9B0F85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61FB-09B6-FC4A-8494-A812D09F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74D9F-7F16-C14B-BE1F-6BBA3B430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0D97F-9852-434C-81EF-D76E3B8FF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8B7E4-F2BA-A54A-A323-378687527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5FC3E-43E1-DD40-A8E0-1DE14AE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2CCE-E8EF-5B44-ADD1-DDD17C88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E166E-1C40-FC4B-8702-DEAD1661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1AEC-5764-D748-8753-926F1B1B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72262-8F88-4A42-B8D4-D956B70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B5AE-1974-A045-9B51-633A1CFD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2D42-F897-474A-B593-858A8C8B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C0B78-93F9-7E4D-BA6C-8C6F3157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6B4C3-37E6-2C4D-AD16-696BC296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8E62-72BE-3C46-B323-815231A8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D19A-592B-0F4F-9579-3E835BD9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5384-9169-8443-AFFA-75F0EA20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99395-EB2B-D24C-A7FF-8971A3CC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36180-EFFE-B641-B8F7-90106FD6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3483-5D9F-A747-9E24-3B85A2F9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5AFE-D90A-FF4E-A6F3-5866C13D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339C-64CF-B242-B15F-F9E8DD39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A5118-17F9-804A-B36E-C5E286964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FEEF-4B66-3B40-A0F8-34FC0FC16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7640-3B9B-A84C-8EBE-804C0F01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F8F89-D467-5741-B810-2F183FF6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3B5BC-0DC2-F443-9392-EAD26016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2858-F1F6-0245-AD2C-BC66E55D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124A-07B1-4845-9EB0-791B67B9C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34BA-9337-9E4D-A5E7-DE94BA276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0649-7A7F-BA4F-B7FD-DA45AA9D65A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7143-3E49-0E4E-89AD-5B44595E1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C5C1-D7C6-9148-AB5C-7DB10BB11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E01C-AE59-DA4B-A30D-F27F8BFF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EB09-66F9-B944-93F8-E797876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07B1-CDDE-6E46-85DE-9D827BA3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84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 is the problem we want to solve\learn?</a:t>
            </a:r>
          </a:p>
          <a:p>
            <a:r>
              <a:rPr lang="en-US" dirty="0"/>
              <a:t>Leverage Cloud Resources to execute time consuming models</a:t>
            </a:r>
          </a:p>
          <a:p>
            <a:pPr lvl="1"/>
            <a:r>
              <a:rPr lang="en-US" dirty="0"/>
              <a:t>Learn by using home built automation and “store bought” automation</a:t>
            </a:r>
          </a:p>
          <a:p>
            <a:pPr lvl="1"/>
            <a:r>
              <a:rPr lang="en-US" dirty="0"/>
              <a:t>Find how what solutions was the quickest to deploy (server) and train a model</a:t>
            </a:r>
          </a:p>
          <a:p>
            <a:r>
              <a:rPr lang="en-US" dirty="0"/>
              <a:t>What solutions are there to production a model (web service?)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0A0C945-FE12-A440-B741-0CBABCFC8DBA}"/>
              </a:ext>
            </a:extLst>
          </p:cNvPr>
          <p:cNvSpPr/>
          <p:nvPr/>
        </p:nvSpPr>
        <p:spPr>
          <a:xfrm>
            <a:off x="5732687" y="931553"/>
            <a:ext cx="6091085" cy="45272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14A91A5B-F9D3-5148-BBB4-CAF67D70310C}"/>
              </a:ext>
            </a:extLst>
          </p:cNvPr>
          <p:cNvSpPr/>
          <p:nvPr/>
        </p:nvSpPr>
        <p:spPr>
          <a:xfrm>
            <a:off x="5113255" y="3232851"/>
            <a:ext cx="1238864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0EF4A23F-4AF3-B24B-AFE2-D265A0498174}"/>
              </a:ext>
            </a:extLst>
          </p:cNvPr>
          <p:cNvSpPr/>
          <p:nvPr/>
        </p:nvSpPr>
        <p:spPr>
          <a:xfrm>
            <a:off x="10570370" y="1240470"/>
            <a:ext cx="1238864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C20F9027-3077-B749-A786-ECAC803FE17F}"/>
              </a:ext>
            </a:extLst>
          </p:cNvPr>
          <p:cNvSpPr/>
          <p:nvPr/>
        </p:nvSpPr>
        <p:spPr>
          <a:xfrm>
            <a:off x="6613742" y="3877733"/>
            <a:ext cx="3956628" cy="6879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(S3, RMDBS?)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A9D1E96-BC66-3E4C-86BF-DDEC6A3AF800}"/>
              </a:ext>
            </a:extLst>
          </p:cNvPr>
          <p:cNvSpPr/>
          <p:nvPr/>
        </p:nvSpPr>
        <p:spPr>
          <a:xfrm>
            <a:off x="6613742" y="1920889"/>
            <a:ext cx="914400" cy="61264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  <a:r>
              <a:rPr lang="en-US" dirty="0" err="1"/>
              <a:t>Lamda</a:t>
            </a:r>
            <a:endParaRPr lang="en-US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2577B8DE-8196-064D-9A78-86E235368964}"/>
              </a:ext>
            </a:extLst>
          </p:cNvPr>
          <p:cNvSpPr/>
          <p:nvPr/>
        </p:nvSpPr>
        <p:spPr>
          <a:xfrm>
            <a:off x="8304651" y="2728560"/>
            <a:ext cx="914400" cy="61264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A47329EF-EA24-0E40-A8A6-1ACC739AF4BF}"/>
              </a:ext>
            </a:extLst>
          </p:cNvPr>
          <p:cNvSpPr/>
          <p:nvPr/>
        </p:nvSpPr>
        <p:spPr>
          <a:xfrm>
            <a:off x="7046495" y="3034884"/>
            <a:ext cx="914400" cy="61264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531D22B6-19FA-4D4A-A910-6FF1E7D7B6A6}"/>
              </a:ext>
            </a:extLst>
          </p:cNvPr>
          <p:cNvSpPr/>
          <p:nvPr/>
        </p:nvSpPr>
        <p:spPr>
          <a:xfrm>
            <a:off x="9950938" y="3085395"/>
            <a:ext cx="1238864" cy="61264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Kubeflow</a:t>
            </a:r>
            <a:endParaRPr lang="en-US" dirty="0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FFCA76D6-198C-364D-80E8-BEAFE339DD3E}"/>
              </a:ext>
            </a:extLst>
          </p:cNvPr>
          <p:cNvSpPr/>
          <p:nvPr/>
        </p:nvSpPr>
        <p:spPr>
          <a:xfrm>
            <a:off x="9497052" y="2147887"/>
            <a:ext cx="1238864" cy="61264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Kubenates</a:t>
            </a:r>
            <a:endParaRPr lang="en-US" dirty="0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3869CFC-914F-034E-833F-FE9057DBFB2E}"/>
              </a:ext>
            </a:extLst>
          </p:cNvPr>
          <p:cNvSpPr/>
          <p:nvPr/>
        </p:nvSpPr>
        <p:spPr>
          <a:xfrm>
            <a:off x="7856547" y="1519301"/>
            <a:ext cx="1105300" cy="61264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Server?</a:t>
            </a:r>
          </a:p>
        </p:txBody>
      </p:sp>
    </p:spTree>
    <p:extLst>
      <p:ext uri="{BB962C8B-B14F-4D97-AF65-F5344CB8AC3E}">
        <p14:creationId xmlns:p14="http://schemas.microsoft.com/office/powerpoint/2010/main" val="174132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43628A-D2E9-3E4C-8F18-85A252A25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42084"/>
              </p:ext>
            </p:extLst>
          </p:nvPr>
        </p:nvGraphicFramePr>
        <p:xfrm>
          <a:off x="204680" y="155190"/>
          <a:ext cx="11461154" cy="654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381">
                  <a:extLst>
                    <a:ext uri="{9D8B030D-6E8A-4147-A177-3AD203B41FA5}">
                      <a16:colId xmlns:a16="http://schemas.microsoft.com/office/drawing/2014/main" val="1915538529"/>
                    </a:ext>
                  </a:extLst>
                </a:gridCol>
                <a:gridCol w="667658">
                  <a:extLst>
                    <a:ext uri="{9D8B030D-6E8A-4147-A177-3AD203B41FA5}">
                      <a16:colId xmlns:a16="http://schemas.microsoft.com/office/drawing/2014/main" val="17770892"/>
                    </a:ext>
                  </a:extLst>
                </a:gridCol>
                <a:gridCol w="2223341">
                  <a:extLst>
                    <a:ext uri="{9D8B030D-6E8A-4147-A177-3AD203B41FA5}">
                      <a16:colId xmlns:a16="http://schemas.microsoft.com/office/drawing/2014/main" val="3358516841"/>
                    </a:ext>
                  </a:extLst>
                </a:gridCol>
                <a:gridCol w="1958101">
                  <a:extLst>
                    <a:ext uri="{9D8B030D-6E8A-4147-A177-3AD203B41FA5}">
                      <a16:colId xmlns:a16="http://schemas.microsoft.com/office/drawing/2014/main" val="439570680"/>
                    </a:ext>
                  </a:extLst>
                </a:gridCol>
                <a:gridCol w="1958101">
                  <a:extLst>
                    <a:ext uri="{9D8B030D-6E8A-4147-A177-3AD203B41FA5}">
                      <a16:colId xmlns:a16="http://schemas.microsoft.com/office/drawing/2014/main" val="1424235135"/>
                    </a:ext>
                  </a:extLst>
                </a:gridCol>
                <a:gridCol w="3628572">
                  <a:extLst>
                    <a:ext uri="{9D8B030D-6E8A-4147-A177-3AD203B41FA5}">
                      <a16:colId xmlns:a16="http://schemas.microsoft.com/office/drawing/2014/main" val="3888154985"/>
                    </a:ext>
                  </a:extLst>
                </a:gridCol>
              </a:tblGrid>
              <a:tr h="30468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 Assessment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23371"/>
                  </a:ext>
                </a:extLst>
              </a:tr>
              <a:tr h="1854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Storage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Servers (Python \ R)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98613"/>
                  </a:ext>
                </a:extLst>
              </a:tr>
              <a:tr h="976949">
                <a:tc row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Goal: Train a model (SVM?)</a:t>
                      </a: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AWS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>
                    <a:pattFill prst="pct6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IaaS: EC2</a:t>
                      </a:r>
                    </a:p>
                  </a:txBody>
                  <a:tcPr>
                    <a:pattFill prst="pct3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SaaS: ECS \ ECR (Docker Container)</a:t>
                      </a:r>
                    </a:p>
                  </a:txBody>
                  <a:tcPr>
                    <a:pattFill prst="pct3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How quickly does it take to deploy and execute code?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Determine how to execute the script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Measure time and record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How complex was it to deploy?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736055"/>
                  </a:ext>
                </a:extLst>
              </a:tr>
              <a:tr h="959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6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SaaS: Lambda</a:t>
                      </a:r>
                    </a:p>
                    <a:p>
                      <a:endParaRPr lang="en-US" dirty="0"/>
                    </a:p>
                  </a:txBody>
                  <a:tcPr>
                    <a:pattFill prst="pct3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PaaS: </a:t>
                      </a:r>
                      <a:r>
                        <a:rPr lang="en-US" dirty="0" err="1"/>
                        <a:t>Sagemaker</a:t>
                      </a:r>
                      <a:endParaRPr lang="en-US" dirty="0"/>
                    </a:p>
                  </a:txBody>
                  <a:tcPr>
                    <a:pattFill prst="pct3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22399"/>
                  </a:ext>
                </a:extLst>
              </a:tr>
              <a:tr h="8920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</a:t>
                      </a:r>
                    </a:p>
                  </a:txBody>
                  <a:tcPr vert="vert270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60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23595"/>
                  </a:ext>
                </a:extLst>
              </a:tr>
              <a:tr h="823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60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88261"/>
                  </a:ext>
                </a:extLst>
              </a:tr>
              <a:tr h="1150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60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65167"/>
                  </a:ext>
                </a:extLst>
              </a:tr>
              <a:tr h="10142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60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pct30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5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1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4A81D1-ECFA-8545-B6D0-65D7479AC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42208"/>
              </p:ext>
            </p:extLst>
          </p:nvPr>
        </p:nvGraphicFramePr>
        <p:xfrm>
          <a:off x="262495" y="318930"/>
          <a:ext cx="11535496" cy="6612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7651">
                  <a:extLst>
                    <a:ext uri="{9D8B030D-6E8A-4147-A177-3AD203B41FA5}">
                      <a16:colId xmlns:a16="http://schemas.microsoft.com/office/drawing/2014/main" val="4274665290"/>
                    </a:ext>
                  </a:extLst>
                </a:gridCol>
                <a:gridCol w="5887845">
                  <a:extLst>
                    <a:ext uri="{9D8B030D-6E8A-4147-A177-3AD203B41FA5}">
                      <a16:colId xmlns:a16="http://schemas.microsoft.com/office/drawing/2014/main" val="2759881732"/>
                    </a:ext>
                  </a:extLst>
                </a:gridCol>
              </a:tblGrid>
              <a:tr h="417758">
                <a:tc>
                  <a:txBody>
                    <a:bodyPr/>
                    <a:lstStyle/>
                    <a:p>
                      <a:r>
                        <a:rPr lang="en-US" b="1" dirty="0"/>
                        <a:t>Pre-work: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Deliverables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65760"/>
                  </a:ext>
                </a:extLst>
              </a:tr>
              <a:tr h="22444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 and\or Python script to deploy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ml_code</a:t>
                      </a:r>
                      <a:r>
                        <a:rPr lang="en-US" dirty="0"/>
                        <a:t>\malware\</a:t>
                      </a:r>
                      <a:r>
                        <a:rPr lang="en-US" dirty="0" err="1"/>
                        <a:t>train.py</a:t>
                      </a:r>
                      <a:endParaRPr lang="en-US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Document required libraries (create a </a:t>
                      </a:r>
                      <a:r>
                        <a:rPr lang="en-US" dirty="0" err="1"/>
                        <a:t>environment.yml</a:t>
                      </a:r>
                      <a:r>
                        <a:rPr lang="en-US" dirty="0"/>
                        <a:t> file)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Environment Variables in order to share 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DotEnv</a:t>
                      </a:r>
                      <a:r>
                        <a:rPr lang="en-US" dirty="0"/>
                        <a:t> python package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 equivalent is </a:t>
                      </a:r>
                      <a:r>
                        <a:rPr lang="en-US" dirty="0" err="1"/>
                        <a:t>setenv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What programming language to execute REST API?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 (R-Shiny) \ Python (Console)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Each team member to attain their own secret key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should we meet?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Weekly Sunday Evenings @ 8:00 </a:t>
                      </a:r>
                      <a:r>
                        <a:rPr lang="en-US" dirty="0" err="1"/>
                        <a:t>cst</a:t>
                      </a:r>
                      <a:endParaRPr lang="en-US" dirty="0"/>
                    </a:p>
                    <a:p>
                      <a:r>
                        <a:rPr lang="en-US" dirty="0"/>
                        <a:t>What should we our expectations be for deliverables?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13991"/>
                  </a:ext>
                </a:extLst>
              </a:tr>
              <a:tr h="373513">
                <a:tc>
                  <a:txBody>
                    <a:bodyPr/>
                    <a:lstStyle/>
                    <a:p>
                      <a:r>
                        <a:rPr lang="en-US" b="1" dirty="0"/>
                        <a:t>In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 of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00358"/>
                  </a:ext>
                </a:extLst>
              </a:tr>
              <a:tr h="2712437">
                <a:tc>
                  <a:txBody>
                    <a:bodyPr/>
                    <a:lstStyle/>
                    <a:p>
                      <a:r>
                        <a:rPr lang="en-US" dirty="0"/>
                        <a:t>Python ML script priority, if time permits, execute R script</a:t>
                      </a:r>
                    </a:p>
                    <a:p>
                      <a:r>
                        <a:rPr lang="en-US" dirty="0"/>
                        <a:t>EC2, ML Applications, S3 Storage</a:t>
                      </a:r>
                    </a:p>
                    <a:p>
                      <a:r>
                        <a:rPr lang="en-US" dirty="0"/>
                        <a:t>Generalize the process in order for each person to run scripts on their own machine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Databases, store in CSV format</a:t>
                      </a:r>
                    </a:p>
                    <a:p>
                      <a:r>
                        <a:rPr lang="en-US" dirty="0"/>
                        <a:t>VPC, security, IAM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78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E43A-C363-E84D-A056-F7929798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 Sprint – AWS (October 20)</a:t>
            </a:r>
          </a:p>
          <a:p>
            <a:pPr lvl="1"/>
            <a:r>
              <a:rPr lang="en-US" dirty="0"/>
              <a:t>Environment Variables</a:t>
            </a:r>
          </a:p>
          <a:p>
            <a:pPr lvl="2"/>
            <a:r>
              <a:rPr lang="en-US" dirty="0"/>
              <a:t>Python – Chris</a:t>
            </a:r>
          </a:p>
          <a:p>
            <a:pPr lvl="2"/>
            <a:r>
              <a:rPr lang="en-US" dirty="0"/>
              <a:t>R - Blaine</a:t>
            </a:r>
          </a:p>
          <a:p>
            <a:pPr lvl="1"/>
            <a:r>
              <a:rPr lang="en-US" dirty="0"/>
              <a:t>Establish Secret Key - Chris</a:t>
            </a:r>
          </a:p>
          <a:p>
            <a:pPr lvl="1"/>
            <a:r>
              <a:rPr lang="en-US" dirty="0"/>
              <a:t>Setup </a:t>
            </a:r>
            <a:r>
              <a:rPr lang="en-US" dirty="0" err="1"/>
              <a:t>conda</a:t>
            </a:r>
            <a:r>
              <a:rPr lang="en-US" dirty="0"/>
              <a:t> environment for trained model - Chris</a:t>
            </a:r>
          </a:p>
          <a:p>
            <a:pPr lvl="1"/>
            <a:r>
              <a:rPr lang="en-US" dirty="0"/>
              <a:t>S3 Storage - Venkat</a:t>
            </a:r>
          </a:p>
          <a:p>
            <a:pPr lvl="1"/>
            <a:r>
              <a:rPr lang="en-US" dirty="0"/>
              <a:t>EC2 Instance - Venkat</a:t>
            </a:r>
          </a:p>
          <a:p>
            <a:pPr lvl="2"/>
            <a:r>
              <a:rPr lang="en-US" dirty="0"/>
              <a:t>EC2 needs to mount the S3 storage</a:t>
            </a:r>
          </a:p>
          <a:p>
            <a:pPr lvl="2"/>
            <a:r>
              <a:rPr lang="en-US" dirty="0"/>
              <a:t>EC2 needs to install </a:t>
            </a:r>
            <a:r>
              <a:rPr lang="en-US" dirty="0" err="1"/>
              <a:t>Miniconda</a:t>
            </a:r>
            <a:r>
              <a:rPr lang="en-US" dirty="0"/>
              <a:t> + </a:t>
            </a:r>
            <a:r>
              <a:rPr lang="en-US" dirty="0" err="1"/>
              <a:t>environment.yml</a:t>
            </a:r>
            <a:r>
              <a:rPr lang="en-US" dirty="0"/>
              <a:t> deployed</a:t>
            </a:r>
          </a:p>
          <a:p>
            <a:pPr lvl="1"/>
            <a:r>
              <a:rPr lang="en-US" dirty="0"/>
              <a:t>Pricing API - Blaine</a:t>
            </a:r>
          </a:p>
          <a:p>
            <a:pPr lvl="1"/>
            <a:r>
              <a:rPr lang="en-US" dirty="0"/>
              <a:t>Docker Container – Chris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– Tom</a:t>
            </a:r>
          </a:p>
          <a:p>
            <a:pPr lvl="1"/>
            <a:r>
              <a:rPr lang="en-US" dirty="0"/>
              <a:t>Lambda - Who ever has time</a:t>
            </a:r>
          </a:p>
          <a:p>
            <a:pPr lvl="1"/>
            <a:r>
              <a:rPr lang="en-US" dirty="0"/>
              <a:t>ECS \ ECR  - Who ever has time</a:t>
            </a:r>
          </a:p>
          <a:p>
            <a:r>
              <a:rPr lang="en-US" dirty="0"/>
              <a:t>Second Sprint (Start Oct 27)</a:t>
            </a:r>
          </a:p>
          <a:p>
            <a:pPr lvl="1"/>
            <a:r>
              <a:rPr lang="en-US" dirty="0"/>
              <a:t>Execution of script and record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DFEB4-5A25-A145-A91C-18D1D72F0E3C}"/>
              </a:ext>
            </a:extLst>
          </p:cNvPr>
          <p:cNvSpPr txBox="1"/>
          <p:nvPr/>
        </p:nvSpPr>
        <p:spPr>
          <a:xfrm>
            <a:off x="7281745" y="167268"/>
            <a:ext cx="395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Requirements</a:t>
            </a:r>
          </a:p>
          <a:p>
            <a:r>
              <a:rPr lang="en-US" dirty="0"/>
              <a:t>4-Core \ 16gbs \ Amazon Linux</a:t>
            </a:r>
          </a:p>
        </p:txBody>
      </p:sp>
    </p:spTree>
    <p:extLst>
      <p:ext uri="{BB962C8B-B14F-4D97-AF65-F5344CB8AC3E}">
        <p14:creationId xmlns:p14="http://schemas.microsoft.com/office/powerpoint/2010/main" val="30178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485</Words>
  <Application>Microsoft Macintosh PowerPoint</Application>
  <PresentationFormat>Widescreen</PresentationFormat>
  <Paragraphs>86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Cloud Computing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Ballenger, Chris</dc:creator>
  <cp:lastModifiedBy>Ballenger, Chris</cp:lastModifiedBy>
  <cp:revision>45</cp:revision>
  <dcterms:created xsi:type="dcterms:W3CDTF">2019-09-17T00:31:09Z</dcterms:created>
  <dcterms:modified xsi:type="dcterms:W3CDTF">2019-10-08T01:38:02Z</dcterms:modified>
</cp:coreProperties>
</file>