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D33"/>
    <a:srgbClr val="DAA600"/>
    <a:srgbClr val="B686DA"/>
    <a:srgbClr val="FFA7A7"/>
    <a:srgbClr val="F2A36E"/>
    <a:srgbClr val="5781C1"/>
    <a:srgbClr val="4F3C05"/>
    <a:srgbClr val="F7F7F7"/>
    <a:srgbClr val="7294C7"/>
    <a:srgbClr val="768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6837" autoAdjust="0"/>
  </p:normalViewPr>
  <p:slideViewPr>
    <p:cSldViewPr snapToGrid="0" showGuides="1">
      <p:cViewPr varScale="1">
        <p:scale>
          <a:sx n="124" d="100"/>
          <a:sy n="124" d="100"/>
        </p:scale>
        <p:origin x="-200" y="-11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3990" y="69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000">
                <a:latin typeface="Trebuchet MS" panose="020B0603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3429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6858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0287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3716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 xmlns="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5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1"/>
            <a:ext cx="4196953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1"/>
            <a:ext cx="4244579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9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9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 useBgFill="1">
          <p:nvSpPr>
            <p:cNvPr id="3" name="Rectangle 8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0" h="685800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7772" y="4666974"/>
              <a:ext cx="1866900" cy="389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4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2"/>
            <a:ext cx="4196953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2"/>
            <a:ext cx="4244579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772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3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5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6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9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31357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6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4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01" y="1115736"/>
            <a:ext cx="8826099" cy="4027764"/>
          </a:xfrm>
        </p:spPr>
        <p:txBody>
          <a:bodyPr>
            <a:normAutofit/>
          </a:bodyPr>
          <a:lstStyle>
            <a:lvl1pPr marL="130969" indent="-130969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5085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5000">
              <a:schemeClr val="tx2">
                <a:lumMod val="50000"/>
              </a:schemeClr>
            </a:gs>
            <a:gs pos="100000">
              <a:schemeClr val="tx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ＭＳ Ｐゴシック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8194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41" r:id="rId14"/>
    <p:sldLayoutId id="2147483729" r:id="rId15"/>
    <p:sldLayoutId id="2147483730" r:id="rId16"/>
    <p:sldLayoutId id="2147483731" r:id="rId17"/>
    <p:sldLayoutId id="2147483732" r:id="rId18"/>
    <p:sldLayoutId id="2147483740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2pPr>
      <a:lvl3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3pPr>
      <a:lvl4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4pPr>
      <a:lvl5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5pPr>
      <a:lvl6pPr marL="25717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6pPr>
      <a:lvl7pPr marL="51435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7pPr>
      <a:lvl8pPr marL="77152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8pPr>
      <a:lvl9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76213" indent="-176213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41313" indent="-147638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482204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675085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867966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 Ratings Analysis &amp;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MSDS 6306 Case study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Bhuvana Adur Kannan</a:t>
            </a:r>
          </a:p>
          <a:p>
            <a:r>
              <a:rPr lang="en-US" dirty="0" smtClean="0"/>
              <a:t>Christopher Ballenger</a:t>
            </a:r>
          </a:p>
          <a:p>
            <a:r>
              <a:rPr lang="en-US" dirty="0" smtClean="0"/>
              <a:t>Selwyn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people checking in beers?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17500" y="1181100"/>
            <a:ext cx="8826500" cy="39624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Data Gathering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0" y="695722"/>
            <a:ext cx="4322344" cy="617934"/>
          </a:xfrm>
        </p:spPr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29150" y="1313656"/>
            <a:ext cx="4322344" cy="32523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Overall beer sales down 1%</a:t>
            </a:r>
          </a:p>
          <a:p>
            <a:r>
              <a:rPr lang="en-US" dirty="0" smtClean="0"/>
              <a:t>Craft &amp; Import beer sales up 8%</a:t>
            </a:r>
          </a:p>
          <a:p>
            <a:pPr lvl="1"/>
            <a:r>
              <a:rPr lang="en-US" dirty="0" smtClean="0"/>
              <a:t>23% of overall beer sales</a:t>
            </a:r>
          </a:p>
          <a:p>
            <a:r>
              <a:rPr lang="en-US" dirty="0" smtClean="0"/>
              <a:t>Beer drinkers are turning into beer enthusiasts &amp; beer connoisseurs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i="1" dirty="0" smtClean="0"/>
              <a:t>“</a:t>
            </a:r>
            <a:r>
              <a:rPr lang="en-US" sz="1400" i="1" dirty="0"/>
              <a:t>For me, it equates to a sense of adventure – collecting sensory experiences through flavor profiles like Indiana Jones collects priceless artifacts. The excitement of a satisfying brew, falling into off-flavors – these experiences belong in the museum of your mind</a:t>
            </a:r>
            <a:r>
              <a:rPr lang="en-US" sz="1400" i="1" dirty="0" smtClean="0"/>
              <a:t>!”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- Katy Tilley (</a:t>
            </a:r>
            <a:r>
              <a:rPr lang="en-US" sz="1400" i="1" dirty="0"/>
              <a:t>DESTIHL Brewery Ambassador)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Industry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4705350"/>
            <a:ext cx="3705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Source</a:t>
            </a:r>
            <a:r>
              <a:rPr lang="en-US" i="1" dirty="0">
                <a:solidFill>
                  <a:schemeClr val="bg1"/>
                </a:solidFill>
              </a:rPr>
              <a:t>: https://www.brewersassociation.org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0" y="977900"/>
            <a:ext cx="4259070" cy="35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bias in the way beer enthusiasts rate a beer at a brewery location and other locations?</a:t>
            </a:r>
          </a:p>
          <a:p>
            <a:r>
              <a:rPr lang="en-US" dirty="0"/>
              <a:t>Can we predict an introductory market or area where a beer will be successful?</a:t>
            </a:r>
            <a:endParaRPr lang="en-US" dirty="0" smtClean="0"/>
          </a:p>
          <a:p>
            <a:r>
              <a:rPr lang="en-US" dirty="0" smtClean="0"/>
              <a:t>When a beer enthusiast/connoisseur walks into a brewery can we recommend a beer that he/she would like based on their past ratings profile?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Project Life Cycle</a:t>
            </a:r>
          </a:p>
          <a:p>
            <a:pPr lvl="1"/>
            <a:r>
              <a:rPr lang="en-US" dirty="0" smtClean="0"/>
              <a:t>Reproducible research</a:t>
            </a:r>
          </a:p>
          <a:p>
            <a:r>
              <a:rPr lang="en-US" dirty="0" smtClean="0"/>
              <a:t>Apply Statistics lessons from MSDS 6371</a:t>
            </a:r>
          </a:p>
          <a:p>
            <a:pPr lvl="1"/>
            <a:r>
              <a:rPr lang="en-US" dirty="0" smtClean="0"/>
              <a:t>Problem analysis &amp; Identification of tests</a:t>
            </a:r>
          </a:p>
          <a:p>
            <a:r>
              <a:rPr lang="en-US" dirty="0" smtClean="0"/>
              <a:t>Learn new technologies</a:t>
            </a:r>
          </a:p>
          <a:p>
            <a:pPr lvl="1"/>
            <a:r>
              <a:rPr lang="en-US" dirty="0" smtClean="0"/>
              <a:t>APIs, Web Scraping, ML algorithms, H</a:t>
            </a:r>
            <a:r>
              <a:rPr lang="en-US" baseline="-25000" dirty="0" smtClean="0"/>
              <a:t>2</a:t>
            </a:r>
            <a:r>
              <a:rPr lang="en-US" dirty="0" smtClean="0"/>
              <a:t>O Platform</a:t>
            </a:r>
          </a:p>
          <a:p>
            <a:r>
              <a:rPr lang="en-US" dirty="0" smtClean="0"/>
              <a:t>Learn the model and not Perfect the model</a:t>
            </a:r>
          </a:p>
          <a:p>
            <a:pPr lvl="1"/>
            <a:r>
              <a:rPr lang="en-US" dirty="0" smtClean="0"/>
              <a:t>Run evaluations on the model</a:t>
            </a:r>
          </a:p>
          <a:p>
            <a:pPr lvl="1"/>
            <a:r>
              <a:rPr lang="en-US" dirty="0" smtClean="0"/>
              <a:t>Report statistics on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247102" y="950170"/>
            <a:ext cx="2415919" cy="2479572"/>
            <a:chOff x="3075709" y="953257"/>
            <a:chExt cx="2415919" cy="24795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710" y="953257"/>
              <a:ext cx="2415918" cy="110025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3277033" y="2438973"/>
              <a:ext cx="848324" cy="993856"/>
              <a:chOff x="2840781" y="2510804"/>
              <a:chExt cx="848324" cy="9938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781" y="2510804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981" y="2590261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1473" y="2669718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6090" y="2749175"/>
                <a:ext cx="593015" cy="755485"/>
              </a:xfrm>
              <a:prstGeom prst="rect">
                <a:avLst/>
              </a:prstGeom>
            </p:spPr>
          </p:pic>
        </p:grpSp>
        <p:cxnSp>
          <p:nvCxnSpPr>
            <p:cNvPr id="24" name="Elbow Connector 23"/>
            <p:cNvCxnSpPr>
              <a:stCxn id="3" idx="1"/>
              <a:endCxn id="12" idx="1"/>
            </p:cNvCxnSpPr>
            <p:nvPr/>
          </p:nvCxnSpPr>
          <p:spPr>
            <a:xfrm rot="10800000" flipH="1" flipV="1">
              <a:off x="3075709" y="1503382"/>
              <a:ext cx="201323" cy="1313334"/>
            </a:xfrm>
            <a:prstGeom prst="bentConnector3">
              <a:avLst>
                <a:gd name="adj1" fmla="val -113549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440284" y="2518430"/>
              <a:ext cx="1000189" cy="911705"/>
              <a:chOff x="5521091" y="2016569"/>
              <a:chExt cx="1000189" cy="911705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5452" y="2016569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8136" y="2108585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5708" y="2181763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1091" y="2267499"/>
                <a:ext cx="705828" cy="660775"/>
              </a:xfrm>
              <a:prstGeom prst="rect">
                <a:avLst/>
              </a:prstGeom>
            </p:spPr>
          </p:pic>
        </p:grpSp>
        <p:cxnSp>
          <p:nvCxnSpPr>
            <p:cNvPr id="33" name="Elbow Connector 32"/>
            <p:cNvCxnSpPr>
              <a:stCxn id="3" idx="3"/>
              <a:endCxn id="25" idx="3"/>
            </p:cNvCxnSpPr>
            <p:nvPr/>
          </p:nvCxnSpPr>
          <p:spPr>
            <a:xfrm flipH="1">
              <a:off x="5440473" y="1503382"/>
              <a:ext cx="51155" cy="1345436"/>
            </a:xfrm>
            <a:prstGeom prst="bentConnector3">
              <a:avLst>
                <a:gd name="adj1" fmla="val -446877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950170"/>
            <a:ext cx="2979792" cy="1243111"/>
          </a:xfrm>
        </p:spPr>
        <p:txBody>
          <a:bodyPr/>
          <a:lstStyle/>
          <a:p>
            <a:r>
              <a:rPr lang="en-US" sz="1100" dirty="0" smtClean="0"/>
              <a:t>5 Users, 300+ check-ins, 1500 observations</a:t>
            </a:r>
          </a:p>
          <a:p>
            <a:r>
              <a:rPr lang="en-US" sz="1100" dirty="0" smtClean="0"/>
              <a:t>1100 beer details</a:t>
            </a:r>
          </a:p>
          <a:p>
            <a:r>
              <a:rPr lang="en-US" sz="1100" dirty="0" err="1" smtClean="0"/>
              <a:t>rvest</a:t>
            </a:r>
            <a:r>
              <a:rPr lang="en-US" sz="1100" dirty="0" smtClean="0"/>
              <a:t> &amp; </a:t>
            </a:r>
            <a:r>
              <a:rPr lang="en-US" sz="1100" dirty="0" err="1" smtClean="0"/>
              <a:t>Rselenium</a:t>
            </a:r>
            <a:r>
              <a:rPr lang="en-US" sz="1100" dirty="0" smtClean="0"/>
              <a:t> packages, CSS Selector</a:t>
            </a:r>
          </a:p>
          <a:p>
            <a:r>
              <a:rPr lang="en-US" sz="1100" dirty="0" smtClean="0"/>
              <a:t>Tricky “show more” logic </a:t>
            </a:r>
          </a:p>
          <a:p>
            <a:r>
              <a:rPr lang="en-US" sz="1100" dirty="0" smtClean="0"/>
              <a:t>HTML parse -&gt; data frame -&gt; CSV files</a:t>
            </a:r>
            <a:endParaRPr lang="en-US" sz="1100" dirty="0"/>
          </a:p>
        </p:txBody>
      </p:sp>
      <p:sp>
        <p:nvSpPr>
          <p:cNvPr id="44" name="Content Placeholder 39"/>
          <p:cNvSpPr>
            <a:spLocks noGrp="1"/>
          </p:cNvSpPr>
          <p:nvPr>
            <p:ph sz="half" idx="1"/>
          </p:nvPr>
        </p:nvSpPr>
        <p:spPr>
          <a:xfrm>
            <a:off x="46968" y="950170"/>
            <a:ext cx="2807651" cy="1243111"/>
          </a:xfrm>
        </p:spPr>
        <p:txBody>
          <a:bodyPr/>
          <a:lstStyle/>
          <a:p>
            <a:r>
              <a:rPr lang="en-US" sz="1100" dirty="0" smtClean="0"/>
              <a:t>R Code to get JSON Objects</a:t>
            </a:r>
          </a:p>
          <a:p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5440" y="2108422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API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07788" y="2107015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Web Scraping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8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2250715"/>
            <a:ext cx="2979792" cy="550125"/>
          </a:xfrm>
        </p:spPr>
        <p:txBody>
          <a:bodyPr/>
          <a:lstStyle/>
          <a:p>
            <a:r>
              <a:rPr lang="en-US" sz="1100" dirty="0" smtClean="0">
                <a:solidFill>
                  <a:srgbClr val="FFFF00"/>
                </a:solidFill>
              </a:rPr>
              <a:t>IP Black-listed – Intelligent Proxies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Throttle http calls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49" name="Content Placeholder 39"/>
          <p:cNvSpPr>
            <a:spLocks noGrp="1"/>
          </p:cNvSpPr>
          <p:nvPr>
            <p:ph sz="half" idx="1"/>
          </p:nvPr>
        </p:nvSpPr>
        <p:spPr>
          <a:xfrm>
            <a:off x="46968" y="2250715"/>
            <a:ext cx="2823412" cy="55012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Long </a:t>
            </a:r>
            <a:r>
              <a:rPr lang="en-US" sz="1100" dirty="0" smtClean="0">
                <a:solidFill>
                  <a:srgbClr val="FFFF00"/>
                </a:solidFill>
              </a:rPr>
              <a:t>API Client approval </a:t>
            </a:r>
            <a:r>
              <a:rPr lang="en-US" sz="1100" dirty="0">
                <a:solidFill>
                  <a:srgbClr val="FFFF00"/>
                </a:solidFill>
              </a:rPr>
              <a:t>process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100 Calls </a:t>
            </a:r>
            <a:r>
              <a:rPr lang="en-US" sz="1100" dirty="0">
                <a:solidFill>
                  <a:srgbClr val="FFFF00"/>
                </a:solidFill>
              </a:rPr>
              <a:t>per hour restriction</a:t>
            </a:r>
          </a:p>
        </p:txBody>
      </p:sp>
    </p:spTree>
    <p:extLst>
      <p:ext uri="{BB962C8B-B14F-4D97-AF65-F5344CB8AC3E}">
        <p14:creationId xmlns:p14="http://schemas.microsoft.com/office/powerpoint/2010/main" val="108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we targeted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in how we rate beers - Assumptions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595" b="4595"/>
          <a:stretch>
            <a:fillRect/>
          </a:stretch>
        </p:blipFill>
        <p:spPr>
          <a:xfrm>
            <a:off x="368730" y="1124654"/>
            <a:ext cx="2099714" cy="16911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2939143"/>
            <a:ext cx="2127274" cy="1886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111" y="1109818"/>
            <a:ext cx="2933505" cy="227045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582167" y="1218669"/>
            <a:ext cx="3291565" cy="3416833"/>
          </a:xfrm>
        </p:spPr>
        <p:txBody>
          <a:bodyPr/>
          <a:lstStyle/>
          <a:p>
            <a:r>
              <a:rPr lang="en-US" dirty="0" smtClean="0"/>
              <a:t>The does not appear to come from a normal distribution, however given its large sample size CLT will be robust from violations.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1" y="1019768"/>
            <a:ext cx="8590905" cy="1384154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97033" y="2693361"/>
            <a:ext cx="8576699" cy="2140351"/>
          </a:xfrm>
        </p:spPr>
        <p:txBody>
          <a:bodyPr/>
          <a:lstStyle/>
          <a:p>
            <a:r>
              <a:rPr lang="en-US" sz="1600" dirty="0"/>
              <a:t>At a significant level of .05, </a:t>
            </a:r>
            <a:r>
              <a:rPr lang="en-US" sz="1600" dirty="0" err="1"/>
              <a:t>Peticolas</a:t>
            </a:r>
            <a:r>
              <a:rPr lang="en-US" sz="1600" dirty="0"/>
              <a:t>, Nobel Rey, and Community mean rating is greater while consumed at the brewery versus not at the brewery.  A 95% confident intervals are listed above</a:t>
            </a:r>
            <a:r>
              <a:rPr lang="en-US" sz="1600" dirty="0" smtClean="0"/>
              <a:t>.</a:t>
            </a:r>
            <a:endParaRPr lang="en-US" dirty="0"/>
          </a:p>
          <a:p>
            <a:r>
              <a:rPr lang="en-US" sz="1600" dirty="0"/>
              <a:t>This was an observational study thus no inference can be inferred from the study.  The data was consumed from one week worth of 300 check-ins per beer and not a random sample.  We can only inferred the outcome from this population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Full test can be found on our </a:t>
            </a:r>
            <a:r>
              <a:rPr lang="en-US" sz="1600" dirty="0" err="1" smtClean="0"/>
              <a:t>github</a:t>
            </a:r>
            <a:r>
              <a:rPr lang="en-US" sz="1600" smtClean="0"/>
              <a:t> repository: </a:t>
            </a:r>
            <a:r>
              <a:rPr lang="en-US" sz="1600" dirty="0" err="1" smtClean="0"/>
              <a:t>LocationBias.Rmd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92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UniversityTemplate_07.18.18.potx" id="{98177323-51DB-4EB0-ADDD-ACF2D37E5CDB}" vid="{290AE970-B9A8-401C-9715-AFA3EF1DF290}"/>
    </a:ext>
  </a:extLst>
</a:theme>
</file>

<file path=ppt/theme/theme2.xml><?xml version="1.0" encoding="utf-8"?>
<a:theme xmlns:a="http://schemas.openxmlformats.org/drawingml/2006/main" name="Office Theme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40068</TotalTime>
  <Words>438</Words>
  <Application>Microsoft Macintosh PowerPoint</Application>
  <PresentationFormat>On-screen Show (16:9)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--SMU-07.18.18--</vt:lpstr>
      <vt:lpstr>Beer Ratings Analysis &amp; Prediction</vt:lpstr>
      <vt:lpstr>Outline</vt:lpstr>
      <vt:lpstr>Beer Industry</vt:lpstr>
      <vt:lpstr>Questions</vt:lpstr>
      <vt:lpstr>Project Goals</vt:lpstr>
      <vt:lpstr>Data Gathering</vt:lpstr>
      <vt:lpstr>Breweries we targeted</vt:lpstr>
      <vt:lpstr>Bias in how we rate beers - Assumptions</vt:lpstr>
      <vt:lpstr>Conclusion</vt:lpstr>
      <vt:lpstr>Where are people checking in beers?</vt:lpstr>
    </vt:vector>
  </TitlesOfParts>
  <Company>Southern Methodist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O'Berg, Gary</dc:creator>
  <cp:lastModifiedBy>Chris Ballenger</cp:lastModifiedBy>
  <cp:revision>487</cp:revision>
  <cp:lastPrinted>2018-03-23T14:39:46Z</cp:lastPrinted>
  <dcterms:created xsi:type="dcterms:W3CDTF">2016-06-08T17:45:18Z</dcterms:created>
  <dcterms:modified xsi:type="dcterms:W3CDTF">2018-08-15T02:19:46Z</dcterms:modified>
</cp:coreProperties>
</file>