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6837" autoAdjust="0"/>
  </p:normalViewPr>
  <p:slideViewPr>
    <p:cSldViewPr snapToGrid="0" showGuides="1">
      <p:cViewPr>
        <p:scale>
          <a:sx n="125" d="100"/>
          <a:sy n="125" d="100"/>
        </p:scale>
        <p:origin x="-168" y="-24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=""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people checking in beers?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49680"/>
            <a:ext cx="3992880" cy="368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80" y="1249680"/>
            <a:ext cx="4013200" cy="37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pPr lvl="1"/>
            <a:r>
              <a:rPr lang="en-US" dirty="0" smtClean="0"/>
              <a:t>Reproducible research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47102" y="950170"/>
            <a:ext cx="2415919" cy="2479572"/>
            <a:chOff x="3075709" y="953257"/>
            <a:chExt cx="2415919" cy="24795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710" y="953257"/>
              <a:ext cx="2415918" cy="110025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277033" y="2438973"/>
              <a:ext cx="848324" cy="993856"/>
              <a:chOff x="2840781" y="2510804"/>
              <a:chExt cx="848324" cy="9938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1" y="2510804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981" y="2590261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473" y="2669718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90" y="2749175"/>
                <a:ext cx="593015" cy="755485"/>
              </a:xfrm>
              <a:prstGeom prst="rect">
                <a:avLst/>
              </a:prstGeom>
            </p:spPr>
          </p:pic>
        </p:grpSp>
        <p:cxnSp>
          <p:nvCxnSpPr>
            <p:cNvPr id="24" name="Elbow Connector 23"/>
            <p:cNvCxnSpPr>
              <a:stCxn id="3" idx="1"/>
              <a:endCxn id="12" idx="1"/>
            </p:cNvCxnSpPr>
            <p:nvPr/>
          </p:nvCxnSpPr>
          <p:spPr>
            <a:xfrm rot="10800000" flipH="1" flipV="1">
              <a:off x="3075709" y="1503382"/>
              <a:ext cx="201323" cy="1313334"/>
            </a:xfrm>
            <a:prstGeom prst="bentConnector3">
              <a:avLst>
                <a:gd name="adj1" fmla="val -11354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40284" y="2518430"/>
              <a:ext cx="1000189" cy="911705"/>
              <a:chOff x="5521091" y="2016569"/>
              <a:chExt cx="1000189" cy="91170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52" y="2016569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36" y="2108585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08" y="2181763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091" y="2267499"/>
                <a:ext cx="705828" cy="660775"/>
              </a:xfrm>
              <a:prstGeom prst="rect">
                <a:avLst/>
              </a:prstGeom>
            </p:spPr>
          </p:pic>
        </p:grpSp>
        <p:cxnSp>
          <p:nvCxnSpPr>
            <p:cNvPr id="33" name="Elbow Connector 32"/>
            <p:cNvCxnSpPr>
              <a:stCxn id="3" idx="3"/>
              <a:endCxn id="25" idx="3"/>
            </p:cNvCxnSpPr>
            <p:nvPr/>
          </p:nvCxnSpPr>
          <p:spPr>
            <a:xfrm flipH="1">
              <a:off x="5440473" y="1503382"/>
              <a:ext cx="51155" cy="1345436"/>
            </a:xfrm>
            <a:prstGeom prst="bentConnector3">
              <a:avLst>
                <a:gd name="adj1" fmla="val -446877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Objects</a:t>
            </a:r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100 Calls </a:t>
            </a:r>
            <a:r>
              <a:rPr lang="en-US" sz="1100" dirty="0">
                <a:solidFill>
                  <a:srgbClr val="FFFF00"/>
                </a:solidFill>
              </a:rPr>
              <a:t>per hour restriction</a:t>
            </a: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we targeted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16" y="1178560"/>
            <a:ext cx="4156309" cy="384048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78647" y="1157709"/>
            <a:ext cx="4283193" cy="34168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Community </a:t>
            </a:r>
            <a:r>
              <a:rPr lang="en-US" sz="1800" dirty="0"/>
              <a:t>Beer </a:t>
            </a:r>
            <a:r>
              <a:rPr lang="en-US" sz="1800" dirty="0" smtClean="0"/>
              <a:t>Company</a:t>
            </a:r>
          </a:p>
          <a:p>
            <a:pPr marL="0" indent="0">
              <a:buNone/>
            </a:pPr>
            <a:r>
              <a:rPr lang="en-US" sz="1800" dirty="0" smtClean="0"/>
              <a:t>Four </a:t>
            </a:r>
            <a:r>
              <a:rPr lang="en-US" sz="1800" dirty="0"/>
              <a:t>Corners Brewing Company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Deep </a:t>
            </a:r>
            <a:r>
              <a:rPr lang="en-US" sz="1800" dirty="0" err="1"/>
              <a:t>Ellum</a:t>
            </a:r>
            <a:r>
              <a:rPr lang="en-US" sz="1800" dirty="0"/>
              <a:t> Brewing Company  </a:t>
            </a:r>
          </a:p>
          <a:p>
            <a:pPr marL="0" indent="0">
              <a:buNone/>
            </a:pPr>
            <a:r>
              <a:rPr lang="en-US" sz="1800" dirty="0" err="1" smtClean="0"/>
              <a:t>BrainDead</a:t>
            </a:r>
            <a:r>
              <a:rPr lang="en-US" sz="1800" dirty="0" smtClean="0"/>
              <a:t> </a:t>
            </a:r>
            <a:r>
              <a:rPr lang="en-US" sz="1800" dirty="0"/>
              <a:t>Brewing      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Noble </a:t>
            </a:r>
            <a:r>
              <a:rPr lang="en-US" sz="1800" dirty="0"/>
              <a:t>Rey Brewing </a:t>
            </a:r>
            <a:r>
              <a:rPr lang="en-US" sz="1800" dirty="0" smtClean="0"/>
              <a:t>Company</a:t>
            </a:r>
          </a:p>
          <a:p>
            <a:pPr marL="0" indent="0">
              <a:buNone/>
            </a:pPr>
            <a:r>
              <a:rPr lang="en-US" sz="1800" dirty="0" smtClean="0"/>
              <a:t>Texas </a:t>
            </a:r>
            <a:r>
              <a:rPr lang="en-US" sz="1800" dirty="0"/>
              <a:t>Ale Project           </a:t>
            </a:r>
          </a:p>
          <a:p>
            <a:pPr marL="0" indent="0">
              <a:buNone/>
            </a:pPr>
            <a:r>
              <a:rPr lang="en-US" sz="1800" dirty="0" err="1" smtClean="0"/>
              <a:t>Peticolas</a:t>
            </a:r>
            <a:r>
              <a:rPr lang="en-US" sz="1800" dirty="0" smtClean="0"/>
              <a:t> </a:t>
            </a:r>
            <a:r>
              <a:rPr lang="en-US" sz="1800" dirty="0"/>
              <a:t>Brewing Company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2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 how we rate beers -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95" b="4595"/>
          <a:stretch>
            <a:fillRect/>
          </a:stretch>
        </p:blipFill>
        <p:spPr>
          <a:xfrm>
            <a:off x="368730" y="1124654"/>
            <a:ext cx="2099714" cy="16911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2939143"/>
            <a:ext cx="2127274" cy="188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1" y="1109818"/>
            <a:ext cx="2933505" cy="227045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82167" y="1218669"/>
            <a:ext cx="3291565" cy="248973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appears to have a </a:t>
            </a:r>
            <a:r>
              <a:rPr lang="en-US" dirty="0" smtClean="0"/>
              <a:t>right </a:t>
            </a:r>
            <a:r>
              <a:rPr lang="en-US" dirty="0" err="1" smtClean="0"/>
              <a:t>skewness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however given its large sample size CLT will be robust from violations.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844800" y="3870960"/>
            <a:ext cx="6100053" cy="995680"/>
          </a:xfrm>
        </p:spPr>
        <p:txBody>
          <a:bodyPr/>
          <a:lstStyle/>
          <a:p>
            <a:r>
              <a:rPr lang="en-US" sz="1800" dirty="0" smtClean="0"/>
              <a:t>User can check in the same beer multiple time in multiple locations, in order to account for </a:t>
            </a:r>
            <a:r>
              <a:rPr lang="en-US" sz="1800" dirty="0" err="1" smtClean="0"/>
              <a:t>independenct</a:t>
            </a:r>
            <a:r>
              <a:rPr lang="en-US" sz="1800" dirty="0" smtClean="0"/>
              <a:t> we will average the users rating based on location; at brewery / not at brewery.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78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1" y="1019768"/>
            <a:ext cx="8590905" cy="138415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7033" y="2693361"/>
            <a:ext cx="8576699" cy="21403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At a significant level of .05, </a:t>
            </a:r>
            <a:r>
              <a:rPr lang="en-US" sz="1600" dirty="0" err="1"/>
              <a:t>Peticolas</a:t>
            </a:r>
            <a:r>
              <a:rPr lang="en-US" sz="1600" dirty="0"/>
              <a:t>, Nobel Rey, and Community mean rating is greater while consumed at the brewery versus not at the brewery.  A 95% confident intervals are listed above</a:t>
            </a:r>
            <a:r>
              <a:rPr lang="en-US" sz="1600" dirty="0" smtClean="0"/>
              <a:t>.  </a:t>
            </a:r>
          </a:p>
          <a:p>
            <a:pPr marL="0" indent="0">
              <a:buNone/>
            </a:pPr>
            <a:r>
              <a:rPr lang="en-US" sz="1600" dirty="0" smtClean="0"/>
              <a:t>The average differences are small and we will need to research </a:t>
            </a:r>
            <a:r>
              <a:rPr lang="en-US" sz="1600" dirty="0"/>
              <a:t>additional </a:t>
            </a:r>
            <a:r>
              <a:rPr lang="en-US" sz="1600" dirty="0" smtClean="0"/>
              <a:t>confounding variables </a:t>
            </a:r>
            <a:r>
              <a:rPr lang="en-US" sz="1600" dirty="0" smtClean="0"/>
              <a:t>to be </a:t>
            </a:r>
            <a:r>
              <a:rPr lang="en-US" sz="1600" dirty="0" smtClean="0"/>
              <a:t>imply any real changes; such as beer styles and person preferences</a:t>
            </a:r>
            <a:r>
              <a:rPr lang="en-US" sz="1600" dirty="0" smtClean="0"/>
              <a:t>.</a:t>
            </a:r>
            <a:endParaRPr lang="en-US" dirty="0"/>
          </a:p>
          <a:p>
            <a:r>
              <a:rPr lang="en-US" sz="1600" dirty="0"/>
              <a:t>This was an observational study thus </a:t>
            </a:r>
            <a:r>
              <a:rPr lang="en-US" sz="1600" dirty="0" smtClean="0"/>
              <a:t>no casual </a:t>
            </a:r>
            <a:r>
              <a:rPr lang="en-US" sz="1600" dirty="0" err="1" smtClean="0"/>
              <a:t>inferrence</a:t>
            </a:r>
            <a:r>
              <a:rPr lang="en-US" sz="1600" dirty="0" smtClean="0"/>
              <a:t> </a:t>
            </a:r>
            <a:r>
              <a:rPr lang="en-US" sz="1600" dirty="0" smtClean="0"/>
              <a:t>can </a:t>
            </a:r>
            <a:r>
              <a:rPr lang="en-US" sz="1600" dirty="0"/>
              <a:t>be </a:t>
            </a:r>
            <a:r>
              <a:rPr lang="en-US" sz="1600" dirty="0" smtClean="0"/>
              <a:t>made from </a:t>
            </a:r>
            <a:r>
              <a:rPr lang="en-US" sz="1600" dirty="0"/>
              <a:t>the study.  The data was consumed from one week worth of 300 check-ins per beer and not a random sample.  We can only </a:t>
            </a:r>
            <a:r>
              <a:rPr lang="en-US" sz="1600" dirty="0" smtClean="0"/>
              <a:t>generalize from this population.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Full test can be found on our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repository: </a:t>
            </a:r>
            <a:r>
              <a:rPr lang="en-US" sz="1600" dirty="0" err="1" smtClean="0"/>
              <a:t>LocationBias.Rmd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40341</TotalTime>
  <Words>523</Words>
  <Application>Microsoft Macintosh PowerPoint</Application>
  <PresentationFormat>On-screen Show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  <vt:lpstr>Breweries we targeted</vt:lpstr>
      <vt:lpstr>Bias in how we rate beers - Assumptions</vt:lpstr>
      <vt:lpstr>Conclusion</vt:lpstr>
      <vt:lpstr>Where are people checking in beers?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Chris Ballenger</cp:lastModifiedBy>
  <cp:revision>491</cp:revision>
  <cp:lastPrinted>2018-03-23T14:39:46Z</cp:lastPrinted>
  <dcterms:created xsi:type="dcterms:W3CDTF">2016-06-08T17:45:18Z</dcterms:created>
  <dcterms:modified xsi:type="dcterms:W3CDTF">2018-08-15T22:29:16Z</dcterms:modified>
</cp:coreProperties>
</file>