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D33"/>
    <a:srgbClr val="DAA600"/>
    <a:srgbClr val="B686DA"/>
    <a:srgbClr val="FFA7A7"/>
    <a:srgbClr val="F2A36E"/>
    <a:srgbClr val="5781C1"/>
    <a:srgbClr val="4F3C05"/>
    <a:srgbClr val="F7F7F7"/>
    <a:srgbClr val="7294C7"/>
    <a:srgbClr val="768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6837" autoAdjust="0"/>
  </p:normalViewPr>
  <p:slideViewPr>
    <p:cSldViewPr snapToGrid="0" showGuides="1">
      <p:cViewPr varScale="1">
        <p:scale>
          <a:sx n="149" d="100"/>
          <a:sy n="149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3990" y="6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79"/>
            <a:ext cx="3011699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>
              <a:defRPr sz="1000">
                <a:latin typeface="Trebuchet MS" panose="020B0603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3429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6858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0287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371600" algn="l" defTabSz="685800" rtl="0" eaLnBrk="1" latinLnBrk="0" hangingPunct="1">
      <a:defRPr sz="2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5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7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1"/>
            <a:ext cx="4196953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1"/>
            <a:ext cx="4244579" cy="34186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9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500"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6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59" y="4663393"/>
            <a:ext cx="2013821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 userDrawn="1"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 useBgFill="1">
          <p:nvSpPr>
            <p:cNvPr id="3" name="Rectangle 8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0" h="685800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4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7772" y="4666974"/>
              <a:ext cx="1866900" cy="389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0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6441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spcBef>
                <a:spcPts val="0"/>
              </a:spcBef>
              <a:spcAft>
                <a:spcPts val="506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4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1" r="4527"/>
          <a:stretch/>
        </p:blipFill>
        <p:spPr bwMode="auto"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901" y="1216822"/>
            <a:ext cx="4196953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216822"/>
            <a:ext cx="4244579" cy="3469481"/>
          </a:xfrm>
        </p:spPr>
        <p:txBody>
          <a:bodyPr/>
          <a:lstStyle>
            <a:lvl1pPr marL="96441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289322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482204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675085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867966" indent="-96441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772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6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3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4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5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6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9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10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2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3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79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31357" cy="51435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 useBgFill="1">
          <p:nvSpPr>
            <p:cNvPr id="16" name="Rectangle 8"/>
            <p:cNvSpPr/>
            <p:nvPr userDrawn="1"/>
          </p:nvSpPr>
          <p:spPr>
            <a:xfrm>
              <a:off x="3795913" y="0"/>
              <a:ext cx="5348087" cy="5143500"/>
            </a:xfrm>
            <a:custGeom>
              <a:avLst/>
              <a:gdLst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0 w 8991600"/>
                <a:gd name="connsiteY0" fmla="*/ 0 h 6858000"/>
                <a:gd name="connsiteX1" fmla="*/ 8991600 w 8991600"/>
                <a:gd name="connsiteY1" fmla="*/ 0 h 6858000"/>
                <a:gd name="connsiteX2" fmla="*/ 8991600 w 8991600"/>
                <a:gd name="connsiteY2" fmla="*/ 6858000 h 6858000"/>
                <a:gd name="connsiteX3" fmla="*/ 0 w 8991600"/>
                <a:gd name="connsiteY3" fmla="*/ 6858000 h 6858000"/>
                <a:gd name="connsiteX4" fmla="*/ 0 w 8991600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  <a:gd name="connsiteX0" fmla="*/ 140834 w 9132434"/>
                <a:gd name="connsiteY0" fmla="*/ 0 h 6858000"/>
                <a:gd name="connsiteX1" fmla="*/ 9132434 w 9132434"/>
                <a:gd name="connsiteY1" fmla="*/ 0 h 6858000"/>
                <a:gd name="connsiteX2" fmla="*/ 9132434 w 9132434"/>
                <a:gd name="connsiteY2" fmla="*/ 6858000 h 6858000"/>
                <a:gd name="connsiteX3" fmla="*/ 0 w 9132434"/>
                <a:gd name="connsiteY3" fmla="*/ 6858000 h 6858000"/>
                <a:gd name="connsiteX4" fmla="*/ 140834 w 913243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434" h="685800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7" name="Picture 10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279" r="63603"/>
            <a:stretch>
              <a:fillRect/>
            </a:stretch>
          </p:blipFill>
          <p:spPr bwMode="auto"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0" t="34294" r="8357" b="34966"/>
            <a:stretch/>
          </p:blipFill>
          <p:spPr>
            <a:xfrm>
              <a:off x="4726258" y="4100072"/>
              <a:ext cx="4087542" cy="853053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670584" y="548122"/>
            <a:ext cx="4444460" cy="2391713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7880" y="2992311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7" y="3325277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1pPr>
            <a:lvl2pPr marL="192881" indent="0">
              <a:buNone/>
              <a:defRPr sz="675"/>
            </a:lvl2pPr>
            <a:lvl3pPr marL="385763" indent="0">
              <a:buNone/>
              <a:defRPr sz="591"/>
            </a:lvl3pPr>
            <a:lvl4pPr marL="578644" indent="0">
              <a:buNone/>
              <a:defRPr sz="506"/>
            </a:lvl4pPr>
            <a:lvl5pPr marL="771525" indent="0">
              <a:buNone/>
              <a:defRPr sz="50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4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01" y="1115736"/>
            <a:ext cx="8826099" cy="4027764"/>
          </a:xfrm>
        </p:spPr>
        <p:txBody>
          <a:bodyPr>
            <a:normAutofit/>
          </a:bodyPr>
          <a:lstStyle>
            <a:lvl1pPr marL="130969" indent="-130969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289322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482204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5085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867966" indent="-96441">
              <a:spcBef>
                <a:spcPts val="0"/>
              </a:spcBef>
              <a:spcAft>
                <a:spcPts val="675"/>
              </a:spcAft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9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5000">
              <a:schemeClr val="tx2">
                <a:lumMod val="50000"/>
              </a:schemeClr>
            </a:gs>
            <a:gs pos="100000">
              <a:schemeClr val="tx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ＭＳ Ｐゴシック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8194" y="4666974"/>
            <a:ext cx="1866900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41" r:id="rId14"/>
    <p:sldLayoutId id="2147483729" r:id="rId15"/>
    <p:sldLayoutId id="2147483730" r:id="rId16"/>
    <p:sldLayoutId id="2147483731" r:id="rId17"/>
    <p:sldLayoutId id="2147483732" r:id="rId18"/>
    <p:sldLayoutId id="2147483740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2pPr>
      <a:lvl3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3pPr>
      <a:lvl4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4pPr>
      <a:lvl5pPr algn="l" defTabSz="385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5pPr>
      <a:lvl6pPr marL="25717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6pPr>
      <a:lvl7pPr marL="51435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7pPr>
      <a:lvl8pPr marL="771525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8pPr>
      <a:lvl9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2025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76213" indent="-176213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1313" indent="-147638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482204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675085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867966" indent="-96441" algn="l" defTabSz="385763" rtl="0" eaLnBrk="0" fontAlgn="base" hangingPunct="0">
        <a:lnSpc>
          <a:spcPct val="90000"/>
        </a:lnSpc>
        <a:spcBef>
          <a:spcPts val="0"/>
        </a:spcBef>
        <a:spcAft>
          <a:spcPts val="675"/>
        </a:spcAft>
        <a:buClr>
          <a:schemeClr val="bg1">
            <a:lumMod val="85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Ratings Analysis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MSDS 6306 Case study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Bhuvana Adur Kannan</a:t>
            </a:r>
          </a:p>
          <a:p>
            <a:r>
              <a:rPr lang="en-US" dirty="0" smtClean="0"/>
              <a:t>Christopher Ballenger</a:t>
            </a:r>
          </a:p>
          <a:p>
            <a:r>
              <a:rPr lang="en-US" dirty="0" smtClean="0"/>
              <a:t>Selwyn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317500" y="1181100"/>
            <a:ext cx="8826500" cy="39624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Data Gathering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695722"/>
            <a:ext cx="4322344" cy="617934"/>
          </a:xfrm>
        </p:spPr>
        <p:txBody>
          <a:bodyPr/>
          <a:lstStyle/>
          <a:p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1313656"/>
            <a:ext cx="4322344" cy="32523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Overall beer sales down 1%</a:t>
            </a:r>
          </a:p>
          <a:p>
            <a:r>
              <a:rPr lang="en-US" dirty="0" smtClean="0"/>
              <a:t>Craft &amp; Import beer sales up 8%</a:t>
            </a:r>
          </a:p>
          <a:p>
            <a:pPr lvl="1"/>
            <a:r>
              <a:rPr lang="en-US" dirty="0" smtClean="0"/>
              <a:t>23% of overall beer sales</a:t>
            </a:r>
          </a:p>
          <a:p>
            <a:r>
              <a:rPr lang="en-US" dirty="0" smtClean="0"/>
              <a:t>Beer drinkers are turning into beer enthusiasts &amp; beer connoisseurs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“</a:t>
            </a:r>
            <a:r>
              <a:rPr lang="en-US" sz="1400" i="1" dirty="0"/>
              <a:t>For me, it equates to a sense of adventure – collecting sensory experiences through flavor profiles like Indiana Jones collects priceless artifacts. The excitement of a satisfying brew, falling into off-flavors – these experiences belong in the museum of your mind</a:t>
            </a:r>
            <a:r>
              <a:rPr lang="en-US" sz="1400" i="1" dirty="0" smtClean="0"/>
              <a:t>!”</a:t>
            </a:r>
          </a:p>
          <a:p>
            <a:pPr marL="0" indent="0">
              <a:buNone/>
            </a:pPr>
            <a:r>
              <a:rPr lang="en-US" sz="1400" i="1" dirty="0"/>
              <a:t>	</a:t>
            </a:r>
            <a:r>
              <a:rPr lang="en-US" sz="1400" i="1" dirty="0" smtClean="0"/>
              <a:t>- Katy Tilley (</a:t>
            </a:r>
            <a:r>
              <a:rPr lang="en-US" sz="1400" i="1" dirty="0"/>
              <a:t>DESTIHL Brewery Ambassador)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4705350"/>
            <a:ext cx="3705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https://www.brewersassociation.org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0" y="977900"/>
            <a:ext cx="4259070" cy="35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bias in the way beer enthusiasts rate a beer at a brewery location and other locations?</a:t>
            </a:r>
          </a:p>
          <a:p>
            <a:r>
              <a:rPr lang="en-US" dirty="0"/>
              <a:t>Can we predict an introductory market or area where a beer will be successful?</a:t>
            </a:r>
            <a:endParaRPr lang="en-US" dirty="0" smtClean="0"/>
          </a:p>
          <a:p>
            <a:r>
              <a:rPr lang="en-US" dirty="0" smtClean="0"/>
              <a:t>When a beer enthusiast/connoisseur walks into a brewery can we recommend a beer that he/she would like based on their past ratings profile?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Project Life Cycle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Statistics lessons from MSDS 6371</a:t>
            </a:r>
          </a:p>
          <a:p>
            <a:pPr lvl="1"/>
            <a:r>
              <a:rPr lang="en-US" dirty="0" smtClean="0"/>
              <a:t>Problem analysis &amp; Identification of tests</a:t>
            </a:r>
          </a:p>
          <a:p>
            <a:r>
              <a:rPr lang="en-US" dirty="0" smtClean="0"/>
              <a:t>Learn new technologies</a:t>
            </a:r>
          </a:p>
          <a:p>
            <a:pPr lvl="1"/>
            <a:r>
              <a:rPr lang="en-US" dirty="0" smtClean="0"/>
              <a:t>APIs, Web Scraping, ML algorithms, H</a:t>
            </a:r>
            <a:r>
              <a:rPr lang="en-US" baseline="-25000" dirty="0" smtClean="0"/>
              <a:t>2</a:t>
            </a:r>
            <a:r>
              <a:rPr lang="en-US" dirty="0" smtClean="0"/>
              <a:t>O Platform</a:t>
            </a:r>
          </a:p>
          <a:p>
            <a:r>
              <a:rPr lang="en-US" dirty="0" smtClean="0"/>
              <a:t>Learn the model and not Perfect the model</a:t>
            </a:r>
          </a:p>
          <a:p>
            <a:pPr lvl="1"/>
            <a:r>
              <a:rPr lang="en-US" dirty="0" smtClean="0"/>
              <a:t>Run evaluations on the model</a:t>
            </a:r>
          </a:p>
          <a:p>
            <a:pPr lvl="1"/>
            <a:r>
              <a:rPr lang="en-US" dirty="0" smtClean="0"/>
              <a:t>Report statistics on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3" y="950170"/>
            <a:ext cx="2415918" cy="110025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48426" y="2435886"/>
            <a:ext cx="848324" cy="993856"/>
            <a:chOff x="2840781" y="2510804"/>
            <a:chExt cx="848324" cy="9938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781" y="2510804"/>
              <a:ext cx="593015" cy="7554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981" y="2590261"/>
              <a:ext cx="593015" cy="75548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473" y="2669718"/>
              <a:ext cx="593015" cy="75548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090" y="2749175"/>
              <a:ext cx="593015" cy="755485"/>
            </a:xfrm>
            <a:prstGeom prst="rect">
              <a:avLst/>
            </a:prstGeom>
          </p:spPr>
        </p:pic>
      </p:grpSp>
      <p:cxnSp>
        <p:nvCxnSpPr>
          <p:cNvPr id="24" name="Elbow Connector 23"/>
          <p:cNvCxnSpPr>
            <a:stCxn id="3" idx="1"/>
            <a:endCxn id="12" idx="1"/>
          </p:cNvCxnSpPr>
          <p:nvPr/>
        </p:nvCxnSpPr>
        <p:spPr>
          <a:xfrm rot="10800000" flipH="1" flipV="1">
            <a:off x="3247102" y="1500295"/>
            <a:ext cx="201323" cy="1313334"/>
          </a:xfrm>
          <a:prstGeom prst="bentConnector3">
            <a:avLst>
              <a:gd name="adj1" fmla="val -11354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611677" y="2515343"/>
            <a:ext cx="1000189" cy="911705"/>
            <a:chOff x="5521091" y="2016569"/>
            <a:chExt cx="1000189" cy="9117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cxnSp>
        <p:nvCxnSpPr>
          <p:cNvPr id="33" name="Elbow Connector 32"/>
          <p:cNvCxnSpPr>
            <a:stCxn id="3" idx="3"/>
            <a:endCxn id="25" idx="3"/>
          </p:cNvCxnSpPr>
          <p:nvPr/>
        </p:nvCxnSpPr>
        <p:spPr>
          <a:xfrm flipH="1">
            <a:off x="5611866" y="1500295"/>
            <a:ext cx="51155" cy="1345436"/>
          </a:xfrm>
          <a:prstGeom prst="bentConnector3">
            <a:avLst>
              <a:gd name="adj1" fmla="val -44687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950170"/>
            <a:ext cx="2979792" cy="1243111"/>
          </a:xfrm>
        </p:spPr>
        <p:txBody>
          <a:bodyPr/>
          <a:lstStyle/>
          <a:p>
            <a:r>
              <a:rPr lang="en-US" sz="1100" dirty="0" smtClean="0"/>
              <a:t>5 Users, 300+ check-ins, 1500 observations</a:t>
            </a:r>
          </a:p>
          <a:p>
            <a:r>
              <a:rPr lang="en-US" sz="1100" dirty="0" smtClean="0"/>
              <a:t>1100 beer details</a:t>
            </a:r>
          </a:p>
          <a:p>
            <a:r>
              <a:rPr lang="en-US" sz="1100" dirty="0" smtClean="0"/>
              <a:t>rvest &amp; Rselenium packages, CSS Selector</a:t>
            </a:r>
          </a:p>
          <a:p>
            <a:r>
              <a:rPr lang="en-US" sz="1100" dirty="0" smtClean="0"/>
              <a:t>Tricky “show more” logic </a:t>
            </a:r>
          </a:p>
          <a:p>
            <a:r>
              <a:rPr lang="en-US" sz="1100" dirty="0" smtClean="0"/>
              <a:t>HTML parse -&gt; data frame -&gt; CSV files</a:t>
            </a:r>
            <a:endParaRPr lang="en-US" sz="1100" dirty="0"/>
          </a:p>
        </p:txBody>
      </p:sp>
      <p:sp>
        <p:nvSpPr>
          <p:cNvPr id="44" name="Content Placeholder 39"/>
          <p:cNvSpPr>
            <a:spLocks noGrp="1"/>
          </p:cNvSpPr>
          <p:nvPr>
            <p:ph sz="half" idx="1"/>
          </p:nvPr>
        </p:nvSpPr>
        <p:spPr>
          <a:xfrm>
            <a:off x="46968" y="950170"/>
            <a:ext cx="2807651" cy="1243111"/>
          </a:xfrm>
        </p:spPr>
        <p:txBody>
          <a:bodyPr/>
          <a:lstStyle/>
          <a:p>
            <a:r>
              <a:rPr lang="en-US" sz="1100" dirty="0" smtClean="0"/>
              <a:t>R Code to get JSON </a:t>
            </a:r>
            <a:r>
              <a:rPr lang="en-US" sz="1100" dirty="0" smtClean="0"/>
              <a:t>Objects</a:t>
            </a:r>
          </a:p>
          <a:p>
            <a:r>
              <a:rPr lang="en-US" sz="1100" dirty="0" smtClean="0"/>
              <a:t>R Code to extract data from JSON to CSV files</a:t>
            </a:r>
          </a:p>
          <a:p>
            <a:r>
              <a:rPr lang="en-US" sz="1100" dirty="0" smtClean="0"/>
              <a:t>R Code to merge data and cleanup missing values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440" y="2108422"/>
            <a:ext cx="385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API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7788" y="210701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Web Scraping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39"/>
          <p:cNvSpPr>
            <a:spLocks noGrp="1"/>
          </p:cNvSpPr>
          <p:nvPr>
            <p:ph sz="half" idx="1"/>
          </p:nvPr>
        </p:nvSpPr>
        <p:spPr>
          <a:xfrm>
            <a:off x="6055503" y="2250715"/>
            <a:ext cx="2979792" cy="550125"/>
          </a:xfrm>
        </p:spPr>
        <p:txBody>
          <a:bodyPr/>
          <a:lstStyle/>
          <a:p>
            <a:r>
              <a:rPr lang="en-US" sz="1100" dirty="0" smtClean="0">
                <a:solidFill>
                  <a:srgbClr val="FFFF00"/>
                </a:solidFill>
              </a:rPr>
              <a:t>IP Black-listed – Intelligent Proxies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Throttle http calls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49" name="Content Placeholder 39"/>
          <p:cNvSpPr>
            <a:spLocks noGrp="1"/>
          </p:cNvSpPr>
          <p:nvPr>
            <p:ph sz="half" idx="1"/>
          </p:nvPr>
        </p:nvSpPr>
        <p:spPr>
          <a:xfrm>
            <a:off x="46968" y="2250715"/>
            <a:ext cx="2823412" cy="550125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Long </a:t>
            </a:r>
            <a:r>
              <a:rPr lang="en-US" sz="1100" dirty="0" smtClean="0">
                <a:solidFill>
                  <a:srgbClr val="FFFF00"/>
                </a:solidFill>
              </a:rPr>
              <a:t>API Client approval </a:t>
            </a:r>
            <a:r>
              <a:rPr lang="en-US" sz="1100" dirty="0">
                <a:solidFill>
                  <a:srgbClr val="FFFF00"/>
                </a:solidFill>
              </a:rPr>
              <a:t>process</a:t>
            </a:r>
          </a:p>
          <a:p>
            <a:r>
              <a:rPr lang="en-US" sz="1100" dirty="0">
                <a:solidFill>
                  <a:srgbClr val="FFFF00"/>
                </a:solidFill>
              </a:rPr>
              <a:t>300 Calls per hour restriction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16" y="4775689"/>
            <a:ext cx="24978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Source</a:t>
            </a:r>
            <a:r>
              <a:rPr lang="en-US" i="1" dirty="0">
                <a:solidFill>
                  <a:schemeClr val="bg1"/>
                </a:solidFill>
              </a:rPr>
              <a:t>: https</a:t>
            </a:r>
            <a:r>
              <a:rPr lang="en-US" i="1" dirty="0" smtClean="0">
                <a:solidFill>
                  <a:schemeClr val="bg1"/>
                </a:solidFill>
              </a:rPr>
              <a:t>://untappd.com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54414" y="3900945"/>
            <a:ext cx="1000189" cy="911705"/>
            <a:chOff x="5521091" y="2016569"/>
            <a:chExt cx="1000189" cy="91170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5452" y="2016569"/>
              <a:ext cx="705828" cy="6607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136" y="2108585"/>
              <a:ext cx="705828" cy="6607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708" y="2181763"/>
              <a:ext cx="705828" cy="66077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091" y="2267499"/>
              <a:ext cx="705828" cy="660775"/>
            </a:xfrm>
            <a:prstGeom prst="rect">
              <a:avLst/>
            </a:prstGeom>
          </p:spPr>
        </p:pic>
      </p:grpSp>
      <p:cxnSp>
        <p:nvCxnSpPr>
          <p:cNvPr id="35" name="Elbow Connector 34"/>
          <p:cNvCxnSpPr>
            <a:stCxn id="31" idx="2"/>
            <a:endCxn id="27" idx="0"/>
          </p:cNvCxnSpPr>
          <p:nvPr/>
        </p:nvCxnSpPr>
        <p:spPr>
          <a:xfrm rot="5400000">
            <a:off x="4496192" y="3432545"/>
            <a:ext cx="473897" cy="462902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27" idx="0"/>
          </p:cNvCxnSpPr>
          <p:nvPr/>
        </p:nvCxnSpPr>
        <p:spPr>
          <a:xfrm rot="16200000" flipH="1">
            <a:off x="4015365" y="3414620"/>
            <a:ext cx="471203" cy="50144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9"/>
          <p:cNvSpPr>
            <a:spLocks noGrp="1"/>
          </p:cNvSpPr>
          <p:nvPr>
            <p:ph sz="half" idx="1"/>
          </p:nvPr>
        </p:nvSpPr>
        <p:spPr>
          <a:xfrm>
            <a:off x="854543" y="4231332"/>
            <a:ext cx="2979792" cy="51144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Master User Profile, User Check-ins, Beer and Breweries data.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08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Template_07.18.18.potx" id="{98177323-51DB-4EB0-ADDD-ACF2D37E5CDB}" vid="{290AE970-B9A8-401C-9715-AFA3EF1DF290}"/>
    </a:ext>
  </a:extLst>
</a:theme>
</file>

<file path=ppt/theme/theme2.xml><?xml version="1.0" encoding="utf-8"?>
<a:theme xmlns:a="http://schemas.openxmlformats.org/drawingml/2006/main" name="Office Theme">
  <a:themeElements>
    <a:clrScheme name="SMU May 2018">
      <a:dk1>
        <a:sysClr val="windowText" lastClr="000000"/>
      </a:dk1>
      <a:lt1>
        <a:sysClr val="window" lastClr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P-T 2018">
      <a:majorFont>
        <a:latin typeface="Palatino Linotype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40952</TotalTime>
  <Words>320</Words>
  <Application>Microsoft Office PowerPoint</Application>
  <PresentationFormat>On-screen Show (16:9)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Palatino Linotype</vt:lpstr>
      <vt:lpstr>Trebuchet MS</vt:lpstr>
      <vt:lpstr>--SMU-07.18.18--</vt:lpstr>
      <vt:lpstr>Beer Ratings Analysis &amp; Prediction</vt:lpstr>
      <vt:lpstr>Outline</vt:lpstr>
      <vt:lpstr>Beer Industry</vt:lpstr>
      <vt:lpstr>Questions to Answer</vt:lpstr>
      <vt:lpstr>Project Goals</vt:lpstr>
      <vt:lpstr>Data Gathering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O'Berg, Gary</dc:creator>
  <cp:lastModifiedBy>Selwyn Samuel</cp:lastModifiedBy>
  <cp:revision>491</cp:revision>
  <cp:lastPrinted>2018-03-23T14:39:46Z</cp:lastPrinted>
  <dcterms:created xsi:type="dcterms:W3CDTF">2016-06-08T17:45:18Z</dcterms:created>
  <dcterms:modified xsi:type="dcterms:W3CDTF">2018-08-14T22:24:29Z</dcterms:modified>
</cp:coreProperties>
</file>