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D33"/>
    <a:srgbClr val="DAA600"/>
    <a:srgbClr val="B686DA"/>
    <a:srgbClr val="FFA7A7"/>
    <a:srgbClr val="F2A36E"/>
    <a:srgbClr val="5781C1"/>
    <a:srgbClr val="4F3C05"/>
    <a:srgbClr val="F7F7F7"/>
    <a:srgbClr val="7294C7"/>
    <a:srgbClr val="768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08" autoAdjust="0"/>
    <p:restoredTop sz="96837" autoAdjust="0"/>
  </p:normalViewPr>
  <p:slideViewPr>
    <p:cSldViewPr snapToGrid="0" showGuides="1">
      <p:cViewPr varScale="1">
        <p:scale>
          <a:sx n="149" d="100"/>
          <a:sy n="149" d="100"/>
        </p:scale>
        <p:origin x="126" y="16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3990" y="69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9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79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52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3"/>
            <a:ext cx="6504800" cy="5740537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000">
                <a:latin typeface="Trebuchet MS" panose="020B0603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3429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6858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0287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3716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4614203" cy="5143500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5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0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87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4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7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901" y="1216821"/>
            <a:ext cx="4196953" cy="34186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216821"/>
            <a:ext cx="4244579" cy="34186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590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5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5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6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6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0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811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0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01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4259" y="4663393"/>
            <a:ext cx="2013821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7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blue">
    <p:bg>
      <p:bgPr>
        <a:gradFill rotWithShape="1">
          <a:gsLst>
            <a:gs pos="0">
              <a:srgbClr val="32A3FF"/>
            </a:gs>
            <a:gs pos="71001">
              <a:srgbClr val="002E55"/>
            </a:gs>
            <a:gs pos="100000">
              <a:srgbClr val="002E5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 userDrawn="1"/>
        </p:nvGrpSpPr>
        <p:grpSpPr>
          <a:xfrm>
            <a:off x="0" y="0"/>
            <a:ext cx="7187805" cy="5143500"/>
            <a:chOff x="0" y="0"/>
            <a:chExt cx="7187805" cy="5143500"/>
          </a:xfrm>
        </p:grpSpPr>
        <p:sp useBgFill="1">
          <p:nvSpPr>
            <p:cNvPr id="3" name="Rectangle 8"/>
            <p:cNvSpPr/>
            <p:nvPr/>
          </p:nvSpPr>
          <p:spPr>
            <a:xfrm flipH="1">
              <a:off x="0" y="0"/>
              <a:ext cx="6743700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1600" h="6858000">
                  <a:moveTo>
                    <a:pt x="0" y="0"/>
                  </a:moveTo>
                  <a:lnTo>
                    <a:pt x="8991600" y="0"/>
                  </a:lnTo>
                  <a:lnTo>
                    <a:pt x="8991600" y="6858000"/>
                  </a:lnTo>
                  <a:lnTo>
                    <a:pt x="0" y="6858000"/>
                  </a:lnTo>
                  <a:cubicBezTo>
                    <a:pt x="437322" y="5695122"/>
                    <a:pt x="1749287" y="2653749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4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 flipH="1">
              <a:off x="5897167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7772" y="4666974"/>
              <a:ext cx="1866900" cy="389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15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6441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43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811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600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6" y="0"/>
            <a:ext cx="4681896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23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6441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40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2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9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1" r="4527"/>
          <a:stretch/>
        </p:blipFill>
        <p:spPr bwMode="auto">
          <a:xfrm>
            <a:off x="6070600" y="0"/>
            <a:ext cx="3060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4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1" r="4527"/>
          <a:stretch/>
        </p:blipFill>
        <p:spPr bwMode="auto">
          <a:xfrm>
            <a:off x="6070600" y="0"/>
            <a:ext cx="3060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901" y="1216822"/>
            <a:ext cx="4196953" cy="34694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216822"/>
            <a:ext cx="4244579" cy="34694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772" y="4666974"/>
            <a:ext cx="1866900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9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38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6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3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4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53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63550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869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95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0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8790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879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31357" cy="51435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6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7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4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1" y="0"/>
            <a:ext cx="8826099" cy="11811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901" y="1115736"/>
            <a:ext cx="8826099" cy="4027764"/>
          </a:xfrm>
        </p:spPr>
        <p:txBody>
          <a:bodyPr>
            <a:normAutofit/>
          </a:bodyPr>
          <a:lstStyle>
            <a:lvl1pPr marL="130969" indent="-130969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5085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912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5000">
              <a:schemeClr val="tx2">
                <a:lumMod val="50000"/>
              </a:schemeClr>
            </a:gs>
            <a:gs pos="100000">
              <a:schemeClr val="tx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901" y="0"/>
            <a:ext cx="8826099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901" y="1181101"/>
            <a:ext cx="8826099" cy="396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5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ＭＳ Ｐゴシック" charset="0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8194" y="4666974"/>
            <a:ext cx="1866900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41" r:id="rId14"/>
    <p:sldLayoutId id="2147483729" r:id="rId15"/>
    <p:sldLayoutId id="2147483730" r:id="rId16"/>
    <p:sldLayoutId id="2147483731" r:id="rId17"/>
    <p:sldLayoutId id="2147483732" r:id="rId18"/>
    <p:sldLayoutId id="2147483740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2pPr>
      <a:lvl3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3pPr>
      <a:lvl4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4pPr>
      <a:lvl5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5pPr>
      <a:lvl6pPr marL="257175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6pPr>
      <a:lvl7pPr marL="51435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7pPr>
      <a:lvl8pPr marL="771525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8pPr>
      <a:lvl9pPr marL="102870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76213" indent="-176213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41313" indent="-147638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482204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675085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867966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Beer Ratings Analysis &amp;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MSDS 6306 Case study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Bhuvana Adur Kannan</a:t>
            </a:r>
          </a:p>
          <a:p>
            <a:r>
              <a:rPr lang="en-US" dirty="0" smtClean="0"/>
              <a:t>Christopher Ballenger</a:t>
            </a:r>
          </a:p>
          <a:p>
            <a:r>
              <a:rPr lang="en-US" dirty="0" smtClean="0"/>
              <a:t>Selwyn Samuel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9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317500" y="1181100"/>
            <a:ext cx="8826500" cy="39624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Data Gathering</a:t>
            </a:r>
          </a:p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29150" y="695722"/>
            <a:ext cx="4322344" cy="617934"/>
          </a:xfrm>
        </p:spPr>
        <p:txBody>
          <a:bodyPr/>
          <a:lstStyle/>
          <a:p>
            <a:r>
              <a:rPr lang="en-US" dirty="0" smtClean="0"/>
              <a:t>Trend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29150" y="1313656"/>
            <a:ext cx="4322344" cy="32523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Overall beer sales down 1%</a:t>
            </a:r>
          </a:p>
          <a:p>
            <a:r>
              <a:rPr lang="en-US" dirty="0" smtClean="0"/>
              <a:t>Craft &amp; Import beer sales up 8%</a:t>
            </a:r>
          </a:p>
          <a:p>
            <a:pPr lvl="1"/>
            <a:r>
              <a:rPr lang="en-US" dirty="0" smtClean="0"/>
              <a:t>23% of overall beer sales</a:t>
            </a:r>
          </a:p>
          <a:p>
            <a:r>
              <a:rPr lang="en-US" dirty="0" smtClean="0"/>
              <a:t>Beer drinkers are turning into beer enthusiasts &amp; beer connoisseurs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i="1" dirty="0" smtClean="0"/>
              <a:t>“</a:t>
            </a:r>
            <a:r>
              <a:rPr lang="en-US" sz="1400" i="1" dirty="0"/>
              <a:t>For me, it equates to a sense of adventure – collecting sensory experiences through flavor profiles like Indiana Jones collects priceless artifacts. The excitement of a satisfying brew, falling into off-flavors – these experiences belong in the museum of your mind</a:t>
            </a:r>
            <a:r>
              <a:rPr lang="en-US" sz="1400" i="1" dirty="0" smtClean="0"/>
              <a:t>!”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i="1" dirty="0" smtClean="0"/>
              <a:t>- Katy Tilley (</a:t>
            </a:r>
            <a:r>
              <a:rPr lang="en-US" sz="1400" i="1" dirty="0"/>
              <a:t>DESTIHL Brewery Ambassador)</a:t>
            </a:r>
            <a:endParaRPr lang="en-US" sz="14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Beer Industry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450" y="4705350"/>
            <a:ext cx="37059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Source</a:t>
            </a:r>
            <a:r>
              <a:rPr lang="en-US" i="1" dirty="0">
                <a:solidFill>
                  <a:schemeClr val="bg1"/>
                </a:solidFill>
              </a:rPr>
              <a:t>: https://www.brewersassociation.org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0" y="977900"/>
            <a:ext cx="4259070" cy="35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6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bias in the way beer enthusiasts rate a beer at a brewery location and other locations?</a:t>
            </a:r>
          </a:p>
          <a:p>
            <a:r>
              <a:rPr lang="en-US" dirty="0"/>
              <a:t>Can we predict an introductory market or area where a beer will be successful?</a:t>
            </a:r>
            <a:endParaRPr lang="en-US" dirty="0" smtClean="0"/>
          </a:p>
          <a:p>
            <a:r>
              <a:rPr lang="en-US" dirty="0" smtClean="0"/>
              <a:t>When a beer enthusiast/connoisseur walks into a brewery can we recommend a beer that he/she would like based on their past ratings profile?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6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Science Project Life Cycle</a:t>
            </a:r>
          </a:p>
          <a:p>
            <a:pPr lvl="1"/>
            <a:r>
              <a:rPr lang="en-US" dirty="0" smtClean="0"/>
              <a:t>Reproducible research</a:t>
            </a:r>
          </a:p>
          <a:p>
            <a:r>
              <a:rPr lang="en-US" dirty="0" smtClean="0"/>
              <a:t>Apply Statistics lessons from MSDS 6371</a:t>
            </a:r>
          </a:p>
          <a:p>
            <a:pPr lvl="1"/>
            <a:r>
              <a:rPr lang="en-US" dirty="0" smtClean="0"/>
              <a:t>Problem analysis &amp; Identification of tests</a:t>
            </a:r>
          </a:p>
          <a:p>
            <a:r>
              <a:rPr lang="en-US" dirty="0" smtClean="0"/>
              <a:t>Learn new technologies</a:t>
            </a:r>
          </a:p>
          <a:p>
            <a:pPr lvl="1"/>
            <a:r>
              <a:rPr lang="en-US" dirty="0" smtClean="0"/>
              <a:t>APIs, Web Scraping, ML algorithms, H</a:t>
            </a:r>
            <a:r>
              <a:rPr lang="en-US" baseline="-25000" dirty="0" smtClean="0"/>
              <a:t>2</a:t>
            </a:r>
            <a:r>
              <a:rPr lang="en-US" dirty="0" smtClean="0"/>
              <a:t>O Platform</a:t>
            </a:r>
          </a:p>
          <a:p>
            <a:r>
              <a:rPr lang="en-US" dirty="0" smtClean="0"/>
              <a:t>Learn the model and not Perfect the model</a:t>
            </a:r>
          </a:p>
          <a:p>
            <a:pPr lvl="1"/>
            <a:r>
              <a:rPr lang="en-US" dirty="0" smtClean="0"/>
              <a:t>Run evaluations on the model</a:t>
            </a:r>
          </a:p>
          <a:p>
            <a:pPr lvl="1"/>
            <a:r>
              <a:rPr lang="en-US" dirty="0" smtClean="0"/>
              <a:t>Report statistics on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9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3247102" y="950170"/>
            <a:ext cx="2415919" cy="2479572"/>
            <a:chOff x="3075709" y="953257"/>
            <a:chExt cx="2415919" cy="247957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5710" y="953257"/>
              <a:ext cx="2415918" cy="1100250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3277033" y="2438973"/>
              <a:ext cx="848324" cy="993856"/>
              <a:chOff x="2840781" y="2510804"/>
              <a:chExt cx="848324" cy="99385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0781" y="2510804"/>
                <a:ext cx="593015" cy="755485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6981" y="2590261"/>
                <a:ext cx="593015" cy="75548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1473" y="2669718"/>
                <a:ext cx="593015" cy="75548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6090" y="2749175"/>
                <a:ext cx="593015" cy="755485"/>
              </a:xfrm>
              <a:prstGeom prst="rect">
                <a:avLst/>
              </a:prstGeom>
            </p:spPr>
          </p:pic>
        </p:grpSp>
        <p:cxnSp>
          <p:nvCxnSpPr>
            <p:cNvPr id="24" name="Elbow Connector 23"/>
            <p:cNvCxnSpPr>
              <a:stCxn id="3" idx="1"/>
              <a:endCxn id="12" idx="1"/>
            </p:cNvCxnSpPr>
            <p:nvPr/>
          </p:nvCxnSpPr>
          <p:spPr>
            <a:xfrm rot="10800000" flipH="1" flipV="1">
              <a:off x="3075709" y="1503382"/>
              <a:ext cx="201323" cy="1313334"/>
            </a:xfrm>
            <a:prstGeom prst="bentConnector3">
              <a:avLst>
                <a:gd name="adj1" fmla="val -113549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440284" y="2518430"/>
              <a:ext cx="1000189" cy="911705"/>
              <a:chOff x="5521091" y="2016569"/>
              <a:chExt cx="1000189" cy="911705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5452" y="2016569"/>
                <a:ext cx="705828" cy="660775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8136" y="2108585"/>
                <a:ext cx="705828" cy="660775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5708" y="2181763"/>
                <a:ext cx="705828" cy="660775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1091" y="2267499"/>
                <a:ext cx="705828" cy="660775"/>
              </a:xfrm>
              <a:prstGeom prst="rect">
                <a:avLst/>
              </a:prstGeom>
            </p:spPr>
          </p:pic>
        </p:grpSp>
        <p:cxnSp>
          <p:nvCxnSpPr>
            <p:cNvPr id="33" name="Elbow Connector 32"/>
            <p:cNvCxnSpPr>
              <a:stCxn id="3" idx="3"/>
              <a:endCxn id="25" idx="3"/>
            </p:cNvCxnSpPr>
            <p:nvPr/>
          </p:nvCxnSpPr>
          <p:spPr>
            <a:xfrm flipH="1">
              <a:off x="5440473" y="1503382"/>
              <a:ext cx="51155" cy="1345436"/>
            </a:xfrm>
            <a:prstGeom prst="bentConnector3">
              <a:avLst>
                <a:gd name="adj1" fmla="val -446877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39"/>
          <p:cNvSpPr>
            <a:spLocks noGrp="1"/>
          </p:cNvSpPr>
          <p:nvPr>
            <p:ph sz="half" idx="1"/>
          </p:nvPr>
        </p:nvSpPr>
        <p:spPr>
          <a:xfrm>
            <a:off x="6055503" y="950170"/>
            <a:ext cx="2979792" cy="1243111"/>
          </a:xfrm>
        </p:spPr>
        <p:txBody>
          <a:bodyPr/>
          <a:lstStyle/>
          <a:p>
            <a:r>
              <a:rPr lang="en-US" sz="1100" dirty="0" smtClean="0"/>
              <a:t>5 Users, 300+ check-ins, 1500 observations</a:t>
            </a:r>
          </a:p>
          <a:p>
            <a:r>
              <a:rPr lang="en-US" sz="1100" dirty="0" smtClean="0"/>
              <a:t>1100 beer details</a:t>
            </a:r>
          </a:p>
          <a:p>
            <a:r>
              <a:rPr lang="en-US" sz="1100" dirty="0" err="1" smtClean="0"/>
              <a:t>rvest</a:t>
            </a:r>
            <a:r>
              <a:rPr lang="en-US" sz="1100" dirty="0" smtClean="0"/>
              <a:t> &amp; </a:t>
            </a:r>
            <a:r>
              <a:rPr lang="en-US" sz="1100" dirty="0" err="1" smtClean="0"/>
              <a:t>Rselenium</a:t>
            </a:r>
            <a:r>
              <a:rPr lang="en-US" sz="1100" dirty="0" smtClean="0"/>
              <a:t> packages, CSS Selector</a:t>
            </a:r>
          </a:p>
          <a:p>
            <a:r>
              <a:rPr lang="en-US" sz="1100" dirty="0" smtClean="0"/>
              <a:t>Tricky “show more” logic </a:t>
            </a:r>
          </a:p>
          <a:p>
            <a:r>
              <a:rPr lang="en-US" sz="1100" dirty="0" smtClean="0"/>
              <a:t>HTML parse -&gt; data frame -&gt; CSV files</a:t>
            </a:r>
            <a:endParaRPr lang="en-US" sz="1100" dirty="0"/>
          </a:p>
        </p:txBody>
      </p:sp>
      <p:sp>
        <p:nvSpPr>
          <p:cNvPr id="44" name="Content Placeholder 39"/>
          <p:cNvSpPr>
            <a:spLocks noGrp="1"/>
          </p:cNvSpPr>
          <p:nvPr>
            <p:ph sz="half" idx="1"/>
          </p:nvPr>
        </p:nvSpPr>
        <p:spPr>
          <a:xfrm>
            <a:off x="46968" y="950170"/>
            <a:ext cx="2807651" cy="1243111"/>
          </a:xfrm>
        </p:spPr>
        <p:txBody>
          <a:bodyPr/>
          <a:lstStyle/>
          <a:p>
            <a:r>
              <a:rPr lang="en-US" sz="1100" dirty="0" smtClean="0"/>
              <a:t>R Code to get JSON Objects</a:t>
            </a:r>
          </a:p>
          <a:p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985440" y="2108422"/>
            <a:ext cx="385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API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07788" y="2107015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Web Scraping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8" name="Content Placeholder 39"/>
          <p:cNvSpPr>
            <a:spLocks noGrp="1"/>
          </p:cNvSpPr>
          <p:nvPr>
            <p:ph sz="half" idx="1"/>
          </p:nvPr>
        </p:nvSpPr>
        <p:spPr>
          <a:xfrm>
            <a:off x="6055503" y="2250715"/>
            <a:ext cx="2979792" cy="550125"/>
          </a:xfrm>
        </p:spPr>
        <p:txBody>
          <a:bodyPr/>
          <a:lstStyle/>
          <a:p>
            <a:r>
              <a:rPr lang="en-US" sz="1100" dirty="0" smtClean="0">
                <a:solidFill>
                  <a:srgbClr val="FFFF00"/>
                </a:solidFill>
              </a:rPr>
              <a:t>IP Black-listed – Intelligent Proxies</a:t>
            </a:r>
          </a:p>
          <a:p>
            <a:r>
              <a:rPr lang="en-US" sz="1100" dirty="0" smtClean="0">
                <a:solidFill>
                  <a:srgbClr val="FFFF00"/>
                </a:solidFill>
              </a:rPr>
              <a:t>Throttle http calls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49" name="Content Placeholder 39"/>
          <p:cNvSpPr>
            <a:spLocks noGrp="1"/>
          </p:cNvSpPr>
          <p:nvPr>
            <p:ph sz="half" idx="1"/>
          </p:nvPr>
        </p:nvSpPr>
        <p:spPr>
          <a:xfrm>
            <a:off x="46968" y="2250715"/>
            <a:ext cx="2823412" cy="550125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Long </a:t>
            </a:r>
            <a:r>
              <a:rPr lang="en-US" sz="1100" dirty="0" smtClean="0">
                <a:solidFill>
                  <a:srgbClr val="FFFF00"/>
                </a:solidFill>
              </a:rPr>
              <a:t>API Client approval </a:t>
            </a:r>
            <a:r>
              <a:rPr lang="en-US" sz="1100" dirty="0">
                <a:solidFill>
                  <a:srgbClr val="FFFF00"/>
                </a:solidFill>
              </a:rPr>
              <a:t>process</a:t>
            </a:r>
          </a:p>
          <a:p>
            <a:r>
              <a:rPr lang="en-US" sz="1100" dirty="0">
                <a:solidFill>
                  <a:srgbClr val="FFFF00"/>
                </a:solidFill>
              </a:rPr>
              <a:t>300 Calls per hour restriction</a:t>
            </a:r>
          </a:p>
        </p:txBody>
      </p:sp>
    </p:spTree>
    <p:extLst>
      <p:ext uri="{BB962C8B-B14F-4D97-AF65-F5344CB8AC3E}">
        <p14:creationId xmlns:p14="http://schemas.microsoft.com/office/powerpoint/2010/main" val="108024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--SMU-07.18.18--">
  <a:themeElements>
    <a:clrScheme name="SMU May 2018">
      <a:dk1>
        <a:sysClr val="windowText" lastClr="000000"/>
      </a:dk1>
      <a:lt1>
        <a:sysClr val="window" lastClr="FFFFFF"/>
      </a:lt1>
      <a:dk2>
        <a:srgbClr val="0076D8"/>
      </a:dk2>
      <a:lt2>
        <a:srgbClr val="CDCFCE"/>
      </a:lt2>
      <a:accent1>
        <a:srgbClr val="354C97"/>
      </a:accent1>
      <a:accent2>
        <a:srgbClr val="860000"/>
      </a:accent2>
      <a:accent3>
        <a:srgbClr val="E2D8B9"/>
      </a:accent3>
      <a:accent4>
        <a:srgbClr val="EFB615"/>
      </a:accent4>
      <a:accent5>
        <a:srgbClr val="457E28"/>
      </a:accent5>
      <a:accent6>
        <a:srgbClr val="66695B"/>
      </a:accent6>
      <a:hlink>
        <a:srgbClr val="219BFF"/>
      </a:hlink>
      <a:folHlink>
        <a:srgbClr val="CC0000"/>
      </a:folHlink>
    </a:clrScheme>
    <a:fontScheme name="P-T 2018">
      <a:majorFont>
        <a:latin typeface="Palatino Linotype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ityTemplate_07.18.18.potx" id="{98177323-51DB-4EB0-ADDD-ACF2D37E5CDB}" vid="{290AE970-B9A8-401C-9715-AFA3EF1DF290}"/>
    </a:ext>
  </a:extLst>
</a:theme>
</file>

<file path=ppt/theme/theme2.xml><?xml version="1.0" encoding="utf-8"?>
<a:theme xmlns:a="http://schemas.openxmlformats.org/drawingml/2006/main" name="Office Theme">
  <a:themeElements>
    <a:clrScheme name="SMU May 2018">
      <a:dk1>
        <a:sysClr val="windowText" lastClr="000000"/>
      </a:dk1>
      <a:lt1>
        <a:sysClr val="window" lastClr="FFFFFF"/>
      </a:lt1>
      <a:dk2>
        <a:srgbClr val="0076D8"/>
      </a:dk2>
      <a:lt2>
        <a:srgbClr val="CDCFCE"/>
      </a:lt2>
      <a:accent1>
        <a:srgbClr val="354C97"/>
      </a:accent1>
      <a:accent2>
        <a:srgbClr val="860000"/>
      </a:accent2>
      <a:accent3>
        <a:srgbClr val="E2D8B9"/>
      </a:accent3>
      <a:accent4>
        <a:srgbClr val="EFB615"/>
      </a:accent4>
      <a:accent5>
        <a:srgbClr val="457E28"/>
      </a:accent5>
      <a:accent6>
        <a:srgbClr val="66695B"/>
      </a:accent6>
      <a:hlink>
        <a:srgbClr val="219BFF"/>
      </a:hlink>
      <a:folHlink>
        <a:srgbClr val="CC0000"/>
      </a:folHlink>
    </a:clrScheme>
    <a:fontScheme name="P-T 2018">
      <a:majorFont>
        <a:latin typeface="Palatino Linotype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40047</TotalTime>
  <Words>284</Words>
  <Application>Microsoft Office PowerPoint</Application>
  <PresentationFormat>On-screen Show (16:9)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MS PGothic</vt:lpstr>
      <vt:lpstr>Arial</vt:lpstr>
      <vt:lpstr>Calibri</vt:lpstr>
      <vt:lpstr>Palatino Linotype</vt:lpstr>
      <vt:lpstr>Trebuchet MS</vt:lpstr>
      <vt:lpstr>--SMU-07.18.18--</vt:lpstr>
      <vt:lpstr>Beer Ratings Analysis &amp; Prediction</vt:lpstr>
      <vt:lpstr>Outline</vt:lpstr>
      <vt:lpstr>Beer Industry</vt:lpstr>
      <vt:lpstr>Questions</vt:lpstr>
      <vt:lpstr>Project Goals</vt:lpstr>
      <vt:lpstr>Data Gathering</vt:lpstr>
    </vt:vector>
  </TitlesOfParts>
  <Company>Southern Methodist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O'Berg, Gary</dc:creator>
  <cp:lastModifiedBy>Selwyn Samuel</cp:lastModifiedBy>
  <cp:revision>482</cp:revision>
  <cp:lastPrinted>2018-03-23T14:39:46Z</cp:lastPrinted>
  <dcterms:created xsi:type="dcterms:W3CDTF">2016-06-08T17:45:18Z</dcterms:created>
  <dcterms:modified xsi:type="dcterms:W3CDTF">2018-08-09T01:50:55Z</dcterms:modified>
</cp:coreProperties>
</file>