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 varScale="1">
        <p:scale>
          <a:sx n="149" d="100"/>
          <a:sy n="149" d="100"/>
        </p:scale>
        <p:origin x="12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people checking in beers?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Beer Recommendation - </a:t>
            </a:r>
            <a:r>
              <a:rPr lang="en-US" dirty="0"/>
              <a:t>Data </a:t>
            </a:r>
            <a:r>
              <a:rPr lang="en-US" dirty="0" smtClean="0"/>
              <a:t>Gathering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3" y="950170"/>
            <a:ext cx="2415918" cy="1100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611677" y="2515343"/>
            <a:ext cx="1000189" cy="911705"/>
            <a:chOff x="5521091" y="2016569"/>
            <a:chExt cx="1000189" cy="9117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452" y="2016569"/>
              <a:ext cx="705828" cy="6607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136" y="2108585"/>
              <a:ext cx="705828" cy="6607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08" y="2181763"/>
              <a:ext cx="705828" cy="6607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091" y="2267499"/>
              <a:ext cx="705828" cy="660775"/>
            </a:xfrm>
            <a:prstGeom prst="rect">
              <a:avLst/>
            </a:prstGeom>
          </p:spPr>
        </p:pic>
      </p:grpSp>
      <p:sp>
        <p:nvSpPr>
          <p:cNvPr id="13" name="Content Placeholder 39"/>
          <p:cNvSpPr txBox="1">
            <a:spLocks/>
          </p:cNvSpPr>
          <p:nvPr/>
        </p:nvSpPr>
        <p:spPr bwMode="auto">
          <a:xfrm>
            <a:off x="5987850" y="1765704"/>
            <a:ext cx="2979792" cy="12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130969" indent="-130969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smtClean="0"/>
              <a:t>rvest &amp; Rselenium packages, CSS Selector</a:t>
            </a:r>
          </a:p>
          <a:p>
            <a:r>
              <a:rPr lang="en-US" sz="1100" dirty="0" smtClean="0"/>
              <a:t>Tricky show more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14" name="Content Placeholder 39"/>
          <p:cNvSpPr txBox="1">
            <a:spLocks/>
          </p:cNvSpPr>
          <p:nvPr/>
        </p:nvSpPr>
        <p:spPr bwMode="auto">
          <a:xfrm>
            <a:off x="5987850" y="3066249"/>
            <a:ext cx="2979792" cy="55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30969" indent="-130969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54873" y="3755970"/>
            <a:ext cx="1000189" cy="911705"/>
            <a:chOff x="5521091" y="2016569"/>
            <a:chExt cx="1000189" cy="91170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452" y="2016569"/>
              <a:ext cx="705828" cy="6607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136" y="2108585"/>
              <a:ext cx="705828" cy="6607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08" y="2181763"/>
              <a:ext cx="705828" cy="6607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091" y="2267499"/>
              <a:ext cx="705828" cy="660775"/>
            </a:xfrm>
            <a:prstGeom prst="rect">
              <a:avLst/>
            </a:prstGeom>
          </p:spPr>
        </p:pic>
      </p:grpSp>
      <p:cxnSp>
        <p:nvCxnSpPr>
          <p:cNvPr id="20" name="Elbow Connector 19"/>
          <p:cNvCxnSpPr>
            <a:stCxn id="12" idx="1"/>
            <a:endCxn id="16" idx="0"/>
          </p:cNvCxnSpPr>
          <p:nvPr/>
        </p:nvCxnSpPr>
        <p:spPr>
          <a:xfrm rot="10800000" flipV="1">
            <a:off x="4102149" y="3096660"/>
            <a:ext cx="509529" cy="659309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450" y="4705350"/>
            <a:ext cx="2589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https://untappd.com/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flipH="1">
            <a:off x="5611866" y="1500295"/>
            <a:ext cx="51155" cy="1345436"/>
          </a:xfrm>
          <a:prstGeom prst="bentConnector3">
            <a:avLst>
              <a:gd name="adj1" fmla="val -44687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7" name="Content Placeholder 39"/>
          <p:cNvSpPr txBox="1">
            <a:spLocks/>
          </p:cNvSpPr>
          <p:nvPr/>
        </p:nvSpPr>
        <p:spPr bwMode="auto">
          <a:xfrm>
            <a:off x="1900958" y="4071189"/>
            <a:ext cx="1537977" cy="46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130969" indent="-130969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Master User Profile</a:t>
            </a:r>
          </a:p>
          <a:p>
            <a:r>
              <a:rPr lang="en-US" sz="1100" dirty="0" smtClean="0"/>
              <a:t>Master Beer Details</a:t>
            </a:r>
          </a:p>
        </p:txBody>
      </p:sp>
    </p:spTree>
    <p:extLst>
      <p:ext uri="{BB962C8B-B14F-4D97-AF65-F5344CB8AC3E}">
        <p14:creationId xmlns:p14="http://schemas.microsoft.com/office/powerpoint/2010/main" val="35406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Beer Recommendation - </a:t>
            </a:r>
            <a:r>
              <a:rPr lang="en-US" dirty="0"/>
              <a:t>Feature Selection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7902" y="1115736"/>
            <a:ext cx="3893054" cy="2177381"/>
          </a:xfrm>
        </p:spPr>
        <p:txBody>
          <a:bodyPr/>
          <a:lstStyle/>
          <a:p>
            <a:pPr lvl="1"/>
            <a:r>
              <a:rPr lang="en-US" dirty="0" smtClean="0"/>
              <a:t>User selects flavors of a beer while checking in</a:t>
            </a:r>
          </a:p>
          <a:p>
            <a:pPr lvl="1"/>
            <a:r>
              <a:rPr lang="en-US" dirty="0"/>
              <a:t>Chose 40 out of the 100+ flavors to define a </a:t>
            </a:r>
            <a:r>
              <a:rPr lang="en-US" dirty="0" smtClean="0"/>
              <a:t>beer</a:t>
            </a:r>
          </a:p>
          <a:p>
            <a:pPr lvl="1"/>
            <a:r>
              <a:rPr lang="en-US" dirty="0" smtClean="0"/>
              <a:t>Extract flavor keywords from </a:t>
            </a:r>
            <a:r>
              <a:rPr lang="en-US" dirty="0"/>
              <a:t>b</a:t>
            </a:r>
            <a:r>
              <a:rPr lang="en-US" dirty="0" smtClean="0"/>
              <a:t>eer description</a:t>
            </a:r>
          </a:p>
          <a:p>
            <a:pPr lvl="1"/>
            <a:r>
              <a:rPr lang="en-US" dirty="0" smtClean="0"/>
              <a:t>Add beer features like ABV, IBU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450" y="4705350"/>
            <a:ext cx="2589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https://untappd.com/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77" y="1287316"/>
            <a:ext cx="1568103" cy="2787738"/>
          </a:xfrm>
          <a:prstGeom prst="rect">
            <a:avLst/>
          </a:prstGeom>
        </p:spPr>
      </p:pic>
      <p:sp>
        <p:nvSpPr>
          <p:cNvPr id="24" name="Content Placeholder 39"/>
          <p:cNvSpPr txBox="1">
            <a:spLocks/>
          </p:cNvSpPr>
          <p:nvPr/>
        </p:nvSpPr>
        <p:spPr bwMode="auto">
          <a:xfrm>
            <a:off x="7300855" y="4181271"/>
            <a:ext cx="1635148" cy="46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30969" indent="-130969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/>
              <a:t>Check-in Flavor 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02" y="2251068"/>
            <a:ext cx="2922476" cy="1823986"/>
          </a:xfrm>
          <a:prstGeom prst="rect">
            <a:avLst/>
          </a:prstGeom>
        </p:spPr>
      </p:pic>
      <p:sp>
        <p:nvSpPr>
          <p:cNvPr id="25" name="Content Placeholder 39"/>
          <p:cNvSpPr txBox="1">
            <a:spLocks/>
          </p:cNvSpPr>
          <p:nvPr/>
        </p:nvSpPr>
        <p:spPr bwMode="auto">
          <a:xfrm>
            <a:off x="5112904" y="4142231"/>
            <a:ext cx="1635148" cy="46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30969" indent="-130969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/>
              <a:t>Beer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2618" y="3129618"/>
            <a:ext cx="338904" cy="163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77269" y="3129617"/>
            <a:ext cx="338904" cy="163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4783" y="3129616"/>
            <a:ext cx="803647" cy="163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54279" y="3546739"/>
            <a:ext cx="289923" cy="10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30950" y="3546739"/>
            <a:ext cx="289923" cy="10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099" y="3491822"/>
            <a:ext cx="3735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ABV, IBU, Style, Light, Smooth, Clean, Sweet, Woody, Zippy, Strong, Hoppy, Floral, Citrus, Milk, Dark, Creamy, Mouthfeel, Soft, Boozy, Caramel, Oatmeal, Dry, Malty, Piney, Grassy, Tart, Sour, Salty, Fruity, Heat, Bitter, Coffee, </a:t>
            </a:r>
            <a:r>
              <a:rPr lang="en-US" sz="1100" dirty="0" err="1" smtClean="0">
                <a:solidFill>
                  <a:srgbClr val="FFFF00"/>
                </a:solidFill>
              </a:rPr>
              <a:t>Roasty</a:t>
            </a:r>
            <a:r>
              <a:rPr lang="en-US" sz="1100" dirty="0" smtClean="0">
                <a:solidFill>
                  <a:srgbClr val="FFFF00"/>
                </a:solidFill>
              </a:rPr>
              <a:t>, Chocolate, Juicy, Funky, Acidic, Crushable, User Name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Beer Recommendation - Modeling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7902" y="1115736"/>
            <a:ext cx="5309176" cy="36800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Random Forest – First Iteration</a:t>
            </a:r>
          </a:p>
          <a:p>
            <a:pPr lvl="1"/>
            <a:r>
              <a:rPr lang="en-US" dirty="0" smtClean="0"/>
              <a:t>1555 Observations, 40 Features</a:t>
            </a:r>
          </a:p>
          <a:p>
            <a:pPr lvl="1"/>
            <a:r>
              <a:rPr lang="en-US" dirty="0" smtClean="0"/>
              <a:t>80% training data, 20% testing data</a:t>
            </a:r>
          </a:p>
          <a:p>
            <a:pPr lvl="1"/>
            <a:r>
              <a:rPr lang="en-US" dirty="0" smtClean="0"/>
              <a:t>Ratings – Ordinal 1 to 5 with 0.25 increments</a:t>
            </a:r>
          </a:p>
          <a:p>
            <a:pPr marL="34528" indent="0">
              <a:buNone/>
            </a:pPr>
            <a:endParaRPr lang="en-US" dirty="0"/>
          </a:p>
          <a:p>
            <a:pPr marL="34528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Results/Challenges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Prediction rating was continuous (3.54, etc.,)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% var explained: 52.41 – Not very good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Mean Squared Residuals – 0.1704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Beer flavor features were not useful as they were not populated enough to have an impact on the ratings</a:t>
            </a:r>
          </a:p>
          <a:p>
            <a:pPr lvl="1"/>
            <a:endParaRPr lang="en-US" dirty="0"/>
          </a:p>
          <a:p>
            <a:pPr marL="34528" indent="0">
              <a:buNone/>
            </a:pP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5" y="589033"/>
            <a:ext cx="1328551" cy="3972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5" y="3415445"/>
            <a:ext cx="7128089" cy="137396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56915" y="3945348"/>
            <a:ext cx="3477955" cy="524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Beer Recommendation - Modeling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7901" y="1115736"/>
            <a:ext cx="5660867" cy="368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– Second Iteration</a:t>
            </a:r>
          </a:p>
          <a:p>
            <a:pPr lvl="1"/>
            <a:r>
              <a:rPr lang="en-US" dirty="0" smtClean="0"/>
              <a:t>1555 Observations, 40 Features</a:t>
            </a:r>
          </a:p>
          <a:p>
            <a:pPr lvl="1"/>
            <a:r>
              <a:rPr lang="en-US" dirty="0" smtClean="0"/>
              <a:t>80% training data, 20% testing data</a:t>
            </a:r>
          </a:p>
          <a:p>
            <a:pPr lvl="1"/>
            <a:r>
              <a:rPr lang="en-US" dirty="0" smtClean="0"/>
              <a:t>Ratings – 3.5 above – ThumsUp, else ThumsDown</a:t>
            </a:r>
          </a:p>
          <a:p>
            <a:pPr marL="34528" indent="0">
              <a:buNone/>
            </a:pPr>
            <a:endParaRPr lang="en-US" dirty="0"/>
          </a:p>
          <a:p>
            <a:pPr marL="34528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Results</a:t>
            </a:r>
          </a:p>
          <a:p>
            <a:pPr lvl="1"/>
            <a:endParaRPr lang="en-US" dirty="0"/>
          </a:p>
          <a:p>
            <a:pPr marL="34528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5" y="3338679"/>
            <a:ext cx="7943850" cy="17145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7901" y="3849432"/>
            <a:ext cx="3243783" cy="45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Beer Recommendation - Modeling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7901" y="1115736"/>
            <a:ext cx="5660867" cy="368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– Third Iteration</a:t>
            </a:r>
          </a:p>
          <a:p>
            <a:pPr lvl="1"/>
            <a:r>
              <a:rPr lang="en-US" dirty="0" smtClean="0"/>
              <a:t>1555 Observations, Top 5 Features</a:t>
            </a:r>
          </a:p>
          <a:p>
            <a:pPr lvl="1"/>
            <a:r>
              <a:rPr lang="en-US" dirty="0" smtClean="0"/>
              <a:t>80% training data, 20% testing data</a:t>
            </a:r>
          </a:p>
          <a:p>
            <a:pPr lvl="1"/>
            <a:r>
              <a:rPr lang="en-US" dirty="0" smtClean="0"/>
              <a:t>Ratings – 3.5 above – ThumsUp, else ThumsDown</a:t>
            </a:r>
          </a:p>
          <a:p>
            <a:pPr marL="34528" indent="0">
              <a:buNone/>
            </a:pPr>
            <a:endParaRPr lang="en-US" dirty="0"/>
          </a:p>
          <a:p>
            <a:pPr marL="34528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Results</a:t>
            </a:r>
          </a:p>
          <a:p>
            <a:pPr lvl="1"/>
            <a:endParaRPr lang="en-US" dirty="0"/>
          </a:p>
          <a:p>
            <a:pPr marL="34528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1" y="3351201"/>
            <a:ext cx="8620125" cy="16383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17901" y="3849432"/>
            <a:ext cx="3243783" cy="45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For </a:t>
            </a:r>
            <a:r>
              <a:rPr lang="en-US" sz="1400" i="1" dirty="0"/>
              <a:t>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</a:t>
            </a:r>
            <a:endParaRPr lang="en-US" sz="1400" i="1" dirty="0" smtClean="0"/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r>
              <a:rPr lang="en-US" dirty="0" smtClean="0"/>
              <a:t>Apply 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3" y="950170"/>
            <a:ext cx="2415918" cy="110025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48426" y="2435886"/>
            <a:ext cx="848324" cy="993856"/>
            <a:chOff x="2840781" y="2510804"/>
            <a:chExt cx="848324" cy="9938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0781" y="2510804"/>
              <a:ext cx="593015" cy="7554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981" y="2590261"/>
              <a:ext cx="593015" cy="75548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473" y="2669718"/>
              <a:ext cx="593015" cy="75548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090" y="2749175"/>
              <a:ext cx="593015" cy="755485"/>
            </a:xfrm>
            <a:prstGeom prst="rect">
              <a:avLst/>
            </a:prstGeom>
          </p:spPr>
        </p:pic>
      </p:grpSp>
      <p:cxnSp>
        <p:nvCxnSpPr>
          <p:cNvPr id="24" name="Elbow Connector 23"/>
          <p:cNvCxnSpPr>
            <a:stCxn id="3" idx="1"/>
            <a:endCxn id="12" idx="1"/>
          </p:cNvCxnSpPr>
          <p:nvPr/>
        </p:nvCxnSpPr>
        <p:spPr>
          <a:xfrm rot="10800000" flipH="1" flipV="1">
            <a:off x="3247102" y="1500295"/>
            <a:ext cx="201323" cy="1313334"/>
          </a:xfrm>
          <a:prstGeom prst="bentConnector3">
            <a:avLst>
              <a:gd name="adj1" fmla="val -11354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611677" y="2515343"/>
            <a:ext cx="1000189" cy="911705"/>
            <a:chOff x="5521091" y="2016569"/>
            <a:chExt cx="1000189" cy="91170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452" y="2016569"/>
              <a:ext cx="705828" cy="6607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136" y="2108585"/>
              <a:ext cx="705828" cy="66077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708" y="2181763"/>
              <a:ext cx="705828" cy="66077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091" y="2267499"/>
              <a:ext cx="705828" cy="660775"/>
            </a:xfrm>
            <a:prstGeom prst="rect">
              <a:avLst/>
            </a:prstGeom>
          </p:spPr>
        </p:pic>
      </p:grpSp>
      <p:cxnSp>
        <p:nvCxnSpPr>
          <p:cNvPr id="33" name="Elbow Connector 32"/>
          <p:cNvCxnSpPr>
            <a:stCxn id="3" idx="3"/>
            <a:endCxn id="25" idx="3"/>
          </p:cNvCxnSpPr>
          <p:nvPr/>
        </p:nvCxnSpPr>
        <p:spPr>
          <a:xfrm flipH="1">
            <a:off x="5611866" y="1500295"/>
            <a:ext cx="51155" cy="1345436"/>
          </a:xfrm>
          <a:prstGeom prst="bentConnector3">
            <a:avLst>
              <a:gd name="adj1" fmla="val -44687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err="1" smtClean="0"/>
              <a:t>rvest</a:t>
            </a:r>
            <a:r>
              <a:rPr lang="en-US" sz="1100" dirty="0" smtClean="0"/>
              <a:t> &amp; </a:t>
            </a:r>
            <a:r>
              <a:rPr lang="en-US" sz="1100" dirty="0" err="1" smtClean="0"/>
              <a:t>Rselenium</a:t>
            </a:r>
            <a:r>
              <a:rPr lang="en-US" sz="1100" dirty="0" smtClean="0"/>
              <a:t> packages, CSS Selector</a:t>
            </a:r>
          </a:p>
          <a:p>
            <a:r>
              <a:rPr lang="en-US" sz="1100" dirty="0" smtClean="0"/>
              <a:t>Tricky </a:t>
            </a:r>
            <a:r>
              <a:rPr lang="en-US" sz="1100" dirty="0" smtClean="0"/>
              <a:t>show more </a:t>
            </a:r>
            <a:r>
              <a:rPr lang="en-US" sz="1100" dirty="0" smtClean="0"/>
              <a:t>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Get </a:t>
            </a:r>
            <a:r>
              <a:rPr lang="en-US" sz="1100" dirty="0" smtClean="0"/>
              <a:t>JSON </a:t>
            </a:r>
            <a:r>
              <a:rPr lang="en-US" sz="1100" dirty="0" smtClean="0"/>
              <a:t>Objects – R</a:t>
            </a:r>
          </a:p>
          <a:p>
            <a:r>
              <a:rPr lang="en-US" sz="1100" dirty="0" smtClean="0"/>
              <a:t>Convert JSON to CSV files</a:t>
            </a:r>
          </a:p>
          <a:p>
            <a:r>
              <a:rPr lang="en-US" sz="1100" dirty="0" smtClean="0"/>
              <a:t>Merge 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100 Calls </a:t>
            </a:r>
            <a:r>
              <a:rPr lang="en-US" sz="1100" dirty="0">
                <a:solidFill>
                  <a:srgbClr val="FFFF00"/>
                </a:solidFill>
              </a:rPr>
              <a:t>per hour restriction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59051" y="3825073"/>
            <a:ext cx="1000189" cy="911705"/>
            <a:chOff x="5521091" y="2016569"/>
            <a:chExt cx="1000189" cy="91170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452" y="2016569"/>
              <a:ext cx="705828" cy="66077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136" y="2108585"/>
              <a:ext cx="705828" cy="6607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708" y="2181763"/>
              <a:ext cx="705828" cy="66077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091" y="2267499"/>
              <a:ext cx="705828" cy="660775"/>
            </a:xfrm>
            <a:prstGeom prst="rect">
              <a:avLst/>
            </a:prstGeom>
          </p:spPr>
        </p:pic>
      </p:grpSp>
      <p:cxnSp>
        <p:nvCxnSpPr>
          <p:cNvPr id="34" name="Elbow Connector 33"/>
          <p:cNvCxnSpPr>
            <a:stCxn id="31" idx="2"/>
            <a:endCxn id="26" idx="0"/>
          </p:cNvCxnSpPr>
          <p:nvPr/>
        </p:nvCxnSpPr>
        <p:spPr>
          <a:xfrm rot="5400000">
            <a:off x="4536447" y="3396928"/>
            <a:ext cx="398025" cy="458265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1" idx="2"/>
            <a:endCxn id="26" idx="0"/>
          </p:cNvCxnSpPr>
          <p:nvPr/>
        </p:nvCxnSpPr>
        <p:spPr>
          <a:xfrm rot="16200000" flipH="1">
            <a:off x="4055619" y="3374365"/>
            <a:ext cx="395331" cy="50608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1450" y="4705350"/>
            <a:ext cx="2589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https://untappd.com/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we targeted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 how we rate beers -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95" b="4595"/>
          <a:stretch>
            <a:fillRect/>
          </a:stretch>
        </p:blipFill>
        <p:spPr>
          <a:xfrm>
            <a:off x="368730" y="1124654"/>
            <a:ext cx="2099714" cy="16911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2939143"/>
            <a:ext cx="2127274" cy="1886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1" y="1109818"/>
            <a:ext cx="2933505" cy="227045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582167" y="1218669"/>
            <a:ext cx="3291565" cy="3416833"/>
          </a:xfrm>
        </p:spPr>
        <p:txBody>
          <a:bodyPr/>
          <a:lstStyle/>
          <a:p>
            <a:r>
              <a:rPr lang="en-US" dirty="0" smtClean="0"/>
              <a:t>The does not appear to come from a normal distribution, however given its large sample size CLT will be robust from violations.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1" y="1019768"/>
            <a:ext cx="8590905" cy="138415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7033" y="2693361"/>
            <a:ext cx="8576699" cy="2140351"/>
          </a:xfrm>
        </p:spPr>
        <p:txBody>
          <a:bodyPr/>
          <a:lstStyle/>
          <a:p>
            <a:r>
              <a:rPr lang="en-US" sz="1600" dirty="0"/>
              <a:t>At a significant level of .05, </a:t>
            </a:r>
            <a:r>
              <a:rPr lang="en-US" sz="1600" dirty="0" err="1"/>
              <a:t>Peticolas</a:t>
            </a:r>
            <a:r>
              <a:rPr lang="en-US" sz="1600" dirty="0"/>
              <a:t>, Nobel Rey, and Community mean rating is greater while consumed at the brewery versus not at the brewery.  A 95% confident intervals are listed above</a:t>
            </a:r>
            <a:r>
              <a:rPr lang="en-US" sz="1600" dirty="0" smtClean="0"/>
              <a:t>.</a:t>
            </a:r>
            <a:endParaRPr lang="en-US" dirty="0"/>
          </a:p>
          <a:p>
            <a:r>
              <a:rPr lang="en-US" sz="1600" dirty="0"/>
              <a:t>This was an observational study thus no inference can be inferred from the study.  The data was consumed from one week worth of 300 check-ins per beer and not a random sample.  We can only inferred the outcome from this population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Full test can be found on our </a:t>
            </a:r>
            <a:r>
              <a:rPr lang="en-US" sz="1600" dirty="0" err="1" smtClean="0"/>
              <a:t>github</a:t>
            </a:r>
            <a:r>
              <a:rPr lang="en-US" sz="1600" smtClean="0"/>
              <a:t> repository: </a:t>
            </a:r>
            <a:r>
              <a:rPr lang="en-US" sz="1600" dirty="0" err="1" smtClean="0"/>
              <a:t>LocationBias.Rmd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41183</TotalTime>
  <Words>758</Words>
  <Application>Microsoft Office PowerPoint</Application>
  <PresentationFormat>On-screen Show (16:9)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Palatino Linotype</vt:lpstr>
      <vt:lpstr>Trebuchet MS</vt:lpstr>
      <vt:lpstr>--SMU-07.18.18--</vt:lpstr>
      <vt:lpstr>Beer Ratings Analysis &amp; Prediction</vt:lpstr>
      <vt:lpstr>Outline</vt:lpstr>
      <vt:lpstr>Beer Industry</vt:lpstr>
      <vt:lpstr>Questions</vt:lpstr>
      <vt:lpstr>Project Goals</vt:lpstr>
      <vt:lpstr>Data Gathering</vt:lpstr>
      <vt:lpstr>Breweries we targeted</vt:lpstr>
      <vt:lpstr>Bias in how we rate beers - Assumptions</vt:lpstr>
      <vt:lpstr>Conclusion</vt:lpstr>
      <vt:lpstr>Where are people checking in beers?</vt:lpstr>
      <vt:lpstr> Beer Recommendation - Data Gathering</vt:lpstr>
      <vt:lpstr> Beer Recommendation - Feature Selection </vt:lpstr>
      <vt:lpstr> Beer Recommendation - Modeling</vt:lpstr>
      <vt:lpstr> Beer Recommendation - Modeling</vt:lpstr>
      <vt:lpstr> Beer Recommendation - Modeling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Selwyn Samuel</cp:lastModifiedBy>
  <cp:revision>529</cp:revision>
  <cp:lastPrinted>2018-03-23T14:39:46Z</cp:lastPrinted>
  <dcterms:created xsi:type="dcterms:W3CDTF">2016-06-08T17:45:18Z</dcterms:created>
  <dcterms:modified xsi:type="dcterms:W3CDTF">2018-08-16T19:57:06Z</dcterms:modified>
</cp:coreProperties>
</file>