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398" autoAdjust="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chart>
    <c:plotArea>
      <c:layout/>
      <c:lineChart>
        <c:grouping val="standard"/>
        <c:ser>
          <c:idx val="0"/>
          <c:order val="0"/>
          <c:tx>
            <c:strRef>
              <c:f>Feuil1!$B$1</c:f>
              <c:strCache>
                <c:ptCount val="1"/>
                <c:pt idx="0">
                  <c:v>Données aléatoires</c:v>
                </c:pt>
              </c:strCache>
            </c:strRef>
          </c:tx>
          <c:spPr>
            <a:ln w="0"/>
          </c:spPr>
          <c:marker>
            <c:symbol val="square"/>
            <c:size val="10"/>
            <c:spPr>
              <a:ln>
                <a:noFill/>
              </a:ln>
            </c:spPr>
          </c:marker>
          <c:cat>
            <c:numRef>
              <c:f>Feuil1!$A$2:$A$42</c:f>
              <c:numCache>
                <c:formatCode>General</c:formatCode>
                <c:ptCount val="4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</c:numCache>
            </c:numRef>
          </c:cat>
          <c:val>
            <c:numRef>
              <c:f>Feuil1!$B$2:$B$42</c:f>
              <c:numCache>
                <c:formatCode>General</c:formatCode>
                <c:ptCount val="41"/>
                <c:pt idx="0">
                  <c:v>0</c:v>
                </c:pt>
                <c:pt idx="10">
                  <c:v>0.6</c:v>
                </c:pt>
                <c:pt idx="20">
                  <c:v>0.8</c:v>
                </c:pt>
                <c:pt idx="30">
                  <c:v>0.9</c:v>
                </c:pt>
                <c:pt idx="40">
                  <c:v>0.4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Interpolation 1</c:v>
                </c:pt>
              </c:strCache>
            </c:strRef>
          </c:tx>
          <c:marker>
            <c:symbol val="none"/>
          </c:marker>
          <c:cat>
            <c:numRef>
              <c:f>Feuil1!$A$2:$A$42</c:f>
              <c:numCache>
                <c:formatCode>General</c:formatCode>
                <c:ptCount val="4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</c:numCache>
            </c:numRef>
          </c:cat>
          <c:val>
            <c:numRef>
              <c:f>Feuil1!$C$2:$C$42</c:f>
              <c:numCache>
                <c:formatCode>General</c:formatCode>
                <c:ptCount val="41"/>
                <c:pt idx="0">
                  <c:v>0</c:v>
                </c:pt>
                <c:pt idx="1">
                  <c:v>6.1653325337440723E-4</c:v>
                </c:pt>
                <c:pt idx="2">
                  <c:v>2.4623318809724459E-3</c:v>
                </c:pt>
                <c:pt idx="3">
                  <c:v>5.5260159204646893E-3</c:v>
                </c:pt>
                <c:pt idx="4">
                  <c:v>9.7886967409692941E-3</c:v>
                </c:pt>
                <c:pt idx="5">
                  <c:v>1.5224093497742654E-2</c:v>
                </c:pt>
                <c:pt idx="6">
                  <c:v>2.1798695162326423E-2</c:v>
                </c:pt>
                <c:pt idx="7">
                  <c:v>2.9471967129181566E-2</c:v>
                </c:pt>
                <c:pt idx="8">
                  <c:v>3.8196601125010513E-2</c:v>
                </c:pt>
                <c:pt idx="9">
                  <c:v>4.7918806879993815E-2</c:v>
                </c:pt>
                <c:pt idx="10">
                  <c:v>5.8578643762690487E-2</c:v>
                </c:pt>
                <c:pt idx="11">
                  <c:v>7.0110390333963296E-2</c:v>
                </c:pt>
                <c:pt idx="12">
                  <c:v>8.2442949541505384E-2</c:v>
                </c:pt>
                <c:pt idx="13">
                  <c:v>9.5500287056810226E-2</c:v>
                </c:pt>
                <c:pt idx="14">
                  <c:v>0.10920190005209066</c:v>
                </c:pt>
                <c:pt idx="15">
                  <c:v>0.12346331352698203</c:v>
                </c:pt>
                <c:pt idx="16">
                  <c:v>0.1381966011250105</c:v>
                </c:pt>
                <c:pt idx="17">
                  <c:v>0.15331092722881889</c:v>
                </c:pt>
                <c:pt idx="18">
                  <c:v>0.16871310699195383</c:v>
                </c:pt>
                <c:pt idx="19">
                  <c:v>0.18430818085443101</c:v>
                </c:pt>
                <c:pt idx="20">
                  <c:v>0.19999999999999998</c:v>
                </c:pt>
                <c:pt idx="21">
                  <c:v>0.21569181914556898</c:v>
                </c:pt>
                <c:pt idx="22">
                  <c:v>0.2312868930080462</c:v>
                </c:pt>
                <c:pt idx="23">
                  <c:v>0.24668907277118102</c:v>
                </c:pt>
                <c:pt idx="24">
                  <c:v>0.26180339887498949</c:v>
                </c:pt>
                <c:pt idx="25">
                  <c:v>0.27653668647301793</c:v>
                </c:pt>
                <c:pt idx="26">
                  <c:v>0.29079809994790934</c:v>
                </c:pt>
                <c:pt idx="27">
                  <c:v>0.30449971294318978</c:v>
                </c:pt>
                <c:pt idx="28">
                  <c:v>0.31755705045849458</c:v>
                </c:pt>
                <c:pt idx="29">
                  <c:v>0.3298896096660367</c:v>
                </c:pt>
                <c:pt idx="30">
                  <c:v>0.34142135623730951</c:v>
                </c:pt>
                <c:pt idx="31">
                  <c:v>0.35208119312000624</c:v>
                </c:pt>
                <c:pt idx="32">
                  <c:v>0.36180339887498952</c:v>
                </c:pt>
                <c:pt idx="33">
                  <c:v>0.37052803287081848</c:v>
                </c:pt>
                <c:pt idx="34">
                  <c:v>0.37820130483767356</c:v>
                </c:pt>
                <c:pt idx="35">
                  <c:v>0.38477590650225735</c:v>
                </c:pt>
                <c:pt idx="36">
                  <c:v>0.39021130325903075</c:v>
                </c:pt>
                <c:pt idx="37">
                  <c:v>0.39447398407953532</c:v>
                </c:pt>
                <c:pt idx="38">
                  <c:v>0.39753766811902758</c:v>
                </c:pt>
                <c:pt idx="39">
                  <c:v>0.39938346674662561</c:v>
                </c:pt>
                <c:pt idx="40">
                  <c:v>0.4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Interpolation 2</c:v>
                </c:pt>
              </c:strCache>
            </c:strRef>
          </c:tx>
          <c:marker>
            <c:symbol val="none"/>
          </c:marker>
          <c:cat>
            <c:numRef>
              <c:f>Feuil1!$A$2:$A$42</c:f>
              <c:numCache>
                <c:formatCode>General</c:formatCode>
                <c:ptCount val="4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</c:numCache>
            </c:numRef>
          </c:cat>
          <c:val>
            <c:numRef>
              <c:f>Feuil1!$D$2:$D$42</c:f>
              <c:numCache>
                <c:formatCode>General</c:formatCode>
                <c:ptCount val="41"/>
                <c:pt idx="0">
                  <c:v>0</c:v>
                </c:pt>
                <c:pt idx="1">
                  <c:v>4.9246637619448919E-3</c:v>
                </c:pt>
                <c:pt idx="2">
                  <c:v>1.9577393481938588E-2</c:v>
                </c:pt>
                <c:pt idx="3">
                  <c:v>4.3597390324652846E-2</c:v>
                </c:pt>
                <c:pt idx="4">
                  <c:v>7.6393202250021025E-2</c:v>
                </c:pt>
                <c:pt idx="5">
                  <c:v>0.11715728752538097</c:v>
                </c:pt>
                <c:pt idx="6">
                  <c:v>0.16488589908301077</c:v>
                </c:pt>
                <c:pt idx="7">
                  <c:v>0.21840380010418131</c:v>
                </c:pt>
                <c:pt idx="8">
                  <c:v>0.27639320225002101</c:v>
                </c:pt>
                <c:pt idx="9">
                  <c:v>0.33742621398390765</c:v>
                </c:pt>
                <c:pt idx="10">
                  <c:v>0.39999999999999997</c:v>
                </c:pt>
                <c:pt idx="11">
                  <c:v>0.46257378601609239</c:v>
                </c:pt>
                <c:pt idx="12">
                  <c:v>0.52360679774997898</c:v>
                </c:pt>
                <c:pt idx="13">
                  <c:v>0.58159619989581868</c:v>
                </c:pt>
                <c:pt idx="14">
                  <c:v>0.63511410091698917</c:v>
                </c:pt>
                <c:pt idx="15">
                  <c:v>0.68284271247461903</c:v>
                </c:pt>
                <c:pt idx="16">
                  <c:v>0.72360679774997905</c:v>
                </c:pt>
                <c:pt idx="17">
                  <c:v>0.75640260967534712</c:v>
                </c:pt>
                <c:pt idx="18">
                  <c:v>0.7804226065180615</c:v>
                </c:pt>
                <c:pt idx="19">
                  <c:v>0.79507533623805515</c:v>
                </c:pt>
                <c:pt idx="20">
                  <c:v>0.8</c:v>
                </c:pt>
                <c:pt idx="21">
                  <c:v>0.7975376681190276</c:v>
                </c:pt>
                <c:pt idx="22">
                  <c:v>0.79021130325903077</c:v>
                </c:pt>
                <c:pt idx="23">
                  <c:v>0.77820130483767369</c:v>
                </c:pt>
                <c:pt idx="24">
                  <c:v>0.76180339887498949</c:v>
                </c:pt>
                <c:pt idx="25">
                  <c:v>0.74142135623730954</c:v>
                </c:pt>
                <c:pt idx="26">
                  <c:v>0.71755705045849461</c:v>
                </c:pt>
                <c:pt idx="27">
                  <c:v>0.69079809994790931</c:v>
                </c:pt>
                <c:pt idx="28">
                  <c:v>0.66180339887498962</c:v>
                </c:pt>
                <c:pt idx="29">
                  <c:v>0.6312868930080463</c:v>
                </c:pt>
                <c:pt idx="30">
                  <c:v>0.60000000000000009</c:v>
                </c:pt>
                <c:pt idx="31">
                  <c:v>0.56871310699195388</c:v>
                </c:pt>
                <c:pt idx="32">
                  <c:v>0.53819660112501055</c:v>
                </c:pt>
                <c:pt idx="33">
                  <c:v>0.50920190005209076</c:v>
                </c:pt>
                <c:pt idx="34">
                  <c:v>0.48244294954150546</c:v>
                </c:pt>
                <c:pt idx="35">
                  <c:v>0.45857864376269053</c:v>
                </c:pt>
                <c:pt idx="36">
                  <c:v>0.43819660112501052</c:v>
                </c:pt>
                <c:pt idx="37">
                  <c:v>0.42179869516232643</c:v>
                </c:pt>
                <c:pt idx="38">
                  <c:v>0.40978869674096935</c:v>
                </c:pt>
                <c:pt idx="39">
                  <c:v>0.40246233188097247</c:v>
                </c:pt>
                <c:pt idx="40">
                  <c:v>0.4</c:v>
                </c:pt>
              </c:numCache>
            </c:numRef>
          </c:val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Interpolation 3</c:v>
                </c:pt>
              </c:strCache>
            </c:strRef>
          </c:tx>
          <c:marker>
            <c:symbol val="none"/>
          </c:marker>
          <c:cat>
            <c:numRef>
              <c:f>Feuil1!$A$2:$A$42</c:f>
              <c:numCache>
                <c:formatCode>General</c:formatCode>
                <c:ptCount val="4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</c:numCache>
            </c:numRef>
          </c:cat>
          <c:val>
            <c:numRef>
              <c:f>Feuil1!$E$2:$E$42</c:f>
              <c:numCache>
                <c:formatCode>General</c:formatCode>
                <c:ptCount val="41"/>
                <c:pt idx="0">
                  <c:v>0</c:v>
                </c:pt>
                <c:pt idx="1">
                  <c:v>1.468304511145394E-2</c:v>
                </c:pt>
                <c:pt idx="2">
                  <c:v>5.7294901687515762E-2</c:v>
                </c:pt>
                <c:pt idx="3">
                  <c:v>0.12366442431225805</c:v>
                </c:pt>
                <c:pt idx="4">
                  <c:v>0.20729490168751577</c:v>
                </c:pt>
                <c:pt idx="5">
                  <c:v>0.29999999999999993</c:v>
                </c:pt>
                <c:pt idx="6">
                  <c:v>0.39270509831248424</c:v>
                </c:pt>
                <c:pt idx="7">
                  <c:v>0.47633557568774187</c:v>
                </c:pt>
                <c:pt idx="8">
                  <c:v>0.54270509831248426</c:v>
                </c:pt>
                <c:pt idx="9">
                  <c:v>0.58531695488854607</c:v>
                </c:pt>
                <c:pt idx="10">
                  <c:v>0.6</c:v>
                </c:pt>
                <c:pt idx="11">
                  <c:v>0.60489434837048461</c:v>
                </c:pt>
                <c:pt idx="12">
                  <c:v>0.61909830056250525</c:v>
                </c:pt>
                <c:pt idx="13">
                  <c:v>0.64122147477075253</c:v>
                </c:pt>
                <c:pt idx="14">
                  <c:v>0.66909830056250519</c:v>
                </c:pt>
                <c:pt idx="15">
                  <c:v>0.7</c:v>
                </c:pt>
                <c:pt idx="16">
                  <c:v>0.73090169943749472</c:v>
                </c:pt>
                <c:pt idx="17">
                  <c:v>0.75877852522924738</c:v>
                </c:pt>
                <c:pt idx="18">
                  <c:v>0.78090169943749477</c:v>
                </c:pt>
                <c:pt idx="19">
                  <c:v>0.79510565162951541</c:v>
                </c:pt>
                <c:pt idx="20">
                  <c:v>0.8</c:v>
                </c:pt>
                <c:pt idx="21">
                  <c:v>0.80244717418524236</c:v>
                </c:pt>
                <c:pt idx="22">
                  <c:v>0.80954915028125274</c:v>
                </c:pt>
                <c:pt idx="23">
                  <c:v>0.82061073738537638</c:v>
                </c:pt>
                <c:pt idx="24">
                  <c:v>0.83454915028125265</c:v>
                </c:pt>
                <c:pt idx="25">
                  <c:v>0.85</c:v>
                </c:pt>
                <c:pt idx="26">
                  <c:v>0.86545084971874742</c:v>
                </c:pt>
                <c:pt idx="27">
                  <c:v>0.87938926261462369</c:v>
                </c:pt>
                <c:pt idx="28">
                  <c:v>0.89045084971874733</c:v>
                </c:pt>
                <c:pt idx="29">
                  <c:v>0.8975528258147577</c:v>
                </c:pt>
                <c:pt idx="30">
                  <c:v>0.9</c:v>
                </c:pt>
                <c:pt idx="31">
                  <c:v>0.88776412907378854</c:v>
                </c:pt>
                <c:pt idx="32">
                  <c:v>0.852254248593737</c:v>
                </c:pt>
                <c:pt idx="33">
                  <c:v>0.79694631307311847</c:v>
                </c:pt>
                <c:pt idx="34">
                  <c:v>0.72725424859373655</c:v>
                </c:pt>
                <c:pt idx="35">
                  <c:v>0.65000000000000013</c:v>
                </c:pt>
                <c:pt idx="36">
                  <c:v>0.57274575140626371</c:v>
                </c:pt>
                <c:pt idx="37">
                  <c:v>0.50305368692688179</c:v>
                </c:pt>
                <c:pt idx="38">
                  <c:v>0.44774575140626327</c:v>
                </c:pt>
                <c:pt idx="39">
                  <c:v>0.4122358709262115</c:v>
                </c:pt>
                <c:pt idx="40">
                  <c:v>0.4</c:v>
                </c:pt>
              </c:numCache>
            </c:numRef>
          </c:val>
        </c:ser>
        <c:ser>
          <c:idx val="4"/>
          <c:order val="4"/>
          <c:tx>
            <c:strRef>
              <c:f>Feuil1!$F$1</c:f>
              <c:strCache>
                <c:ptCount val="1"/>
                <c:pt idx="0">
                  <c:v>Total</c:v>
                </c:pt>
              </c:strCache>
            </c:strRef>
          </c:tx>
          <c:marker>
            <c:symbol val="none"/>
          </c:marker>
          <c:cat>
            <c:numRef>
              <c:f>Feuil1!$A$2:$A$42</c:f>
              <c:numCache>
                <c:formatCode>General</c:formatCode>
                <c:ptCount val="4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</c:numCache>
            </c:numRef>
          </c:cat>
          <c:val>
            <c:numRef>
              <c:f>Feuil1!$F$2:$F$42</c:f>
              <c:numCache>
                <c:formatCode>General</c:formatCode>
                <c:ptCount val="41"/>
                <c:pt idx="0">
                  <c:v>0</c:v>
                </c:pt>
                <c:pt idx="1">
                  <c:v>6.741414042257747E-3</c:v>
                </c:pt>
                <c:pt idx="2">
                  <c:v>2.6444875683475599E-2</c:v>
                </c:pt>
                <c:pt idx="3">
                  <c:v>5.7595943519125191E-2</c:v>
                </c:pt>
                <c:pt idx="4">
                  <c:v>9.7825600226168707E-2</c:v>
                </c:pt>
                <c:pt idx="5">
                  <c:v>0.14412712700770786</c:v>
                </c:pt>
                <c:pt idx="6">
                  <c:v>0.19312989751927381</c:v>
                </c:pt>
                <c:pt idx="7">
                  <c:v>0.2414037809737016</c:v>
                </c:pt>
                <c:pt idx="8">
                  <c:v>0.28576496722917194</c:v>
                </c:pt>
                <c:pt idx="9">
                  <c:v>0.32355399191748252</c:v>
                </c:pt>
                <c:pt idx="10">
                  <c:v>0.35285954792089685</c:v>
                </c:pt>
                <c:pt idx="11">
                  <c:v>0.37919284157351346</c:v>
                </c:pt>
                <c:pt idx="12">
                  <c:v>0.40838268261799654</c:v>
                </c:pt>
                <c:pt idx="13">
                  <c:v>0.43943932057446045</c:v>
                </c:pt>
                <c:pt idx="14">
                  <c:v>0.47113810051052835</c:v>
                </c:pt>
                <c:pt idx="15">
                  <c:v>0.50210200866720034</c:v>
                </c:pt>
                <c:pt idx="16">
                  <c:v>0.53090169943749477</c:v>
                </c:pt>
                <c:pt idx="17">
                  <c:v>0.5561640207111378</c:v>
                </c:pt>
                <c:pt idx="18">
                  <c:v>0.57667913764917011</c:v>
                </c:pt>
                <c:pt idx="19">
                  <c:v>0.59149638957400053</c:v>
                </c:pt>
                <c:pt idx="20">
                  <c:v>0.6</c:v>
                </c:pt>
                <c:pt idx="21">
                  <c:v>0.60522555381661303</c:v>
                </c:pt>
                <c:pt idx="22">
                  <c:v>0.61034911551610993</c:v>
                </c:pt>
                <c:pt idx="23">
                  <c:v>0.6151670383314104</c:v>
                </c:pt>
                <c:pt idx="24">
                  <c:v>0.61938531601041058</c:v>
                </c:pt>
                <c:pt idx="25">
                  <c:v>0.6226526809034425</c:v>
                </c:pt>
                <c:pt idx="26">
                  <c:v>0.62460200004171706</c:v>
                </c:pt>
                <c:pt idx="27">
                  <c:v>0.62489569183524096</c:v>
                </c:pt>
                <c:pt idx="28">
                  <c:v>0.62327043301741047</c:v>
                </c:pt>
                <c:pt idx="29">
                  <c:v>0.61957644282961366</c:v>
                </c:pt>
                <c:pt idx="30">
                  <c:v>0.61380711874576988</c:v>
                </c:pt>
                <c:pt idx="31">
                  <c:v>0.60285280972858291</c:v>
                </c:pt>
                <c:pt idx="32">
                  <c:v>0.58408474953124567</c:v>
                </c:pt>
                <c:pt idx="33">
                  <c:v>0.5588920819986759</c:v>
                </c:pt>
                <c:pt idx="34">
                  <c:v>0.52929950099097189</c:v>
                </c:pt>
                <c:pt idx="35">
                  <c:v>0.49778485008831597</c:v>
                </c:pt>
                <c:pt idx="36">
                  <c:v>0.46705121859676835</c:v>
                </c:pt>
                <c:pt idx="37">
                  <c:v>0.43977545538958118</c:v>
                </c:pt>
                <c:pt idx="38">
                  <c:v>0.4183573720887534</c:v>
                </c:pt>
                <c:pt idx="39">
                  <c:v>0.40469388985126981</c:v>
                </c:pt>
                <c:pt idx="40">
                  <c:v>0.40000000000000008</c:v>
                </c:pt>
              </c:numCache>
            </c:numRef>
          </c:val>
        </c:ser>
        <c:marker val="1"/>
        <c:axId val="89051904"/>
        <c:axId val="89053440"/>
      </c:lineChart>
      <c:catAx>
        <c:axId val="89051904"/>
        <c:scaling>
          <c:orientation val="minMax"/>
        </c:scaling>
        <c:delete val="1"/>
        <c:axPos val="b"/>
        <c:numFmt formatCode="General" sourceLinked="1"/>
        <c:tickLblPos val="none"/>
        <c:crossAx val="89053440"/>
        <c:crosses val="autoZero"/>
        <c:auto val="1"/>
        <c:lblAlgn val="ctr"/>
        <c:lblOffset val="100"/>
      </c:catAx>
      <c:valAx>
        <c:axId val="89053440"/>
        <c:scaling>
          <c:orientation val="minMax"/>
        </c:scaling>
        <c:axPos val="l"/>
        <c:majorGridlines/>
        <c:numFmt formatCode="General" sourceLinked="1"/>
        <c:tickLblPos val="nextTo"/>
        <c:crossAx val="8905190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fr-F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B95B0-9DC8-4BA5-A176-47CBCAB51B5E}" type="datetimeFigureOut">
              <a:rPr lang="fr-FR" smtClean="0"/>
              <a:t>03/06/2014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43C56-54A9-4E2E-93CF-3AD121D6015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C56-54A9-4E2E-93CF-3AD121D6015B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C56-54A9-4E2E-93CF-3AD121D6015B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2DD99-B6EF-483F-9C11-A168CC2B1969}" type="datetimeFigureOut">
              <a:rPr lang="fr-FR"/>
              <a:pPr>
                <a:defRPr/>
              </a:pPr>
              <a:t>03/06/2014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394FC-4898-4D0F-95C1-25269412372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6B300-7214-46B5-902A-E5D13E2526DB}" type="datetimeFigureOut">
              <a:rPr lang="fr-FR"/>
              <a:pPr>
                <a:defRPr/>
              </a:pPr>
              <a:t>03/06/2014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11A34-D982-40B9-BE94-A4F3688E270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05E8B-092F-418A-B89F-30E10AE58561}" type="datetimeFigureOut">
              <a:rPr lang="fr-FR"/>
              <a:pPr>
                <a:defRPr/>
              </a:pPr>
              <a:t>03/06/2014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0C056-590C-4DF7-9410-3A92D7EA0E9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2B5CE-2FEC-4574-8F82-2D13706E62CB}" type="datetimeFigureOut">
              <a:rPr lang="fr-FR"/>
              <a:pPr>
                <a:defRPr/>
              </a:pPr>
              <a:t>03/06/2014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E297C-666A-4CA0-B5FD-0C62D0F74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7D9F7-E605-421C-BF99-0425FB34E819}" type="datetimeFigureOut">
              <a:rPr lang="fr-FR"/>
              <a:pPr>
                <a:defRPr/>
              </a:pPr>
              <a:t>03/06/2014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15DFA-BC05-4F60-A3F6-37B388C8964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3CCE7-D95C-4F3F-B491-C8135DCB92C1}" type="datetimeFigureOut">
              <a:rPr lang="fr-FR"/>
              <a:pPr>
                <a:defRPr/>
              </a:pPr>
              <a:t>03/06/2014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4B63C-0ADA-4E6F-A59E-CC04C97D8EA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84573-1CCD-4013-9149-F11FD94343EF}" type="datetimeFigureOut">
              <a:rPr lang="fr-FR"/>
              <a:pPr>
                <a:defRPr/>
              </a:pPr>
              <a:t>03/06/2014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CE1D5-BD6B-47C0-B171-FA514EB7918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85995-8AB4-46EF-B0F9-7ABFBBFD6D6B}" type="datetimeFigureOut">
              <a:rPr lang="fr-FR"/>
              <a:pPr>
                <a:defRPr/>
              </a:pPr>
              <a:t>03/06/2014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D7106-5533-4A91-8D1B-C832522CE2E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CBEEE-7F23-4FC6-BDE1-3C42806F54B2}" type="datetimeFigureOut">
              <a:rPr lang="fr-FR"/>
              <a:pPr>
                <a:defRPr/>
              </a:pPr>
              <a:t>03/06/2014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EF389-3204-4F78-9A4D-34F91A7BA3F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96437-CEE2-4DE6-A382-30239425BBA7}" type="datetimeFigureOut">
              <a:rPr lang="fr-FR"/>
              <a:pPr>
                <a:defRPr/>
              </a:pPr>
              <a:t>03/06/2014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E0AB2-6EF7-43A5-8D26-5964C895B27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826FB-33DF-435B-98A5-6DDB1EBB89BF}" type="datetimeFigureOut">
              <a:rPr lang="fr-FR"/>
              <a:pPr>
                <a:defRPr/>
              </a:pPr>
              <a:t>03/06/2014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5BBAC-6566-4A86-B760-56C0C02AB1A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177AA54-BAEC-465E-AF40-1B2F8E38F16E}" type="datetimeFigureOut">
              <a:rPr lang="fr-FR"/>
              <a:pPr>
                <a:defRPr/>
              </a:pPr>
              <a:t>03/06/2014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B3883EC-B1A4-44E8-A11B-5EBF25D548A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539552" y="0"/>
            <a:ext cx="7772400" cy="1470025"/>
          </a:xfrm>
        </p:spPr>
        <p:txBody>
          <a:bodyPr/>
          <a:lstStyle/>
          <a:p>
            <a:r>
              <a:rPr lang="fr-FR" sz="4800" dirty="0" smtClean="0">
                <a:solidFill>
                  <a:schemeClr val="bg1"/>
                </a:solidFill>
              </a:rPr>
              <a:t>Affichage d’une scène 3D</a:t>
            </a:r>
            <a:endParaRPr lang="fr-FR" sz="4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itr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922338"/>
          </a:xfrm>
        </p:spPr>
        <p:txBody>
          <a:bodyPr/>
          <a:lstStyle/>
          <a:p>
            <a:r>
              <a:rPr lang="fr-FR" smtClean="0"/>
              <a:t>I - Méthodes d’affichage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4572000" y="1556792"/>
            <a:ext cx="0" cy="4321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2" name="ZoneTexte 8"/>
          <p:cNvSpPr txBox="1">
            <a:spLocks noChangeArrowheads="1"/>
          </p:cNvSpPr>
          <p:nvPr/>
        </p:nvSpPr>
        <p:spPr bwMode="auto">
          <a:xfrm>
            <a:off x="1331913" y="5805488"/>
            <a:ext cx="1944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3200" dirty="0">
                <a:latin typeface="Calibri" pitchFamily="34" charset="0"/>
              </a:rPr>
              <a:t>Z - Buffer</a:t>
            </a:r>
          </a:p>
        </p:txBody>
      </p:sp>
      <p:sp>
        <p:nvSpPr>
          <p:cNvPr id="3083" name="ZoneTexte 9"/>
          <p:cNvSpPr txBox="1">
            <a:spLocks noChangeArrowheads="1"/>
          </p:cNvSpPr>
          <p:nvPr/>
        </p:nvSpPr>
        <p:spPr bwMode="auto">
          <a:xfrm>
            <a:off x="5364163" y="5876925"/>
            <a:ext cx="287972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3200">
                <a:latin typeface="Calibri" pitchFamily="34" charset="0"/>
              </a:rPr>
              <a:t>Lancer de rayon</a:t>
            </a:r>
          </a:p>
        </p:txBody>
      </p:sp>
      <p:grpSp>
        <p:nvGrpSpPr>
          <p:cNvPr id="42" name="Groupe 41"/>
          <p:cNvGrpSpPr/>
          <p:nvPr/>
        </p:nvGrpSpPr>
        <p:grpSpPr>
          <a:xfrm>
            <a:off x="5364163" y="1484313"/>
            <a:ext cx="3024187" cy="4176712"/>
            <a:chOff x="5364163" y="1484313"/>
            <a:chExt cx="3024187" cy="4176712"/>
          </a:xfrm>
        </p:grpSpPr>
        <p:cxnSp>
          <p:nvCxnSpPr>
            <p:cNvPr id="102" name="Connecteur droit 101"/>
            <p:cNvCxnSpPr/>
            <p:nvPr/>
          </p:nvCxnSpPr>
          <p:spPr>
            <a:xfrm>
              <a:off x="5364163" y="4941888"/>
              <a:ext cx="230346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5867400" y="1484313"/>
              <a:ext cx="2520950" cy="10810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05" name="Cube 104"/>
            <p:cNvSpPr/>
            <p:nvPr/>
          </p:nvSpPr>
          <p:spPr>
            <a:xfrm>
              <a:off x="6372225" y="1916113"/>
              <a:ext cx="1152525" cy="108108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cxnSp>
          <p:nvCxnSpPr>
            <p:cNvPr id="106" name="Connecteur droit avec flèche 105"/>
            <p:cNvCxnSpPr/>
            <p:nvPr/>
          </p:nvCxnSpPr>
          <p:spPr>
            <a:xfrm flipH="1">
              <a:off x="5795963" y="1989138"/>
              <a:ext cx="369887" cy="3600450"/>
            </a:xfrm>
            <a:prstGeom prst="straightConnector1">
              <a:avLst/>
            </a:prstGeom>
            <a:ln w="22225">
              <a:solidFill>
                <a:srgbClr val="FFC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avec flèche 106"/>
            <p:cNvCxnSpPr/>
            <p:nvPr/>
          </p:nvCxnSpPr>
          <p:spPr>
            <a:xfrm flipH="1">
              <a:off x="5795963" y="1989138"/>
              <a:ext cx="2376487" cy="3600450"/>
            </a:xfrm>
            <a:prstGeom prst="straightConnector1">
              <a:avLst/>
            </a:prstGeom>
            <a:ln w="22225">
              <a:solidFill>
                <a:srgbClr val="FFC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 flipV="1">
              <a:off x="5364163" y="3860800"/>
              <a:ext cx="0" cy="10810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>
              <a:off x="7667625" y="3860800"/>
              <a:ext cx="0" cy="10810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/>
            <p:cNvSpPr/>
            <p:nvPr/>
          </p:nvSpPr>
          <p:spPr>
            <a:xfrm>
              <a:off x="5867400" y="4292600"/>
              <a:ext cx="144463" cy="144463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516688" y="4292600"/>
              <a:ext cx="142875" cy="144463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011863" y="4292600"/>
              <a:ext cx="144462" cy="144463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156325" y="4292600"/>
              <a:ext cx="144463" cy="144463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cxnSp>
          <p:nvCxnSpPr>
            <p:cNvPr id="119" name="Connecteur droit avec flèche 118"/>
            <p:cNvCxnSpPr/>
            <p:nvPr/>
          </p:nvCxnSpPr>
          <p:spPr>
            <a:xfrm flipH="1">
              <a:off x="5795963" y="2565400"/>
              <a:ext cx="720725" cy="3024188"/>
            </a:xfrm>
            <a:prstGeom prst="straightConnector1">
              <a:avLst/>
            </a:prstGeom>
            <a:ln w="22225">
              <a:solidFill>
                <a:srgbClr val="0070C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 flipH="1">
              <a:off x="5795963" y="2636838"/>
              <a:ext cx="1079500" cy="2952750"/>
            </a:xfrm>
            <a:prstGeom prst="straightConnector1">
              <a:avLst/>
            </a:prstGeom>
            <a:ln w="22225">
              <a:solidFill>
                <a:srgbClr val="0070C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rganigramme : Connecteur 112"/>
            <p:cNvSpPr/>
            <p:nvPr/>
          </p:nvSpPr>
          <p:spPr>
            <a:xfrm>
              <a:off x="5724525" y="5516563"/>
              <a:ext cx="142875" cy="14446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>
              <a:off x="5364163" y="3860800"/>
              <a:ext cx="230346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e 39"/>
          <p:cNvGrpSpPr/>
          <p:nvPr/>
        </p:nvGrpSpPr>
        <p:grpSpPr>
          <a:xfrm>
            <a:off x="611188" y="1484313"/>
            <a:ext cx="3024187" cy="4105275"/>
            <a:chOff x="611188" y="1484313"/>
            <a:chExt cx="3024187" cy="4105275"/>
          </a:xfrm>
        </p:grpSpPr>
        <p:sp>
          <p:nvSpPr>
            <p:cNvPr id="14" name="Rectangle 13"/>
            <p:cNvSpPr/>
            <p:nvPr/>
          </p:nvSpPr>
          <p:spPr>
            <a:xfrm>
              <a:off x="1116013" y="1484313"/>
              <a:ext cx="2519362" cy="10810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2" name="Cube 11"/>
            <p:cNvSpPr/>
            <p:nvPr/>
          </p:nvSpPr>
          <p:spPr>
            <a:xfrm>
              <a:off x="1619250" y="1916113"/>
              <a:ext cx="1152525" cy="108108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cxnSp>
          <p:nvCxnSpPr>
            <p:cNvPr id="55" name="Connecteur droit 54"/>
            <p:cNvCxnSpPr/>
            <p:nvPr/>
          </p:nvCxnSpPr>
          <p:spPr>
            <a:xfrm>
              <a:off x="611188" y="4941888"/>
              <a:ext cx="230505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/>
            <p:cNvCxnSpPr/>
            <p:nvPr/>
          </p:nvCxnSpPr>
          <p:spPr>
            <a:xfrm flipH="1">
              <a:off x="1042988" y="2141538"/>
              <a:ext cx="522287" cy="3159125"/>
            </a:xfrm>
            <a:prstGeom prst="straightConnector1">
              <a:avLst/>
            </a:prstGeom>
            <a:ln w="2222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/>
            <p:nvPr/>
          </p:nvCxnSpPr>
          <p:spPr>
            <a:xfrm flipH="1">
              <a:off x="1116013" y="2636838"/>
              <a:ext cx="1008062" cy="266382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 flipH="1">
              <a:off x="1042988" y="1989138"/>
              <a:ext cx="369887" cy="3311525"/>
            </a:xfrm>
            <a:prstGeom prst="straightConnector1">
              <a:avLst/>
            </a:prstGeom>
            <a:ln w="2222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 flipH="1">
              <a:off x="1187450" y="1989138"/>
              <a:ext cx="2232025" cy="3311525"/>
            </a:xfrm>
            <a:prstGeom prst="straightConnector1">
              <a:avLst/>
            </a:prstGeom>
            <a:ln w="2222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endCxn id="12" idx="0"/>
            </p:cNvCxnSpPr>
            <p:nvPr/>
          </p:nvCxnSpPr>
          <p:spPr>
            <a:xfrm flipH="1">
              <a:off x="2330450" y="1557338"/>
              <a:ext cx="153988" cy="358775"/>
            </a:xfrm>
            <a:prstGeom prst="straightConnector1">
              <a:avLst/>
            </a:prstGeom>
            <a:ln w="22225">
              <a:solidFill>
                <a:srgbClr val="FF000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>
              <a:stCxn id="12" idx="0"/>
            </p:cNvCxnSpPr>
            <p:nvPr/>
          </p:nvCxnSpPr>
          <p:spPr>
            <a:xfrm flipH="1">
              <a:off x="2051050" y="1916113"/>
              <a:ext cx="279400" cy="720725"/>
            </a:xfrm>
            <a:prstGeom prst="straightConnector1">
              <a:avLst/>
            </a:prstGeom>
            <a:ln w="22225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/>
            <p:nvPr/>
          </p:nvCxnSpPr>
          <p:spPr>
            <a:xfrm flipH="1">
              <a:off x="1116013" y="2636838"/>
              <a:ext cx="935037" cy="2663825"/>
            </a:xfrm>
            <a:prstGeom prst="straightConnector1">
              <a:avLst/>
            </a:prstGeom>
            <a:ln w="22225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 flipV="1">
              <a:off x="611188" y="3860800"/>
              <a:ext cx="0" cy="10810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2916238" y="3860800"/>
              <a:ext cx="0" cy="10810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rganigramme : Connecteur 66"/>
            <p:cNvSpPr/>
            <p:nvPr/>
          </p:nvSpPr>
          <p:spPr>
            <a:xfrm>
              <a:off x="971550" y="5445125"/>
              <a:ext cx="144463" cy="144463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116013" y="4292600"/>
              <a:ext cx="142875" cy="144463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763713" y="4292600"/>
              <a:ext cx="144462" cy="144463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258888" y="4292600"/>
              <a:ext cx="144462" cy="144463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403350" y="4292600"/>
              <a:ext cx="144463" cy="144463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 flipH="1">
              <a:off x="1116013" y="2565400"/>
              <a:ext cx="647700" cy="2735263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>
              <a:off x="611188" y="3860800"/>
              <a:ext cx="230505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r>
              <a:rPr lang="fr-FR" smtClean="0"/>
              <a:t>II – Lancer de rayon</a:t>
            </a:r>
          </a:p>
        </p:txBody>
      </p:sp>
      <p:cxnSp>
        <p:nvCxnSpPr>
          <p:cNvPr id="3" name="Connecteur droit 2"/>
          <p:cNvCxnSpPr/>
          <p:nvPr/>
        </p:nvCxnSpPr>
        <p:spPr>
          <a:xfrm>
            <a:off x="4427538" y="1700213"/>
            <a:ext cx="0" cy="4321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8"/>
          <p:cNvSpPr txBox="1">
            <a:spLocks noChangeArrowheads="1"/>
          </p:cNvSpPr>
          <p:nvPr/>
        </p:nvSpPr>
        <p:spPr bwMode="auto">
          <a:xfrm>
            <a:off x="5868144" y="5877272"/>
            <a:ext cx="19446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3200" dirty="0" smtClean="0">
                <a:latin typeface="Calibri" pitchFamily="34" charset="0"/>
              </a:rPr>
              <a:t>Miroirs</a:t>
            </a:r>
          </a:p>
        </p:txBody>
      </p:sp>
      <p:grpSp>
        <p:nvGrpSpPr>
          <p:cNvPr id="23" name="Groupe 22"/>
          <p:cNvGrpSpPr/>
          <p:nvPr/>
        </p:nvGrpSpPr>
        <p:grpSpPr>
          <a:xfrm>
            <a:off x="827584" y="1124744"/>
            <a:ext cx="2520280" cy="5120704"/>
            <a:chOff x="827584" y="1124744"/>
            <a:chExt cx="2520280" cy="5120704"/>
          </a:xfrm>
        </p:grpSpPr>
        <p:sp>
          <p:nvSpPr>
            <p:cNvPr id="4" name="ZoneTexte 8"/>
            <p:cNvSpPr txBox="1">
              <a:spLocks noChangeArrowheads="1"/>
            </p:cNvSpPr>
            <p:nvPr/>
          </p:nvSpPr>
          <p:spPr bwMode="auto">
            <a:xfrm>
              <a:off x="1187624" y="5661248"/>
              <a:ext cx="1944687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FR" sz="3200" dirty="0" smtClean="0">
                  <a:latin typeface="Calibri" pitchFamily="34" charset="0"/>
                </a:rPr>
                <a:t>Éclairage</a:t>
              </a:r>
              <a:endParaRPr lang="fr-FR" sz="3200" dirty="0">
                <a:latin typeface="Calibri" pitchFamily="34" charset="0"/>
              </a:endParaRPr>
            </a:p>
          </p:txBody>
        </p:sp>
        <p:sp>
          <p:nvSpPr>
            <p:cNvPr id="9" name="Organigramme : Connecteur 8"/>
            <p:cNvSpPr/>
            <p:nvPr/>
          </p:nvSpPr>
          <p:spPr>
            <a:xfrm>
              <a:off x="2771800" y="3501008"/>
              <a:ext cx="432048" cy="43204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Organigramme : Connecteur 10"/>
            <p:cNvSpPr/>
            <p:nvPr/>
          </p:nvSpPr>
          <p:spPr>
            <a:xfrm>
              <a:off x="1907704" y="4797152"/>
              <a:ext cx="432048" cy="43204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Organigramme : Connecteur 11"/>
            <p:cNvSpPr/>
            <p:nvPr/>
          </p:nvSpPr>
          <p:spPr>
            <a:xfrm>
              <a:off x="971600" y="1124744"/>
              <a:ext cx="432048" cy="43204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avec flèche 12"/>
            <p:cNvCxnSpPr/>
            <p:nvPr/>
          </p:nvCxnSpPr>
          <p:spPr>
            <a:xfrm flipH="1" flipV="1">
              <a:off x="1187624" y="1340768"/>
              <a:ext cx="1080120" cy="1656184"/>
            </a:xfrm>
            <a:prstGeom prst="straightConnector1">
              <a:avLst/>
            </a:prstGeom>
            <a:ln w="22225"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>
              <a:off x="1907704" y="2132856"/>
              <a:ext cx="1440160" cy="9361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9" name="Connecteur droit avec flèche 18"/>
            <p:cNvCxnSpPr/>
            <p:nvPr/>
          </p:nvCxnSpPr>
          <p:spPr>
            <a:xfrm flipH="1" flipV="1">
              <a:off x="1187624" y="1340768"/>
              <a:ext cx="1080120" cy="1656184"/>
            </a:xfrm>
            <a:prstGeom prst="straightConnector1">
              <a:avLst/>
            </a:prstGeom>
            <a:ln w="22225"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prstDash val="sys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 flipH="1">
              <a:off x="827584" y="2996952"/>
              <a:ext cx="1439862" cy="2808288"/>
            </a:xfrm>
            <a:prstGeom prst="straightConnector1">
              <a:avLst/>
            </a:prstGeom>
            <a:ln w="22225">
              <a:solidFill>
                <a:srgbClr val="0070C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 flipH="1">
              <a:off x="2123728" y="2996952"/>
              <a:ext cx="144016" cy="2016224"/>
            </a:xfrm>
            <a:prstGeom prst="straightConnector1">
              <a:avLst/>
            </a:prstGeom>
            <a:ln w="22225"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/>
            <p:nvPr/>
          </p:nvCxnSpPr>
          <p:spPr>
            <a:xfrm>
              <a:off x="2267744" y="2996952"/>
              <a:ext cx="720080" cy="720080"/>
            </a:xfrm>
            <a:prstGeom prst="straightConnector1">
              <a:avLst/>
            </a:prstGeom>
            <a:ln w="22225">
              <a:gradFill>
                <a:gsLst>
                  <a:gs pos="0">
                    <a:srgbClr val="FF7A00"/>
                  </a:gs>
                  <a:gs pos="49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e 23"/>
          <p:cNvGrpSpPr/>
          <p:nvPr/>
        </p:nvGrpSpPr>
        <p:grpSpPr>
          <a:xfrm>
            <a:off x="5076056" y="1916832"/>
            <a:ext cx="3168352" cy="3816424"/>
            <a:chOff x="5076056" y="1916832"/>
            <a:chExt cx="3168352" cy="3816424"/>
          </a:xfrm>
        </p:grpSpPr>
        <p:cxnSp>
          <p:nvCxnSpPr>
            <p:cNvPr id="32" name="Connecteur droit avec flèche 31"/>
            <p:cNvCxnSpPr/>
            <p:nvPr/>
          </p:nvCxnSpPr>
          <p:spPr>
            <a:xfrm flipH="1">
              <a:off x="5076056" y="3068960"/>
              <a:ext cx="1511870" cy="2664296"/>
            </a:xfrm>
            <a:prstGeom prst="straightConnector1">
              <a:avLst/>
            </a:prstGeom>
            <a:ln w="22225">
              <a:solidFill>
                <a:srgbClr val="0070C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 flipH="1" flipV="1">
              <a:off x="6588224" y="3068960"/>
              <a:ext cx="1656184" cy="2664296"/>
            </a:xfrm>
            <a:prstGeom prst="straightConnector1">
              <a:avLst/>
            </a:prstGeom>
            <a:ln w="22225">
              <a:solidFill>
                <a:srgbClr val="7030A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Arc 41"/>
            <p:cNvSpPr/>
            <p:nvPr/>
          </p:nvSpPr>
          <p:spPr>
            <a:xfrm rot="7940653">
              <a:off x="5816504" y="2833709"/>
              <a:ext cx="1543437" cy="1406601"/>
            </a:xfrm>
            <a:prstGeom prst="arc">
              <a:avLst>
                <a:gd name="adj1" fmla="val 15910407"/>
                <a:gd name="adj2" fmla="val 217050"/>
              </a:avLst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5" name="Connecteur droit 34"/>
            <p:cNvCxnSpPr/>
            <p:nvPr/>
          </p:nvCxnSpPr>
          <p:spPr>
            <a:xfrm>
              <a:off x="6588224" y="2492896"/>
              <a:ext cx="0" cy="23042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flipH="1">
              <a:off x="6156176" y="4077072"/>
              <a:ext cx="144016" cy="216024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6804248" y="4077072"/>
              <a:ext cx="144016" cy="216024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llipse 32"/>
            <p:cNvSpPr/>
            <p:nvPr/>
          </p:nvSpPr>
          <p:spPr>
            <a:xfrm>
              <a:off x="6012160" y="1916832"/>
              <a:ext cx="1152128" cy="115212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2" name="Titre 1"/>
          <p:cNvSpPr txBox="1">
            <a:spLocks/>
          </p:cNvSpPr>
          <p:nvPr/>
        </p:nvSpPr>
        <p:spPr>
          <a:xfrm>
            <a:off x="468313" y="90805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lang="fr-FR" sz="32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fr-FR" dirty="0" smtClean="0"/>
              <a:t>III - Textures</a:t>
            </a:r>
          </a:p>
        </p:txBody>
      </p:sp>
      <p:sp>
        <p:nvSpPr>
          <p:cNvPr id="29" name="Titre 1"/>
          <p:cNvSpPr txBox="1">
            <a:spLocks/>
          </p:cNvSpPr>
          <p:nvPr/>
        </p:nvSpPr>
        <p:spPr>
          <a:xfrm>
            <a:off x="467544" y="54868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fr-FR" sz="3200" dirty="0">
                <a:latin typeface="+mj-lt"/>
                <a:ea typeface="+mj-ea"/>
                <a:cs typeface="+mj-cs"/>
              </a:rPr>
              <a:t>Principe de base</a:t>
            </a:r>
          </a:p>
        </p:txBody>
      </p:sp>
      <p:grpSp>
        <p:nvGrpSpPr>
          <p:cNvPr id="32" name="Groupe 31"/>
          <p:cNvGrpSpPr/>
          <p:nvPr/>
        </p:nvGrpSpPr>
        <p:grpSpPr>
          <a:xfrm>
            <a:off x="971600" y="2204864"/>
            <a:ext cx="7057082" cy="3455988"/>
            <a:chOff x="971600" y="2204864"/>
            <a:chExt cx="7057082" cy="3455988"/>
          </a:xfrm>
        </p:grpSpPr>
        <p:grpSp>
          <p:nvGrpSpPr>
            <p:cNvPr id="18" name="Groupe 17"/>
            <p:cNvGrpSpPr/>
            <p:nvPr/>
          </p:nvGrpSpPr>
          <p:grpSpPr>
            <a:xfrm>
              <a:off x="971600" y="2204864"/>
              <a:ext cx="7057082" cy="3455988"/>
              <a:chOff x="683568" y="2781300"/>
              <a:chExt cx="7057082" cy="345598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116013" y="2781300"/>
                <a:ext cx="2087562" cy="201612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cxnSp>
            <p:nvCxnSpPr>
              <p:cNvPr id="9" name="Connecteur droit 8"/>
              <p:cNvCxnSpPr/>
              <p:nvPr/>
            </p:nvCxnSpPr>
            <p:spPr>
              <a:xfrm>
                <a:off x="2339975" y="3429000"/>
                <a:ext cx="0" cy="13684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 flipH="1">
                <a:off x="1116013" y="3429000"/>
                <a:ext cx="122396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necteur droit avec flèche 4"/>
              <p:cNvCxnSpPr/>
              <p:nvPr/>
            </p:nvCxnSpPr>
            <p:spPr>
              <a:xfrm flipH="1">
                <a:off x="900113" y="3429000"/>
                <a:ext cx="1439862" cy="2808288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7" name="ZoneTexte 18"/>
              <p:cNvSpPr txBox="1">
                <a:spLocks noChangeArrowheads="1"/>
              </p:cNvSpPr>
              <p:nvPr/>
            </p:nvSpPr>
            <p:spPr bwMode="auto">
              <a:xfrm>
                <a:off x="2124075" y="4724400"/>
                <a:ext cx="503238" cy="647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r-FR" sz="3600" dirty="0">
                    <a:latin typeface="Calibri" pitchFamily="34" charset="0"/>
                  </a:rPr>
                  <a:t>X</a:t>
                </a:r>
              </a:p>
            </p:txBody>
          </p:sp>
          <p:sp>
            <p:nvSpPr>
              <p:cNvPr id="5128" name="ZoneTexte 19"/>
              <p:cNvSpPr txBox="1">
                <a:spLocks noChangeArrowheads="1"/>
              </p:cNvSpPr>
              <p:nvPr/>
            </p:nvSpPr>
            <p:spPr bwMode="auto">
              <a:xfrm>
                <a:off x="683568" y="3140968"/>
                <a:ext cx="503237" cy="584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r-FR" sz="3200" dirty="0">
                    <a:latin typeface="Calibri" pitchFamily="34" charset="0"/>
                  </a:rPr>
                  <a:t>Y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651500" y="2781300"/>
                <a:ext cx="2089150" cy="20161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cxnSp>
            <p:nvCxnSpPr>
              <p:cNvPr id="22" name="Connecteur droit 21"/>
              <p:cNvCxnSpPr/>
              <p:nvPr/>
            </p:nvCxnSpPr>
            <p:spPr>
              <a:xfrm>
                <a:off x="6875463" y="3429000"/>
                <a:ext cx="0" cy="13684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/>
              <p:cNvCxnSpPr/>
              <p:nvPr/>
            </p:nvCxnSpPr>
            <p:spPr>
              <a:xfrm flipH="1">
                <a:off x="5651500" y="3429000"/>
                <a:ext cx="12239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32" name="ZoneTexte 24"/>
              <p:cNvSpPr txBox="1">
                <a:spLocks noChangeArrowheads="1"/>
              </p:cNvSpPr>
              <p:nvPr/>
            </p:nvSpPr>
            <p:spPr bwMode="auto">
              <a:xfrm>
                <a:off x="6659563" y="4724400"/>
                <a:ext cx="504825" cy="647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r-FR" sz="3600">
                    <a:latin typeface="Calibri" pitchFamily="34" charset="0"/>
                  </a:rPr>
                  <a:t>X</a:t>
                </a:r>
              </a:p>
            </p:txBody>
          </p:sp>
          <p:sp>
            <p:nvSpPr>
              <p:cNvPr id="5133" name="ZoneTexte 25"/>
              <p:cNvSpPr txBox="1">
                <a:spLocks noChangeArrowheads="1"/>
              </p:cNvSpPr>
              <p:nvPr/>
            </p:nvSpPr>
            <p:spPr bwMode="auto">
              <a:xfrm>
                <a:off x="5219700" y="3141663"/>
                <a:ext cx="504825" cy="584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r-FR" sz="3200">
                    <a:latin typeface="Calibri" pitchFamily="34" charset="0"/>
                  </a:rPr>
                  <a:t>Y</a:t>
                </a:r>
              </a:p>
            </p:txBody>
          </p:sp>
          <p:sp>
            <p:nvSpPr>
              <p:cNvPr id="27" name="Flèche droite 26"/>
              <p:cNvSpPr/>
              <p:nvPr/>
            </p:nvSpPr>
            <p:spPr>
              <a:xfrm>
                <a:off x="3492500" y="3284538"/>
                <a:ext cx="1511300" cy="936625"/>
              </a:xfrm>
              <a:prstGeom prst="right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804025" y="3357563"/>
                <a:ext cx="144463" cy="142875"/>
              </a:xfrm>
              <a:prstGeom prst="rect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</p:grpSp>
        <p:cxnSp>
          <p:nvCxnSpPr>
            <p:cNvPr id="24" name="Connecteur droit avec flèche 23"/>
            <p:cNvCxnSpPr/>
            <p:nvPr/>
          </p:nvCxnSpPr>
          <p:spPr>
            <a:xfrm>
              <a:off x="1403648" y="4221088"/>
              <a:ext cx="360040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flipV="1">
              <a:off x="1403648" y="3861048"/>
              <a:ext cx="0" cy="36004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fr-FR" smtClean="0"/>
              <a:t>III - Textures</a:t>
            </a:r>
          </a:p>
        </p:txBody>
      </p:sp>
      <p:sp>
        <p:nvSpPr>
          <p:cNvPr id="29" name="Titre 1"/>
          <p:cNvSpPr txBox="1">
            <a:spLocks/>
          </p:cNvSpPr>
          <p:nvPr/>
        </p:nvSpPr>
        <p:spPr>
          <a:xfrm>
            <a:off x="468313" y="836613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fr-FR" sz="3200" dirty="0">
                <a:latin typeface="+mj-lt"/>
                <a:ea typeface="+mj-ea"/>
                <a:cs typeface="+mj-cs"/>
              </a:rPr>
              <a:t>Génération de textures réalistes</a:t>
            </a:r>
          </a:p>
        </p:txBody>
      </p:sp>
      <p:graphicFrame>
        <p:nvGraphicFramePr>
          <p:cNvPr id="9" name="Graphique 8"/>
          <p:cNvGraphicFramePr/>
          <p:nvPr/>
        </p:nvGraphicFramePr>
        <p:xfrm>
          <a:off x="2555776" y="191683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Image 4" descr="herbe_minecraft.JPG"/>
          <p:cNvPicPr>
            <a:picLocks noChangeAspect="1"/>
          </p:cNvPicPr>
          <p:nvPr/>
        </p:nvPicPr>
        <p:blipFill>
          <a:blip r:embed="rId4" cstate="print"/>
          <a:srcRect l="27580" t="39500" r="57474" b="45800"/>
          <a:stretch>
            <a:fillRect/>
          </a:stretch>
        </p:blipFill>
        <p:spPr>
          <a:xfrm>
            <a:off x="395536" y="1988840"/>
            <a:ext cx="2088232" cy="2088232"/>
          </a:xfrm>
          <a:prstGeom prst="rect">
            <a:avLst/>
          </a:prstGeom>
        </p:spPr>
      </p:pic>
      <p:pic>
        <p:nvPicPr>
          <p:cNvPr id="1026" name="Picture 2" descr="C:\Users\Arnaud\Dropbox\TIPE_Affichage\Interpolation\Herbe_persistance1.0.JPG"/>
          <p:cNvPicPr>
            <a:picLocks noChangeAspect="1" noChangeArrowheads="1"/>
          </p:cNvPicPr>
          <p:nvPr/>
        </p:nvPicPr>
        <p:blipFill>
          <a:blip r:embed="rId5" cstate="print"/>
          <a:srcRect l="26659" t="35673" r="42873" b="33828"/>
          <a:stretch>
            <a:fillRect/>
          </a:stretch>
        </p:blipFill>
        <p:spPr bwMode="auto">
          <a:xfrm>
            <a:off x="395536" y="4077072"/>
            <a:ext cx="2088232" cy="2088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40</Words>
  <Application>Microsoft Office PowerPoint</Application>
  <PresentationFormat>Affichage à l'écran (4:3)</PresentationFormat>
  <Paragraphs>17</Paragraphs>
  <Slides>5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Affichage d’une scène 3D</vt:lpstr>
      <vt:lpstr>I - Méthodes d’affichage</vt:lpstr>
      <vt:lpstr>II – Lancer de rayon</vt:lpstr>
      <vt:lpstr>III - Textures</vt:lpstr>
      <vt:lpstr>III - Textures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Arnaud</dc:creator>
  <cp:lastModifiedBy>Arnaud</cp:lastModifiedBy>
  <cp:revision>43</cp:revision>
  <dcterms:created xsi:type="dcterms:W3CDTF">2014-06-02T19:09:08Z</dcterms:created>
  <dcterms:modified xsi:type="dcterms:W3CDTF">2014-06-03T21:36:18Z</dcterms:modified>
</cp:coreProperties>
</file>