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bfcb80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fbfcb80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532fed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532fed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e42bb0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4e42bb0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0beb276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0beb276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532fe9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5532fe9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71d662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871d662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8631416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8631416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871d662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871d662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fa00fb4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fa00fb4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fa00fb4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fa00fb4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63141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863141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8c6e82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8c6e82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0beb276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0beb276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0beb276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0beb276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a00fb4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fa00fb4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e42bb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e42bb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532fed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532fe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37d394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537d394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5" Type="http://schemas.openxmlformats.org/officeDocument/2006/relationships/image" Target="../media/image22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Circuits of Matchings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Crawford, Zachary Sorenson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for the characterization of circuits (First (k</a:t>
            </a:r>
            <a:r>
              <a:rPr lang="en"/>
              <a:t>-3</a:t>
            </a:r>
            <a:r>
              <a:rPr lang="en"/>
              <a:t>))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25" y="2625275"/>
            <a:ext cx="2046126" cy="217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 flipH="1">
            <a:off x="2599775" y="1575250"/>
            <a:ext cx="2660100" cy="147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2"/>
          <p:cNvSpPr/>
          <p:nvPr/>
        </p:nvSpPr>
        <p:spPr>
          <a:xfrm>
            <a:off x="1331975" y="2688750"/>
            <a:ext cx="1080900" cy="1036500"/>
          </a:xfrm>
          <a:prstGeom prst="flowChartConnecto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076" y="1005400"/>
            <a:ext cx="1745765" cy="178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2"/>
          <p:cNvCxnSpPr/>
          <p:nvPr/>
        </p:nvCxnSpPr>
        <p:spPr>
          <a:xfrm flipH="1">
            <a:off x="2599775" y="2469300"/>
            <a:ext cx="2660100" cy="1475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/>
          <p:nvPr/>
        </p:nvSpPr>
        <p:spPr>
          <a:xfrm>
            <a:off x="1331975" y="3725250"/>
            <a:ext cx="1080900" cy="1036500"/>
          </a:xfrm>
          <a:prstGeom prst="flowChartConnector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325" y="1296150"/>
            <a:ext cx="3256974" cy="9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talk the talk but do we circuit walk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04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vertices of our polyhedra? Maximal Matchings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our algorithm do? Finds M-alternating paths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algorithm will take us from a matching of size M to another matching of size 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our circuit allows us to travel to another vertex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then </a:t>
            </a:r>
            <a:r>
              <a:rPr lang="en"/>
              <a:t>performed</a:t>
            </a:r>
            <a:r>
              <a:rPr lang="en"/>
              <a:t> a circuit walk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234" y="2320582"/>
            <a:ext cx="1559704" cy="98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1449" y="2275863"/>
            <a:ext cx="1587275" cy="10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5230" y="3507068"/>
            <a:ext cx="1679870" cy="10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200" y="3488013"/>
            <a:ext cx="1972975" cy="9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0800" y="3826613"/>
            <a:ext cx="2480400" cy="3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Generalizations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i="1" sz="107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i="1" lang="en" sz="1510">
                <a:latin typeface="Cambria"/>
                <a:ea typeface="Cambria"/>
                <a:cs typeface="Cambria"/>
                <a:sym typeface="Cambria"/>
              </a:rPr>
              <a:t>Questions: Is every maximal matching a circuit? </a:t>
            </a:r>
            <a:r>
              <a:rPr b="1" i="1" lang="en" sz="151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No, but they could be a linear combination of circuits</a:t>
            </a:r>
            <a:endParaRPr b="1" i="1" sz="151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i="1" lang="en" sz="1510">
                <a:latin typeface="Cambria"/>
                <a:ea typeface="Cambria"/>
                <a:cs typeface="Cambria"/>
                <a:sym typeface="Cambria"/>
              </a:rPr>
              <a:t>Is every circuit a maximal matching? </a:t>
            </a:r>
            <a:r>
              <a:rPr b="1" i="1" lang="en" sz="151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NO…probably  </a:t>
            </a:r>
            <a:endParaRPr b="1" i="1" sz="151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					     </a:t>
            </a:r>
            <a:br>
              <a:rPr lang="en" sz="1290"/>
            </a:br>
            <a:r>
              <a:rPr lang="en" sz="1290"/>
              <a:t>                        </a:t>
            </a:r>
            <a:endParaRPr sz="1290"/>
          </a:p>
          <a:p>
            <a:pPr indent="457200" lvl="0" marL="18288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i="1" lang="en" sz="1540">
                <a:latin typeface="Cambria"/>
                <a:ea typeface="Cambria"/>
                <a:cs typeface="Cambria"/>
                <a:sym typeface="Cambria"/>
              </a:rPr>
              <a:t>Number of Circuits</a:t>
            </a:r>
            <a:r>
              <a:rPr i="1" lang="en" sz="1540">
                <a:latin typeface="Cambria"/>
                <a:ea typeface="Cambria"/>
                <a:cs typeface="Cambria"/>
                <a:sym typeface="Cambria"/>
              </a:rPr>
              <a:t> =</a:t>
            </a:r>
            <a:br>
              <a:rPr i="1" lang="en" sz="1070">
                <a:latin typeface="Cambria"/>
                <a:ea typeface="Cambria"/>
                <a:cs typeface="Cambria"/>
                <a:sym typeface="Cambria"/>
              </a:rPr>
            </a:br>
            <a:endParaRPr i="1" sz="107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i="1" sz="107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i="1" sz="107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50" y="2571738"/>
            <a:ext cx="60102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3736362"/>
            <a:ext cx="772550" cy="5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E2E2E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Lovász, László, and Michael D. Plummer. </a:t>
            </a:r>
            <a:r>
              <a:rPr i="1" lang="en" sz="1500">
                <a:solidFill>
                  <a:schemeClr val="dk1"/>
                </a:solidFill>
              </a:rPr>
              <a:t>Matching Theory</a:t>
            </a:r>
            <a:r>
              <a:rPr lang="en" sz="1500">
                <a:solidFill>
                  <a:schemeClr val="dk1"/>
                </a:solidFill>
              </a:rPr>
              <a:t>, North-Holland, Amsterdam, 1986, pp. 357–382. </a:t>
            </a:r>
            <a:endParaRPr sz="1500">
              <a:solidFill>
                <a:srgbClr val="2E2E2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West, Douglas B. </a:t>
            </a:r>
            <a:r>
              <a:rPr i="1" lang="en" sz="1500">
                <a:solidFill>
                  <a:schemeClr val="dk1"/>
                </a:solidFill>
              </a:rPr>
              <a:t>Graph Theory: Introduction to, Second Edition</a:t>
            </a:r>
            <a:r>
              <a:rPr lang="en" sz="1500">
                <a:solidFill>
                  <a:schemeClr val="dk1"/>
                </a:solidFill>
              </a:rPr>
              <a:t>. Prentice Hall, 2001.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E2E2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05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332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 am placing slides that I don’t think we need anymore after this slide!!!</a:t>
            </a:r>
            <a:endParaRPr sz="4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Problem Vertices and Edges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575" y="2226325"/>
            <a:ext cx="5077900" cy="24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2839600" y="1589738"/>
            <a:ext cx="3089100" cy="513600"/>
          </a:xfrm>
          <a:prstGeom prst="uturnArrow">
            <a:avLst>
              <a:gd fmla="val 35212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025" y="1212150"/>
            <a:ext cx="305000" cy="3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5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Bipartite Matchings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324725"/>
            <a:ext cx="8679899" cy="285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Bipartite </a:t>
            </a:r>
            <a:r>
              <a:rPr lang="en"/>
              <a:t>Matching Problem Vertices and Edges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00" y="2153975"/>
            <a:ext cx="4651550" cy="26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/>
          <p:nvPr/>
        </p:nvSpPr>
        <p:spPr>
          <a:xfrm>
            <a:off x="2803450" y="1452288"/>
            <a:ext cx="3089100" cy="513600"/>
          </a:xfrm>
          <a:prstGeom prst="uturnArrow">
            <a:avLst>
              <a:gd fmla="val 35212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875" y="1074700"/>
            <a:ext cx="305000" cy="3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Definition of Circuits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843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50" y="2320451"/>
            <a:ext cx="8399749" cy="25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8674" y="3755441"/>
            <a:ext cx="190101" cy="297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175" y="596950"/>
            <a:ext cx="6126251" cy="18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6450" y="2571750"/>
            <a:ext cx="2250224" cy="17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5302" y="2668826"/>
            <a:ext cx="2867200" cy="154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Problem Formulation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403597"/>
            <a:ext cx="9144000" cy="214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4351"/>
            <a:ext cx="8399749" cy="25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Weight Maximal Matching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32025" y="1165475"/>
            <a:ext cx="598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Let </a:t>
            </a:r>
            <a:r>
              <a:rPr i="1" lang="en" sz="1500"/>
              <a:t>M </a:t>
            </a:r>
            <a:r>
              <a:rPr lang="en" sz="1500"/>
              <a:t>be a Maximal Matching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Blossom Algorithm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525" y="1348400"/>
            <a:ext cx="3639776" cy="30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68200" y="1486700"/>
            <a:ext cx="4303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 at your exposed vertex and traverse along the graph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Label your exposed vertex as an outer vertex “o”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Alternate </a:t>
            </a:r>
            <a:r>
              <a:rPr lang="en"/>
              <a:t>between</a:t>
            </a:r>
            <a:r>
              <a:rPr lang="en"/>
              <a:t> labeling each vertex as an outer vertex and an inner vertex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two vertices are adjacent and both labeled with as an outer vertex, then we have an odd cycle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Contract the graph and continue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Once you have contracted all blossoms see if there exist an M-augmenting path of your new contracted graph.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to minimum weight matching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our graph has an odd number of vertices, add an isolated vertex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complete graph by connecting all nonadjacent vertices. Give the added edges weight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</a:t>
            </a:r>
            <a:r>
              <a:rPr lang="en"/>
              <a:t> every matching to a perfect matching. (This won’t </a:t>
            </a:r>
            <a:r>
              <a:rPr lang="en"/>
              <a:t>affect</a:t>
            </a:r>
            <a:r>
              <a:rPr lang="en"/>
              <a:t> the weight)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Replace</a:t>
            </a:r>
            <a:r>
              <a:rPr lang="en"/>
              <a:t> every weight with its negative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our Blossom algorithm as a subroutine and find a perfect matching on our smaller graph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699" y="3124275"/>
            <a:ext cx="1823300" cy="19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699" y="3124275"/>
            <a:ext cx="1667882" cy="19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38" y="432375"/>
            <a:ext cx="7809124" cy="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138" y="1328550"/>
            <a:ext cx="5001725" cy="1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200" y="3488013"/>
            <a:ext cx="1972975" cy="9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2175" y="3484325"/>
            <a:ext cx="2480400" cy="3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48897" y="4014723"/>
            <a:ext cx="2506960" cy="3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2600" y="2983874"/>
            <a:ext cx="1808873" cy="20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45500" y="2171175"/>
            <a:ext cx="116275" cy="1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 of Circuits on K-Vertex Complete Graphs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12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325" y="1403375"/>
            <a:ext cx="15811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75" y="1091863"/>
            <a:ext cx="3771300" cy="11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075" y="2211250"/>
            <a:ext cx="2331046" cy="11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075" y="3852375"/>
            <a:ext cx="3439002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2075" y="3497522"/>
            <a:ext cx="4130850" cy="13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Idea for A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induction on the number of vertices of our complete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 that every induced subgraph of a complete graph is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this to show the lower right block of 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Argue that adding a vertex makes a complete graph if we add enough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Enumerate</a:t>
            </a:r>
            <a:r>
              <a:rPr lang="en"/>
              <a:t> the edges and vertices to get the A matrix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0" y="3134100"/>
            <a:ext cx="3771300" cy="11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Characterization of Circuits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625" y="1575375"/>
            <a:ext cx="6011475" cy="315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/>
          <p:nvPr/>
        </p:nvCxnSpPr>
        <p:spPr>
          <a:xfrm>
            <a:off x="3503825" y="1596050"/>
            <a:ext cx="31200" cy="2213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4310875" y="1596050"/>
            <a:ext cx="31200" cy="2213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/>
          <p:nvPr/>
        </p:nvCxnSpPr>
        <p:spPr>
          <a:xfrm>
            <a:off x="5024375" y="1596050"/>
            <a:ext cx="31200" cy="2213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5841775" y="1596050"/>
            <a:ext cx="31200" cy="2213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/>
          <p:nvPr/>
        </p:nvCxnSpPr>
        <p:spPr>
          <a:xfrm>
            <a:off x="6544925" y="1575375"/>
            <a:ext cx="31200" cy="2213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450" y="1113050"/>
            <a:ext cx="970125" cy="48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100" y="1113050"/>
            <a:ext cx="970125" cy="48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5">
            <a:alphaModFix/>
          </a:blip>
          <a:srcRect b="10759" l="0" r="0" t="-10760"/>
          <a:stretch/>
        </p:blipFill>
        <p:spPr>
          <a:xfrm>
            <a:off x="4310873" y="1065388"/>
            <a:ext cx="782385" cy="4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7375" y="1123656"/>
            <a:ext cx="711400" cy="46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2900" y="1107113"/>
            <a:ext cx="711400" cy="49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