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63"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p:cViewPr varScale="1">
        <p:scale>
          <a:sx n="115" d="100"/>
          <a:sy n="115" d="100"/>
        </p:scale>
        <p:origin x="37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5/27/25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5/27/25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5/27/25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5/27/25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5/27/25</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5/27/25</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CBFD6-72BA-5B99-B1F7-79AE4289350F}"/>
              </a:ext>
            </a:extLst>
          </p:cNvPr>
          <p:cNvSpPr>
            <a:spLocks noGrp="1"/>
          </p:cNvSpPr>
          <p:nvPr>
            <p:ph type="ctrTitle"/>
          </p:nvPr>
        </p:nvSpPr>
        <p:spPr/>
        <p:txBody>
          <a:bodyPr/>
          <a:lstStyle/>
          <a:p>
            <a:r>
              <a:rPr lang="en-US" b="1" i="1" dirty="0" err="1">
                <a:solidFill>
                  <a:srgbClr val="333333"/>
                </a:solidFill>
                <a:effectLst/>
                <a:latin typeface="Nunito Sans" panose="020F0502020204030204" pitchFamily="34" charset="0"/>
              </a:rPr>
              <a:t>Gemineye</a:t>
            </a:r>
            <a:r>
              <a:rPr lang="en-US" b="1" i="1" dirty="0">
                <a:solidFill>
                  <a:srgbClr val="333333"/>
                </a:solidFill>
                <a:effectLst/>
                <a:latin typeface="Nunito Sans" panose="020F0502020204030204" pitchFamily="34" charset="0"/>
              </a:rPr>
              <a:t> Emporium </a:t>
            </a:r>
            <a:br>
              <a:rPr lang="en-US" b="1" i="1" dirty="0">
                <a:solidFill>
                  <a:srgbClr val="333333"/>
                </a:solidFill>
                <a:effectLst/>
                <a:latin typeface="Nunito Sans" panose="020F0502020204030204" pitchFamily="34" charset="0"/>
              </a:rPr>
            </a:br>
            <a:r>
              <a:rPr lang="en-US" dirty="0"/>
              <a:t>Pricing Optimization</a:t>
            </a:r>
          </a:p>
        </p:txBody>
      </p:sp>
      <p:sp>
        <p:nvSpPr>
          <p:cNvPr id="3" name="Subtitle 2">
            <a:extLst>
              <a:ext uri="{FF2B5EF4-FFF2-40B4-BE49-F238E27FC236}">
                <a16:creationId xmlns:a16="http://schemas.microsoft.com/office/drawing/2014/main" id="{D8025E24-D18B-DEBC-B078-A22B86452CCB}"/>
              </a:ext>
            </a:extLst>
          </p:cNvPr>
          <p:cNvSpPr>
            <a:spLocks noGrp="1"/>
          </p:cNvSpPr>
          <p:nvPr>
            <p:ph type="subTitle" idx="1"/>
          </p:nvPr>
        </p:nvSpPr>
        <p:spPr/>
        <p:txBody>
          <a:bodyPr/>
          <a:lstStyle/>
          <a:p>
            <a:r>
              <a:rPr lang="en-US" dirty="0"/>
              <a:t>Temitope </a:t>
            </a:r>
            <a:r>
              <a:rPr lang="en-US" dirty="0" err="1"/>
              <a:t>Ajibulu</a:t>
            </a:r>
            <a:endParaRPr lang="en-US" dirty="0"/>
          </a:p>
        </p:txBody>
      </p:sp>
    </p:spTree>
    <p:extLst>
      <p:ext uri="{BB962C8B-B14F-4D97-AF65-F5344CB8AC3E}">
        <p14:creationId xmlns:p14="http://schemas.microsoft.com/office/powerpoint/2010/main" val="3178326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2FBFE-C51A-A600-2892-FAC2DA7D95BE}"/>
              </a:ext>
            </a:extLst>
          </p:cNvPr>
          <p:cNvSpPr>
            <a:spLocks noGrp="1"/>
          </p:cNvSpPr>
          <p:nvPr>
            <p:ph type="title"/>
          </p:nvPr>
        </p:nvSpPr>
        <p:spPr>
          <a:xfrm>
            <a:off x="352800" y="355748"/>
            <a:ext cx="10571998" cy="233532"/>
          </a:xfrm>
        </p:spPr>
        <p:txBody>
          <a:bodyPr/>
          <a:lstStyle/>
          <a:p>
            <a:r>
              <a:rPr lang="en-US" sz="2400" dirty="0"/>
              <a:t>Objective</a:t>
            </a:r>
          </a:p>
        </p:txBody>
      </p:sp>
      <p:sp>
        <p:nvSpPr>
          <p:cNvPr id="3" name="Content Placeholder 2">
            <a:extLst>
              <a:ext uri="{FF2B5EF4-FFF2-40B4-BE49-F238E27FC236}">
                <a16:creationId xmlns:a16="http://schemas.microsoft.com/office/drawing/2014/main" id="{325FC3CA-A777-7ECB-E05B-265167D631CE}"/>
              </a:ext>
            </a:extLst>
          </p:cNvPr>
          <p:cNvSpPr>
            <a:spLocks noGrp="1"/>
          </p:cNvSpPr>
          <p:nvPr>
            <p:ph idx="1"/>
          </p:nvPr>
        </p:nvSpPr>
        <p:spPr/>
        <p:txBody>
          <a:bodyPr/>
          <a:lstStyle/>
          <a:p>
            <a:pPr algn="l">
              <a:buFont typeface="Arial" panose="020B0604020202020204" pitchFamily="34" charset="0"/>
              <a:buChar char="•"/>
            </a:pPr>
            <a:r>
              <a:rPr lang="en-US" b="1" i="0" dirty="0">
                <a:effectLst/>
                <a:latin typeface="Nunito Sans" pitchFamily="2" charset="77"/>
              </a:rPr>
              <a:t>Develop Price Optimization Models: </a:t>
            </a:r>
            <a:r>
              <a:rPr lang="en-US" b="0" i="0" dirty="0">
                <a:effectLst/>
                <a:latin typeface="Nunito Sans" pitchFamily="2" charset="77"/>
              </a:rPr>
              <a:t>Create machine learning models to predict optimal prices for different jewelry pieces based on market data and costs.</a:t>
            </a:r>
          </a:p>
          <a:p>
            <a:pPr algn="l">
              <a:buFont typeface="Arial" panose="020B0604020202020204" pitchFamily="34" charset="0"/>
              <a:buChar char="•"/>
            </a:pPr>
            <a:r>
              <a:rPr lang="en-US" b="1" i="0" dirty="0">
                <a:effectLst/>
                <a:latin typeface="Nunito Sans" pitchFamily="2" charset="77"/>
              </a:rPr>
              <a:t>Feature Selection (and Engineering): </a:t>
            </a:r>
            <a:r>
              <a:rPr lang="en-US" b="0" i="0" dirty="0">
                <a:effectLst/>
                <a:latin typeface="Nunito Sans" pitchFamily="2" charset="77"/>
              </a:rPr>
              <a:t>Identify (and engineer) relevant features that contribute to load capacity prediction accuracy.</a:t>
            </a:r>
          </a:p>
          <a:p>
            <a:pPr algn="l">
              <a:buFont typeface="Arial" panose="020B0604020202020204" pitchFamily="34" charset="0"/>
              <a:buChar char="•"/>
            </a:pPr>
            <a:r>
              <a:rPr lang="en-US" b="1" i="0" dirty="0">
                <a:effectLst/>
                <a:latin typeface="Nunito Sans" pitchFamily="2" charset="77"/>
              </a:rPr>
              <a:t>Ensure explainable predictions</a:t>
            </a:r>
            <a:r>
              <a:rPr lang="en-US" b="0" i="0" dirty="0">
                <a:effectLst/>
                <a:latin typeface="Nunito Sans" pitchFamily="2" charset="77"/>
              </a:rPr>
              <a:t>: Ensure that the developed price prediction models are explainable and can give insights to the business analysts as regards. This will help the business administration trust the model predictions even more.</a:t>
            </a:r>
            <a:br>
              <a:rPr lang="en-US" b="0" i="0" dirty="0">
                <a:solidFill>
                  <a:srgbClr val="333333"/>
                </a:solidFill>
                <a:effectLst/>
                <a:latin typeface="Nunito Sans" pitchFamily="2" charset="77"/>
              </a:rPr>
            </a:br>
            <a:r>
              <a:rPr lang="en-US" b="0" i="0" dirty="0">
                <a:solidFill>
                  <a:srgbClr val="333333"/>
                </a:solidFill>
                <a:effectLst/>
                <a:latin typeface="Nunito Sans" pitchFamily="2" charset="77"/>
              </a:rPr>
              <a:t> </a:t>
            </a:r>
          </a:p>
          <a:p>
            <a:endParaRPr lang="en-US" dirty="0"/>
          </a:p>
        </p:txBody>
      </p:sp>
    </p:spTree>
    <p:extLst>
      <p:ext uri="{BB962C8B-B14F-4D97-AF65-F5344CB8AC3E}">
        <p14:creationId xmlns:p14="http://schemas.microsoft.com/office/powerpoint/2010/main" val="1203357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1505-DF5F-A9F5-4020-6DD4D30953FF}"/>
              </a:ext>
            </a:extLst>
          </p:cNvPr>
          <p:cNvSpPr>
            <a:spLocks noGrp="1"/>
          </p:cNvSpPr>
          <p:nvPr>
            <p:ph type="title"/>
          </p:nvPr>
        </p:nvSpPr>
        <p:spPr>
          <a:xfrm>
            <a:off x="0" y="129580"/>
            <a:ext cx="10571998" cy="351486"/>
          </a:xfrm>
        </p:spPr>
        <p:txBody>
          <a:bodyPr/>
          <a:lstStyle/>
          <a:p>
            <a:r>
              <a:rPr lang="en-US" sz="2400" dirty="0"/>
              <a:t>Distribution Charts</a:t>
            </a:r>
          </a:p>
        </p:txBody>
      </p:sp>
      <p:pic>
        <p:nvPicPr>
          <p:cNvPr id="6" name="Content Placeholder 5">
            <a:extLst>
              <a:ext uri="{FF2B5EF4-FFF2-40B4-BE49-F238E27FC236}">
                <a16:creationId xmlns:a16="http://schemas.microsoft.com/office/drawing/2014/main" id="{E16BC4B6-093C-11EC-3304-B033711C6F71}"/>
              </a:ext>
            </a:extLst>
          </p:cNvPr>
          <p:cNvPicPr>
            <a:picLocks noGrp="1" noChangeAspect="1"/>
          </p:cNvPicPr>
          <p:nvPr>
            <p:ph sz="half" idx="2"/>
          </p:nvPr>
        </p:nvPicPr>
        <p:blipFill>
          <a:blip r:embed="rId2"/>
          <a:stretch>
            <a:fillRect/>
          </a:stretch>
        </p:blipFill>
        <p:spPr>
          <a:xfrm>
            <a:off x="6096000" y="429009"/>
            <a:ext cx="5900750" cy="3146950"/>
          </a:xfrm>
          <a:prstGeom prst="rect">
            <a:avLst/>
          </a:prstGeom>
        </p:spPr>
      </p:pic>
      <p:pic>
        <p:nvPicPr>
          <p:cNvPr id="5" name="Content Placeholder 3">
            <a:extLst>
              <a:ext uri="{FF2B5EF4-FFF2-40B4-BE49-F238E27FC236}">
                <a16:creationId xmlns:a16="http://schemas.microsoft.com/office/drawing/2014/main" id="{B9279520-995C-A7E0-1051-316CEA1BCB90}"/>
              </a:ext>
            </a:extLst>
          </p:cNvPr>
          <p:cNvPicPr>
            <a:picLocks noGrp="1" noChangeAspect="1"/>
          </p:cNvPicPr>
          <p:nvPr>
            <p:ph sz="half" idx="1"/>
          </p:nvPr>
        </p:nvPicPr>
        <p:blipFill>
          <a:blip r:embed="rId3"/>
          <a:stretch>
            <a:fillRect/>
          </a:stretch>
        </p:blipFill>
        <p:spPr>
          <a:xfrm>
            <a:off x="0" y="481066"/>
            <a:ext cx="5900751" cy="3145694"/>
          </a:xfrm>
          <a:prstGeom prst="rect">
            <a:avLst/>
          </a:prstGeom>
        </p:spPr>
      </p:pic>
      <p:pic>
        <p:nvPicPr>
          <p:cNvPr id="7" name="Picture 6">
            <a:extLst>
              <a:ext uri="{FF2B5EF4-FFF2-40B4-BE49-F238E27FC236}">
                <a16:creationId xmlns:a16="http://schemas.microsoft.com/office/drawing/2014/main" id="{0C0EEA2A-E445-CCEF-5962-75A4F09052E5}"/>
              </a:ext>
            </a:extLst>
          </p:cNvPr>
          <p:cNvPicPr>
            <a:picLocks noChangeAspect="1"/>
          </p:cNvPicPr>
          <p:nvPr/>
        </p:nvPicPr>
        <p:blipFill>
          <a:blip r:embed="rId4"/>
          <a:stretch>
            <a:fillRect/>
          </a:stretch>
        </p:blipFill>
        <p:spPr>
          <a:xfrm>
            <a:off x="-1" y="3663050"/>
            <a:ext cx="5900751" cy="3181494"/>
          </a:xfrm>
          <a:prstGeom prst="rect">
            <a:avLst/>
          </a:prstGeom>
        </p:spPr>
      </p:pic>
      <p:pic>
        <p:nvPicPr>
          <p:cNvPr id="8" name="Picture 7">
            <a:extLst>
              <a:ext uri="{FF2B5EF4-FFF2-40B4-BE49-F238E27FC236}">
                <a16:creationId xmlns:a16="http://schemas.microsoft.com/office/drawing/2014/main" id="{5F7180B2-A67A-FB6C-6B4A-1DB6CAB6816F}"/>
              </a:ext>
            </a:extLst>
          </p:cNvPr>
          <p:cNvPicPr>
            <a:picLocks noChangeAspect="1"/>
          </p:cNvPicPr>
          <p:nvPr/>
        </p:nvPicPr>
        <p:blipFill>
          <a:blip r:embed="rId5"/>
          <a:stretch>
            <a:fillRect/>
          </a:stretch>
        </p:blipFill>
        <p:spPr>
          <a:xfrm>
            <a:off x="6096000" y="3676506"/>
            <a:ext cx="5900750" cy="3181494"/>
          </a:xfrm>
          <a:prstGeom prst="rect">
            <a:avLst/>
          </a:prstGeom>
        </p:spPr>
      </p:pic>
    </p:spTree>
    <p:extLst>
      <p:ext uri="{BB962C8B-B14F-4D97-AF65-F5344CB8AC3E}">
        <p14:creationId xmlns:p14="http://schemas.microsoft.com/office/powerpoint/2010/main" val="3854647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91ABD-1C97-5644-F875-8C63EB13C29D}"/>
              </a:ext>
            </a:extLst>
          </p:cNvPr>
          <p:cNvSpPr>
            <a:spLocks noGrp="1"/>
          </p:cNvSpPr>
          <p:nvPr>
            <p:ph type="title"/>
          </p:nvPr>
        </p:nvSpPr>
        <p:spPr>
          <a:xfrm>
            <a:off x="139440" y="0"/>
            <a:ext cx="7886960" cy="757238"/>
          </a:xfrm>
        </p:spPr>
        <p:txBody>
          <a:bodyPr/>
          <a:lstStyle/>
          <a:p>
            <a:r>
              <a:rPr lang="en-US" sz="2400" dirty="0"/>
              <a:t>Regression Models Tested</a:t>
            </a:r>
          </a:p>
        </p:txBody>
      </p:sp>
      <p:graphicFrame>
        <p:nvGraphicFramePr>
          <p:cNvPr id="7" name="Table 6">
            <a:extLst>
              <a:ext uri="{FF2B5EF4-FFF2-40B4-BE49-F238E27FC236}">
                <a16:creationId xmlns:a16="http://schemas.microsoft.com/office/drawing/2014/main" id="{4E77403B-FAE8-EB1F-CED2-9785B0D7F4BB}"/>
              </a:ext>
            </a:extLst>
          </p:cNvPr>
          <p:cNvGraphicFramePr>
            <a:graphicFrameLocks noGrp="1"/>
          </p:cNvGraphicFramePr>
          <p:nvPr>
            <p:extLst>
              <p:ext uri="{D42A27DB-BD31-4B8C-83A1-F6EECF244321}">
                <p14:modId xmlns:p14="http://schemas.microsoft.com/office/powerpoint/2010/main" val="3259371687"/>
              </p:ext>
            </p:extLst>
          </p:nvPr>
        </p:nvGraphicFramePr>
        <p:xfrm>
          <a:off x="1676400" y="2112894"/>
          <a:ext cx="8255318" cy="2072640"/>
        </p:xfrm>
        <a:graphic>
          <a:graphicData uri="http://schemas.openxmlformats.org/drawingml/2006/table">
            <a:tbl>
              <a:tblPr firstRow="1" bandRow="1">
                <a:tableStyleId>{5C22544A-7EE6-4342-B048-85BDC9FD1C3A}</a:tableStyleId>
              </a:tblPr>
              <a:tblGrid>
                <a:gridCol w="2159318">
                  <a:extLst>
                    <a:ext uri="{9D8B030D-6E8A-4147-A177-3AD203B41FA5}">
                      <a16:colId xmlns:a16="http://schemas.microsoft.com/office/drawing/2014/main" val="2512174035"/>
                    </a:ext>
                  </a:extLst>
                </a:gridCol>
                <a:gridCol w="2032000">
                  <a:extLst>
                    <a:ext uri="{9D8B030D-6E8A-4147-A177-3AD203B41FA5}">
                      <a16:colId xmlns:a16="http://schemas.microsoft.com/office/drawing/2014/main" val="698786469"/>
                    </a:ext>
                  </a:extLst>
                </a:gridCol>
                <a:gridCol w="2032000">
                  <a:extLst>
                    <a:ext uri="{9D8B030D-6E8A-4147-A177-3AD203B41FA5}">
                      <a16:colId xmlns:a16="http://schemas.microsoft.com/office/drawing/2014/main" val="3597990145"/>
                    </a:ext>
                  </a:extLst>
                </a:gridCol>
                <a:gridCol w="2032000">
                  <a:extLst>
                    <a:ext uri="{9D8B030D-6E8A-4147-A177-3AD203B41FA5}">
                      <a16:colId xmlns:a16="http://schemas.microsoft.com/office/drawing/2014/main" val="1288534740"/>
                    </a:ext>
                  </a:extLst>
                </a:gridCol>
              </a:tblGrid>
              <a:tr h="370840">
                <a:tc>
                  <a:txBody>
                    <a:bodyPr/>
                    <a:lstStyle/>
                    <a:p>
                      <a:pPr algn="ctr"/>
                      <a:r>
                        <a:rPr lang="en-US" sz="1400" dirty="0"/>
                        <a:t>Evaluation Score</a:t>
                      </a:r>
                    </a:p>
                  </a:txBody>
                  <a:tcPr/>
                </a:tc>
                <a:tc>
                  <a:txBody>
                    <a:bodyPr/>
                    <a:lstStyle/>
                    <a:p>
                      <a:pPr algn="ctr"/>
                      <a:r>
                        <a:rPr lang="en-US" sz="1400" dirty="0"/>
                        <a:t>Mean Squared Error (MSE)</a:t>
                      </a:r>
                    </a:p>
                  </a:txBody>
                  <a:tcPr/>
                </a:tc>
                <a:tc>
                  <a:txBody>
                    <a:bodyPr/>
                    <a:lstStyle/>
                    <a:p>
                      <a:pPr algn="ctr"/>
                      <a:r>
                        <a:rPr lang="en-US" sz="1400" dirty="0"/>
                        <a:t>Mean Absolute Error (MAE)</a:t>
                      </a:r>
                    </a:p>
                  </a:txBody>
                  <a:tcPr/>
                </a:tc>
                <a:tc>
                  <a:txBody>
                    <a:bodyPr/>
                    <a:lstStyle/>
                    <a:p>
                      <a:pPr algn="ctr"/>
                      <a:r>
                        <a:rPr lang="en-US" sz="1400" dirty="0"/>
                        <a:t>R-Squared</a:t>
                      </a:r>
                    </a:p>
                  </a:txBody>
                  <a:tcPr/>
                </a:tc>
                <a:extLst>
                  <a:ext uri="{0D108BD9-81ED-4DB2-BD59-A6C34878D82A}">
                    <a16:rowId xmlns:a16="http://schemas.microsoft.com/office/drawing/2014/main" val="1442363613"/>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dirty="0"/>
                        <a:t>Linear Regression</a:t>
                      </a:r>
                    </a:p>
                    <a:p>
                      <a:pPr algn="ctr"/>
                      <a:endParaRPr lang="en-US" sz="1400" b="0" dirty="0"/>
                    </a:p>
                  </a:txBody>
                  <a:tcPr/>
                </a:tc>
                <a:tc>
                  <a:txBody>
                    <a:bodyPr/>
                    <a:lstStyle/>
                    <a:p>
                      <a:pPr algn="ctr"/>
                      <a:r>
                        <a:rPr lang="en-US" sz="1400" b="0" dirty="0"/>
                        <a:t>47255.76</a:t>
                      </a:r>
                    </a:p>
                  </a:txBody>
                  <a:tcPr/>
                </a:tc>
                <a:tc>
                  <a:txBody>
                    <a:bodyPr/>
                    <a:lstStyle/>
                    <a:p>
                      <a:pPr algn="ctr"/>
                      <a:r>
                        <a:rPr lang="en-US" sz="1400" b="0" dirty="0"/>
                        <a:t>170.09</a:t>
                      </a:r>
                    </a:p>
                  </a:txBody>
                  <a:tcPr/>
                </a:tc>
                <a:tc>
                  <a:txBody>
                    <a:bodyPr/>
                    <a:lstStyle/>
                    <a:p>
                      <a:pPr algn="ctr"/>
                      <a:r>
                        <a:rPr lang="en-US" sz="1400" b="0" dirty="0"/>
                        <a:t>0.0865</a:t>
                      </a:r>
                    </a:p>
                  </a:txBody>
                  <a:tcPr/>
                </a:tc>
                <a:extLst>
                  <a:ext uri="{0D108BD9-81ED-4DB2-BD59-A6C34878D82A}">
                    <a16:rowId xmlns:a16="http://schemas.microsoft.com/office/drawing/2014/main" val="4288576228"/>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dirty="0"/>
                        <a:t>Random Forest</a:t>
                      </a:r>
                    </a:p>
                    <a:p>
                      <a:pPr algn="ctr"/>
                      <a:endParaRPr lang="en-US" sz="1400" b="0" dirty="0"/>
                    </a:p>
                  </a:txBody>
                  <a:tcPr/>
                </a:tc>
                <a:tc>
                  <a:txBody>
                    <a:bodyPr/>
                    <a:lstStyle/>
                    <a:p>
                      <a:pPr algn="ctr"/>
                      <a:r>
                        <a:rPr lang="en-US" sz="1400" b="0" dirty="0"/>
                        <a:t>25252.59</a:t>
                      </a:r>
                    </a:p>
                  </a:txBody>
                  <a:tcPr/>
                </a:tc>
                <a:tc>
                  <a:txBody>
                    <a:bodyPr/>
                    <a:lstStyle/>
                    <a:p>
                      <a:pPr algn="ctr"/>
                      <a:r>
                        <a:rPr lang="en-US" sz="1400" b="0" dirty="0"/>
                        <a:t>112.81</a:t>
                      </a:r>
                    </a:p>
                  </a:txBody>
                  <a:tcPr/>
                </a:tc>
                <a:tc>
                  <a:txBody>
                    <a:bodyPr/>
                    <a:lstStyle/>
                    <a:p>
                      <a:pPr algn="ctr"/>
                      <a:r>
                        <a:rPr lang="en-US" sz="1400" b="0" dirty="0"/>
                        <a:t>0.5118</a:t>
                      </a:r>
                    </a:p>
                  </a:txBody>
                  <a:tcPr/>
                </a:tc>
                <a:extLst>
                  <a:ext uri="{0D108BD9-81ED-4DB2-BD59-A6C34878D82A}">
                    <a16:rowId xmlns:a16="http://schemas.microsoft.com/office/drawing/2014/main" val="1514659920"/>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dirty="0"/>
                        <a:t>Decision Tree</a:t>
                      </a:r>
                    </a:p>
                    <a:p>
                      <a:pPr algn="ctr"/>
                      <a:endParaRPr lang="en-US" sz="1400" b="0" dirty="0"/>
                    </a:p>
                  </a:txBody>
                  <a:tcPr/>
                </a:tc>
                <a:tc>
                  <a:txBody>
                    <a:bodyPr/>
                    <a:lstStyle/>
                    <a:p>
                      <a:pPr algn="ctr"/>
                      <a:r>
                        <a:rPr lang="en-US" sz="1400" b="0" dirty="0"/>
                        <a:t>25260.25</a:t>
                      </a:r>
                    </a:p>
                  </a:txBody>
                  <a:tcPr/>
                </a:tc>
                <a:tc>
                  <a:txBody>
                    <a:bodyPr/>
                    <a:lstStyle/>
                    <a:p>
                      <a:pPr algn="ctr"/>
                      <a:r>
                        <a:rPr lang="en-US" sz="1400" b="0" dirty="0"/>
                        <a:t>112.75</a:t>
                      </a:r>
                    </a:p>
                  </a:txBody>
                  <a:tcPr/>
                </a:tc>
                <a:tc>
                  <a:txBody>
                    <a:bodyPr/>
                    <a:lstStyle/>
                    <a:p>
                      <a:pPr algn="ctr"/>
                      <a:r>
                        <a:rPr lang="en-US" sz="1400" b="0" dirty="0"/>
                        <a:t>0.5117</a:t>
                      </a:r>
                    </a:p>
                  </a:txBody>
                  <a:tcPr/>
                </a:tc>
                <a:extLst>
                  <a:ext uri="{0D108BD9-81ED-4DB2-BD59-A6C34878D82A}">
                    <a16:rowId xmlns:a16="http://schemas.microsoft.com/office/drawing/2014/main" val="3610923449"/>
                  </a:ext>
                </a:extLst>
              </a:tr>
            </a:tbl>
          </a:graphicData>
        </a:graphic>
      </p:graphicFrame>
      <p:pic>
        <p:nvPicPr>
          <p:cNvPr id="1026" name="Picture 2" descr="Output image">
            <a:extLst>
              <a:ext uri="{FF2B5EF4-FFF2-40B4-BE49-F238E27FC236}">
                <a16:creationId xmlns:a16="http://schemas.microsoft.com/office/drawing/2014/main" id="{BA119727-09BA-2940-662E-C9A9995E99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348866"/>
            <a:ext cx="8255318" cy="2213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892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C6AC-9820-1A5C-02ED-58E6E3A32AF7}"/>
              </a:ext>
            </a:extLst>
          </p:cNvPr>
          <p:cNvSpPr>
            <a:spLocks noGrp="1"/>
          </p:cNvSpPr>
          <p:nvPr>
            <p:ph type="title"/>
          </p:nvPr>
        </p:nvSpPr>
        <p:spPr/>
        <p:txBody>
          <a:bodyPr/>
          <a:lstStyle/>
          <a:p>
            <a:r>
              <a:rPr lang="en-US" sz="2400" dirty="0"/>
              <a:t>Conclusion</a:t>
            </a:r>
          </a:p>
        </p:txBody>
      </p:sp>
      <p:sp>
        <p:nvSpPr>
          <p:cNvPr id="3" name="Content Placeholder 2">
            <a:extLst>
              <a:ext uri="{FF2B5EF4-FFF2-40B4-BE49-F238E27FC236}">
                <a16:creationId xmlns:a16="http://schemas.microsoft.com/office/drawing/2014/main" id="{45E40685-0595-772D-FC3B-51DE1EEDA49D}"/>
              </a:ext>
            </a:extLst>
          </p:cNvPr>
          <p:cNvSpPr>
            <a:spLocks noGrp="1"/>
          </p:cNvSpPr>
          <p:nvPr>
            <p:ph sz="half" idx="1"/>
          </p:nvPr>
        </p:nvSpPr>
        <p:spPr>
          <a:xfrm>
            <a:off x="818712" y="2222287"/>
            <a:ext cx="8547710" cy="3638763"/>
          </a:xfrm>
        </p:spPr>
        <p:txBody>
          <a:bodyPr>
            <a:normAutofit fontScale="92500" lnSpcReduction="10000"/>
          </a:bodyPr>
          <a:lstStyle/>
          <a:p>
            <a:r>
              <a:rPr lang="en-US" b="1" dirty="0"/>
              <a:t>Random Forest</a:t>
            </a:r>
            <a:r>
              <a:rPr lang="en-US" dirty="0"/>
              <a:t> and </a:t>
            </a:r>
            <a:r>
              <a:rPr lang="en-US" b="1" dirty="0"/>
              <a:t>Decision Tree</a:t>
            </a:r>
            <a:r>
              <a:rPr lang="en-US" dirty="0"/>
              <a:t> models significantly outperform </a:t>
            </a:r>
            <a:r>
              <a:rPr lang="en-US" b="1" dirty="0"/>
              <a:t>Linear Regression</a:t>
            </a:r>
            <a:r>
              <a:rPr lang="en-US" dirty="0"/>
              <a:t>.</a:t>
            </a:r>
          </a:p>
          <a:p>
            <a:r>
              <a:rPr lang="en-US" dirty="0"/>
              <a:t>This suggests that the relationship between features and the target variable is </a:t>
            </a:r>
            <a:r>
              <a:rPr lang="en-US" b="1" dirty="0"/>
              <a:t>non-linear or complex</a:t>
            </a:r>
            <a:r>
              <a:rPr lang="en-US" dirty="0"/>
              <a:t>, which tree-based models are better suited to capture.</a:t>
            </a:r>
          </a:p>
          <a:p>
            <a:r>
              <a:rPr lang="en-US" b="1" dirty="0"/>
              <a:t>Random Forest</a:t>
            </a:r>
            <a:r>
              <a:rPr lang="en-US" dirty="0"/>
              <a:t> slightly edges out Decision Tree in </a:t>
            </a:r>
            <a:r>
              <a:rPr lang="en-US" b="1" dirty="0"/>
              <a:t>R² and MSE</a:t>
            </a:r>
            <a:r>
              <a:rPr lang="en-US" dirty="0"/>
              <a:t>.</a:t>
            </a:r>
          </a:p>
          <a:p>
            <a:r>
              <a:rPr lang="en-US" b="1" dirty="0"/>
              <a:t>Random Forest is more robust</a:t>
            </a:r>
            <a:r>
              <a:rPr lang="en-US" dirty="0"/>
              <a:t> due to its ensemble nature and typically generalizes better.</a:t>
            </a:r>
          </a:p>
          <a:p>
            <a:r>
              <a:rPr lang="en-US" dirty="0" err="1"/>
              <a:t>Gemineye</a:t>
            </a:r>
            <a:r>
              <a:rPr lang="en-US" dirty="0"/>
              <a:t> should work on cleaning up how they collect data. Reduce missing values.</a:t>
            </a:r>
          </a:p>
          <a:p>
            <a:r>
              <a:rPr lang="en-US" dirty="0"/>
              <a:t>Focus on </a:t>
            </a:r>
            <a:r>
              <a:rPr lang="en-US" dirty="0" err="1"/>
              <a:t>Product_gender</a:t>
            </a:r>
            <a:r>
              <a:rPr lang="en-US" dirty="0"/>
              <a:t> , Color , </a:t>
            </a:r>
            <a:r>
              <a:rPr lang="en-US" dirty="0" err="1"/>
              <a:t>Brand_ID</a:t>
            </a:r>
            <a:r>
              <a:rPr lang="en-US" dirty="0"/>
              <a:t>, Gem Type, Category alias and Metal to determine pricing strategy</a:t>
            </a:r>
          </a:p>
          <a:p>
            <a:endParaRPr lang="en-US" dirty="0"/>
          </a:p>
        </p:txBody>
      </p:sp>
    </p:spTree>
    <p:extLst>
      <p:ext uri="{BB962C8B-B14F-4D97-AF65-F5344CB8AC3E}">
        <p14:creationId xmlns:p14="http://schemas.microsoft.com/office/powerpoint/2010/main" val="1688214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3416B9-706B-4C8C-E03F-1D9F309CC994}"/>
              </a:ext>
            </a:extLst>
          </p:cNvPr>
          <p:cNvSpPr txBox="1"/>
          <p:nvPr/>
        </p:nvSpPr>
        <p:spPr>
          <a:xfrm>
            <a:off x="4008120" y="2659559"/>
            <a:ext cx="4175760" cy="769441"/>
          </a:xfrm>
          <a:prstGeom prst="rect">
            <a:avLst/>
          </a:prstGeom>
          <a:noFill/>
        </p:spPr>
        <p:txBody>
          <a:bodyPr wrap="square" rtlCol="0">
            <a:spAutoFit/>
          </a:bodyPr>
          <a:lstStyle/>
          <a:p>
            <a:r>
              <a:rPr lang="en-US" sz="4400" b="1" dirty="0">
                <a:solidFill>
                  <a:schemeClr val="accent1">
                    <a:lumMod val="75000"/>
                  </a:schemeClr>
                </a:solidFill>
              </a:rPr>
              <a:t>THANK YOU!!!!</a:t>
            </a:r>
          </a:p>
        </p:txBody>
      </p:sp>
    </p:spTree>
    <p:extLst>
      <p:ext uri="{BB962C8B-B14F-4D97-AF65-F5344CB8AC3E}">
        <p14:creationId xmlns:p14="http://schemas.microsoft.com/office/powerpoint/2010/main" val="461311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186</TotalTime>
  <Words>232</Words>
  <Application>Microsoft Macintosh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Nunito Sans</vt:lpstr>
      <vt:lpstr>Wingdings 2</vt:lpstr>
      <vt:lpstr>Quotable</vt:lpstr>
      <vt:lpstr>Gemineye Emporium  Pricing Optimization</vt:lpstr>
      <vt:lpstr>Objective</vt:lpstr>
      <vt:lpstr>Distribution Charts</vt:lpstr>
      <vt:lpstr>Regression Models Tested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Gemineye Emporium  Pricing Optimization</dc:title>
  <dc:creator>Temitope Ajibulu</dc:creator>
  <cp:lastModifiedBy>Temitope Ajibulu</cp:lastModifiedBy>
  <cp:revision>2</cp:revision>
  <dcterms:created xsi:type="dcterms:W3CDTF">2025-05-27T15:48:16Z</dcterms:created>
  <dcterms:modified xsi:type="dcterms:W3CDTF">2025-05-27T18:54:17Z</dcterms:modified>
</cp:coreProperties>
</file>