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7" r:id="rId2"/>
    <p:sldId id="258" r:id="rId3"/>
    <p:sldId id="259" r:id="rId4"/>
    <p:sldId id="260" r:id="rId5"/>
    <p:sldId id="26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9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40B05-34CE-4909-BF02-50B8A794247A}"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8078C-419B-47A2-A044-18F3A7E57C4A}" type="slidenum">
              <a:rPr lang="en-US" smtClean="0"/>
              <a:t>‹#›</a:t>
            </a:fld>
            <a:endParaRPr lang="en-US"/>
          </a:p>
        </p:txBody>
      </p:sp>
    </p:spTree>
    <p:extLst>
      <p:ext uri="{BB962C8B-B14F-4D97-AF65-F5344CB8AC3E}">
        <p14:creationId xmlns:p14="http://schemas.microsoft.com/office/powerpoint/2010/main" val="19384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08078C-419B-47A2-A044-18F3A7E57C4A}" type="slidenum">
              <a:rPr lang="en-US" smtClean="0"/>
              <a:t>1</a:t>
            </a:fld>
            <a:endParaRPr lang="en-US"/>
          </a:p>
        </p:txBody>
      </p:sp>
    </p:spTree>
    <p:extLst>
      <p:ext uri="{BB962C8B-B14F-4D97-AF65-F5344CB8AC3E}">
        <p14:creationId xmlns:p14="http://schemas.microsoft.com/office/powerpoint/2010/main" val="2862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FA-A979-4BFC-A03E-DD9DBFEBE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7CE982-5361-4A78-BC25-67D055513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7422FB-AF47-4551-A7C2-E932AC89CEC9}"/>
              </a:ext>
            </a:extLst>
          </p:cNvPr>
          <p:cNvSpPr>
            <a:spLocks noGrp="1"/>
          </p:cNvSpPr>
          <p:nvPr>
            <p:ph type="dt" sz="half" idx="10"/>
          </p:nvPr>
        </p:nvSpPr>
        <p:spPr/>
        <p:txBody>
          <a:bodyPr/>
          <a:lstStyle/>
          <a:p>
            <a:fld id="{9184DA70-C731-4C70-880D-CCD4705E623C}" type="datetime1">
              <a:rPr lang="en-US" smtClean="0"/>
              <a:t>11/14/2020</a:t>
            </a:fld>
            <a:endParaRPr lang="en-US" dirty="0"/>
          </a:p>
        </p:txBody>
      </p:sp>
      <p:sp>
        <p:nvSpPr>
          <p:cNvPr id="5" name="Footer Placeholder 4">
            <a:extLst>
              <a:ext uri="{FF2B5EF4-FFF2-40B4-BE49-F238E27FC236}">
                <a16:creationId xmlns:a16="http://schemas.microsoft.com/office/drawing/2014/main" id="{6072E1E0-F2BD-4331-B99B-5C93F92806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B857D-7CFB-486B-B910-388FD9EA3B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83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679-4667-40F1-A7E8-B61EC4BE0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06E38F-0A61-43E3-A633-739367D2A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F2921-649B-46CE-8F77-1B1DD2CF8FA8}"/>
              </a:ext>
            </a:extLst>
          </p:cNvPr>
          <p:cNvSpPr>
            <a:spLocks noGrp="1"/>
          </p:cNvSpPr>
          <p:nvPr>
            <p:ph type="dt" sz="half" idx="10"/>
          </p:nvPr>
        </p:nvSpPr>
        <p:spPr/>
        <p:txBody>
          <a:bodyPr/>
          <a:lstStyle/>
          <a:p>
            <a:fld id="{B612A279-0833-481D-8C56-F67FD0AC6C50}" type="datetime1">
              <a:rPr lang="en-US" smtClean="0"/>
              <a:t>11/14/2020</a:t>
            </a:fld>
            <a:endParaRPr lang="en-US" dirty="0"/>
          </a:p>
        </p:txBody>
      </p:sp>
      <p:sp>
        <p:nvSpPr>
          <p:cNvPr id="5" name="Footer Placeholder 4">
            <a:extLst>
              <a:ext uri="{FF2B5EF4-FFF2-40B4-BE49-F238E27FC236}">
                <a16:creationId xmlns:a16="http://schemas.microsoft.com/office/drawing/2014/main" id="{872CE9E2-24FB-4F1C-9ACA-5D2204346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8286FC-7EFD-4E4A-AD7C-9D8B25313EC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787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6DC5C-2409-44EA-9B48-5FFD6FC747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FA3710-C9A0-4CAB-911B-B6BE93ECD6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48AD1-3458-43AD-8D26-061973FBAABE}"/>
              </a:ext>
            </a:extLst>
          </p:cNvPr>
          <p:cNvSpPr>
            <a:spLocks noGrp="1"/>
          </p:cNvSpPr>
          <p:nvPr>
            <p:ph type="dt" sz="half" idx="10"/>
          </p:nvPr>
        </p:nvSpPr>
        <p:spPr/>
        <p:txBody>
          <a:bodyPr/>
          <a:lstStyle/>
          <a:p>
            <a:fld id="{6587DA83-5663-4C9C-B9AA-0B40A3DAFF81}" type="datetime1">
              <a:rPr lang="en-US" smtClean="0"/>
              <a:t>11/14/2020</a:t>
            </a:fld>
            <a:endParaRPr lang="en-US" dirty="0"/>
          </a:p>
        </p:txBody>
      </p:sp>
      <p:sp>
        <p:nvSpPr>
          <p:cNvPr id="5" name="Footer Placeholder 4">
            <a:extLst>
              <a:ext uri="{FF2B5EF4-FFF2-40B4-BE49-F238E27FC236}">
                <a16:creationId xmlns:a16="http://schemas.microsoft.com/office/drawing/2014/main" id="{81A97F78-28FF-43AC-B5D7-768F4CE539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194E71-F042-44AE-8B65-A3317748A5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73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C35A-D5FA-4DD7-9B18-BABDE0372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70AD4-3570-4816-806C-6699DB009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21BBB-50B1-4139-8440-FE7C8675A95C}"/>
              </a:ext>
            </a:extLst>
          </p:cNvPr>
          <p:cNvSpPr>
            <a:spLocks noGrp="1"/>
          </p:cNvSpPr>
          <p:nvPr>
            <p:ph type="dt" sz="half" idx="10"/>
          </p:nvPr>
        </p:nvSpPr>
        <p:spPr/>
        <p:txBody>
          <a:bodyPr/>
          <a:lstStyle/>
          <a:p>
            <a:fld id="{4BE1D723-8F53-4F53-90B0-1982A396982E}" type="datetime1">
              <a:rPr lang="en-US" smtClean="0"/>
              <a:t>11/14/2020</a:t>
            </a:fld>
            <a:endParaRPr lang="en-US" dirty="0"/>
          </a:p>
        </p:txBody>
      </p:sp>
      <p:sp>
        <p:nvSpPr>
          <p:cNvPr id="5" name="Footer Placeholder 4">
            <a:extLst>
              <a:ext uri="{FF2B5EF4-FFF2-40B4-BE49-F238E27FC236}">
                <a16:creationId xmlns:a16="http://schemas.microsoft.com/office/drawing/2014/main" id="{6DD78274-D8E3-438C-BA5A-355FA8EBDF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689B90-E586-404E-83AF-B716C15FE7A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36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A309-81E0-405C-AF1C-D51D6DDE6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41C41-9F85-42B8-A5EC-EF93696D9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5B8E3-45FC-49DE-A1AE-AF495EF261AB}"/>
              </a:ext>
            </a:extLst>
          </p:cNvPr>
          <p:cNvSpPr>
            <a:spLocks noGrp="1"/>
          </p:cNvSpPr>
          <p:nvPr>
            <p:ph type="dt" sz="half" idx="10"/>
          </p:nvPr>
        </p:nvSpPr>
        <p:spPr/>
        <p:txBody>
          <a:bodyPr/>
          <a:lstStyle/>
          <a:p>
            <a:fld id="{97669AF7-7BEB-44E4-9852-375E34362B5B}" type="datetime1">
              <a:rPr lang="en-US" smtClean="0"/>
              <a:t>11/14/2020</a:t>
            </a:fld>
            <a:endParaRPr lang="en-US" dirty="0"/>
          </a:p>
        </p:txBody>
      </p:sp>
      <p:sp>
        <p:nvSpPr>
          <p:cNvPr id="5" name="Footer Placeholder 4">
            <a:extLst>
              <a:ext uri="{FF2B5EF4-FFF2-40B4-BE49-F238E27FC236}">
                <a16:creationId xmlns:a16="http://schemas.microsoft.com/office/drawing/2014/main" id="{3C000A11-A44A-41D0-9C82-D990E4A9C6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0408F1-25C0-4AC0-AC8F-52AD1EA2143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765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2D6E-847F-410B-9D2F-BF6F0F95C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6ACFF-A008-43A2-BC6C-4345600DF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48E49-0D26-4469-9FB3-39C65D331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6004BB-5956-4CE4-8A07-D62B6435B9C5}"/>
              </a:ext>
            </a:extLst>
          </p:cNvPr>
          <p:cNvSpPr>
            <a:spLocks noGrp="1"/>
          </p:cNvSpPr>
          <p:nvPr>
            <p:ph type="dt" sz="half" idx="10"/>
          </p:nvPr>
        </p:nvSpPr>
        <p:spPr/>
        <p:txBody>
          <a:bodyPr/>
          <a:lstStyle/>
          <a:p>
            <a:fld id="{BAAAC38D-0552-4C82-B593-E6124DFADBE2}" type="datetime1">
              <a:rPr lang="en-US" smtClean="0"/>
              <a:t>11/14/2020</a:t>
            </a:fld>
            <a:endParaRPr lang="en-US" dirty="0"/>
          </a:p>
        </p:txBody>
      </p:sp>
      <p:sp>
        <p:nvSpPr>
          <p:cNvPr id="6" name="Footer Placeholder 5">
            <a:extLst>
              <a:ext uri="{FF2B5EF4-FFF2-40B4-BE49-F238E27FC236}">
                <a16:creationId xmlns:a16="http://schemas.microsoft.com/office/drawing/2014/main" id="{E500906D-2EEE-4A11-8986-B961C9ACF3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03199A-AA89-4408-8EA1-DED0337ADA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66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2EDC-F634-4734-B602-1679606A2E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161CD-EFC6-4C3D-A563-5E20C1EBB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02A41-4F17-4350-BB44-6C7876B69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C7D97-D5AA-4CC8-9EBC-536C0B927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FEDE5E-D298-46AC-A87C-8AFE97159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152902-7B61-4F7C-AD1A-62F96D8C7168}"/>
              </a:ext>
            </a:extLst>
          </p:cNvPr>
          <p:cNvSpPr>
            <a:spLocks noGrp="1"/>
          </p:cNvSpPr>
          <p:nvPr>
            <p:ph type="dt" sz="half" idx="10"/>
          </p:nvPr>
        </p:nvSpPr>
        <p:spPr/>
        <p:txBody>
          <a:bodyPr/>
          <a:lstStyle/>
          <a:p>
            <a:fld id="{D9DF0F1C-5577-4ACB-BB62-DF8F3C494C7E}" type="datetime1">
              <a:rPr lang="en-US" smtClean="0"/>
              <a:t>11/14/2020</a:t>
            </a:fld>
            <a:endParaRPr lang="en-US" dirty="0"/>
          </a:p>
        </p:txBody>
      </p:sp>
      <p:sp>
        <p:nvSpPr>
          <p:cNvPr id="8" name="Footer Placeholder 7">
            <a:extLst>
              <a:ext uri="{FF2B5EF4-FFF2-40B4-BE49-F238E27FC236}">
                <a16:creationId xmlns:a16="http://schemas.microsoft.com/office/drawing/2014/main" id="{58FBEFF9-CC13-4FC7-8B96-64BC08900C7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624141-50C9-4C86-B819-20421EB2748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0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01B3-79A9-4D1E-BC66-4450131B4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09A70-DF91-4829-9836-F2CB5618E824}"/>
              </a:ext>
            </a:extLst>
          </p:cNvPr>
          <p:cNvSpPr>
            <a:spLocks noGrp="1"/>
          </p:cNvSpPr>
          <p:nvPr>
            <p:ph type="dt" sz="half" idx="10"/>
          </p:nvPr>
        </p:nvSpPr>
        <p:spPr/>
        <p:txBody>
          <a:bodyPr/>
          <a:lstStyle/>
          <a:p>
            <a:fld id="{1775B394-D9F9-4F0C-B15D-605F45CB9E9F}" type="datetime1">
              <a:rPr lang="en-US" smtClean="0"/>
              <a:t>11/14/2020</a:t>
            </a:fld>
            <a:endParaRPr lang="en-US" dirty="0"/>
          </a:p>
        </p:txBody>
      </p:sp>
      <p:sp>
        <p:nvSpPr>
          <p:cNvPr id="4" name="Footer Placeholder 3">
            <a:extLst>
              <a:ext uri="{FF2B5EF4-FFF2-40B4-BE49-F238E27FC236}">
                <a16:creationId xmlns:a16="http://schemas.microsoft.com/office/drawing/2014/main" id="{343B4331-DE2F-47D2-92C7-E8566372802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D11CB8-60D3-4973-B82A-42EDEF08DC5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3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50DA08-0D61-48F7-BDEB-E34E9A89092C}"/>
              </a:ext>
            </a:extLst>
          </p:cNvPr>
          <p:cNvSpPr>
            <a:spLocks noGrp="1"/>
          </p:cNvSpPr>
          <p:nvPr>
            <p:ph type="dt" sz="half" idx="10"/>
          </p:nvPr>
        </p:nvSpPr>
        <p:spPr/>
        <p:txBody>
          <a:bodyPr/>
          <a:lstStyle/>
          <a:p>
            <a:fld id="{39667345-2558-425A-8533-9BFDBCE15005}" type="datetime1">
              <a:rPr lang="en-US" smtClean="0"/>
              <a:t>11/14/2020</a:t>
            </a:fld>
            <a:endParaRPr lang="en-US" dirty="0"/>
          </a:p>
        </p:txBody>
      </p:sp>
      <p:sp>
        <p:nvSpPr>
          <p:cNvPr id="3" name="Footer Placeholder 2">
            <a:extLst>
              <a:ext uri="{FF2B5EF4-FFF2-40B4-BE49-F238E27FC236}">
                <a16:creationId xmlns:a16="http://schemas.microsoft.com/office/drawing/2014/main" id="{691AC35F-23CF-4B89-8388-36634336446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28192E-0903-48C7-8478-7D6E4739378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63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8EFD-D222-41F0-9565-B78D94FAF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64C92-A630-4546-922F-B1218C0F6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232F1-D072-4809-B0FA-A88F46A6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0B1E9-D20F-404D-93EF-68CA190BEBA3}"/>
              </a:ext>
            </a:extLst>
          </p:cNvPr>
          <p:cNvSpPr>
            <a:spLocks noGrp="1"/>
          </p:cNvSpPr>
          <p:nvPr>
            <p:ph type="dt" sz="half" idx="10"/>
          </p:nvPr>
        </p:nvSpPr>
        <p:spPr/>
        <p:txBody>
          <a:bodyPr/>
          <a:lstStyle/>
          <a:p>
            <a:fld id="{92BEA474-078D-4E9B-9B14-09A87B19DC46}" type="datetime1">
              <a:rPr lang="en-US" smtClean="0"/>
              <a:t>11/14/2020</a:t>
            </a:fld>
            <a:endParaRPr lang="en-US" dirty="0"/>
          </a:p>
        </p:txBody>
      </p:sp>
      <p:sp>
        <p:nvSpPr>
          <p:cNvPr id="6" name="Footer Placeholder 5">
            <a:extLst>
              <a:ext uri="{FF2B5EF4-FFF2-40B4-BE49-F238E27FC236}">
                <a16:creationId xmlns:a16="http://schemas.microsoft.com/office/drawing/2014/main" id="{5B639C97-8A0B-4BA1-A49D-A7276DC000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BC9129-9791-46C6-B737-AAA5BB23505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0946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1B14-5018-415A-ABCE-611AC29BC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8D63F-8D95-45D0-8C53-25504E732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3143E8-BDE5-4E15-95FB-43D82A2B7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09EF7-51E7-41CF-ACF9-73CC99F5A1B6}"/>
              </a:ext>
            </a:extLst>
          </p:cNvPr>
          <p:cNvSpPr>
            <a:spLocks noGrp="1"/>
          </p:cNvSpPr>
          <p:nvPr>
            <p:ph type="dt" sz="half" idx="10"/>
          </p:nvPr>
        </p:nvSpPr>
        <p:spPr/>
        <p:txBody>
          <a:bodyPr/>
          <a:lstStyle/>
          <a:p>
            <a:fld id="{4907D986-8816-4272-A432-0437A28A9828}" type="datetime1">
              <a:rPr lang="en-US" smtClean="0"/>
              <a:t>11/14/2020</a:t>
            </a:fld>
            <a:endParaRPr lang="en-US" dirty="0"/>
          </a:p>
        </p:txBody>
      </p:sp>
      <p:sp>
        <p:nvSpPr>
          <p:cNvPr id="6" name="Footer Placeholder 5">
            <a:extLst>
              <a:ext uri="{FF2B5EF4-FFF2-40B4-BE49-F238E27FC236}">
                <a16:creationId xmlns:a16="http://schemas.microsoft.com/office/drawing/2014/main" id="{5FE3B17A-5334-4F45-8725-9DD7CFE11B0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435B5AD-1469-4102-95C4-F992D9C4EA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71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1084C3-530F-4231-A3DA-AFEDBDE8D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4C7628-5AAB-4895-B93B-6E7BCB914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FF088-E47B-43BE-96E9-2A098CBF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11/14/2020</a:t>
            </a:fld>
            <a:endParaRPr lang="en-US" dirty="0"/>
          </a:p>
        </p:txBody>
      </p:sp>
      <p:sp>
        <p:nvSpPr>
          <p:cNvPr id="5" name="Footer Placeholder 4">
            <a:extLst>
              <a:ext uri="{FF2B5EF4-FFF2-40B4-BE49-F238E27FC236}">
                <a16:creationId xmlns:a16="http://schemas.microsoft.com/office/drawing/2014/main" id="{B243D932-552C-465B-B081-BBDE0BF8A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5834F6-7AED-4903-B150-04357AB95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50645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7000">
              <a:schemeClr val="accent1">
                <a:lumMod val="5000"/>
                <a:lumOff val="95000"/>
              </a:schemeClr>
            </a:gs>
            <a:gs pos="75000">
              <a:schemeClr val="accent1">
                <a:lumMod val="45000"/>
                <a:lumOff val="55000"/>
              </a:schemeClr>
            </a:gs>
            <a:gs pos="1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chor="t">
            <a:normAutofit/>
          </a:bodyPr>
          <a:lstStyle/>
          <a:p>
            <a:pPr marL="0" marR="0" algn="ctr">
              <a:lnSpc>
                <a:spcPct val="107000"/>
              </a:lnSpc>
              <a:spcBef>
                <a:spcPts val="0"/>
              </a:spcBef>
              <a:spcAft>
                <a:spcPts val="800"/>
              </a:spcAft>
            </a:pPr>
            <a:r>
              <a:rPr lang="en-US" sz="4000" b="1" i="1"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t>Coursera Data Science Capstone Project</a:t>
            </a:r>
            <a:br>
              <a:rPr lang="en-US" sz="4800" b="1" i="1"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br>
            <a:br>
              <a:rPr lang="en-US" sz="4800" b="1" i="1"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i="1" dirty="0">
                <a:effectLst/>
                <a:latin typeface="Calibri" panose="020F0502020204030204" pitchFamily="34" charset="0"/>
                <a:ea typeface="Calibri" panose="020F0502020204030204" pitchFamily="34" charset="0"/>
                <a:cs typeface="Times New Roman" panose="02020603050405020304" pitchFamily="18" charset="0"/>
              </a:rPr>
              <a:t>Location recommendation to start Indian Restaurant in Toronto city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style>
          <a:lnRef idx="1">
            <a:schemeClr val="accent1"/>
          </a:lnRef>
          <a:fillRef idx="2">
            <a:schemeClr val="accent1"/>
          </a:fillRef>
          <a:effectRef idx="1">
            <a:schemeClr val="accent1"/>
          </a:effectRef>
          <a:fontRef idx="minor">
            <a:schemeClr val="dk1"/>
          </a:fontRef>
        </p:style>
        <p:txBody>
          <a:bodyPr>
            <a:normAutofit/>
          </a:bodyPr>
          <a:lstStyle/>
          <a:p>
            <a:r>
              <a:rPr lang="en-US" sz="2400" i="1" dirty="0">
                <a:solidFill>
                  <a:schemeClr val="tx1">
                    <a:lumMod val="85000"/>
                    <a:lumOff val="15000"/>
                  </a:schemeClr>
                </a:solidFill>
              </a:rPr>
              <a:t>Mohammed Amjad Ali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C6F7-8ADA-48D1-BF0E-CFF8186A802E}"/>
              </a:ext>
            </a:extLst>
          </p:cNvPr>
          <p:cNvSpPr>
            <a:spLocks noGrp="1"/>
          </p:cNvSpPr>
          <p:nvPr>
            <p:ph type="title"/>
          </p:nvPr>
        </p:nvSpPr>
        <p:spPr/>
        <p:txBody>
          <a:bodyPr/>
          <a:lstStyle/>
          <a:p>
            <a:r>
              <a:rPr lang="en-US" sz="3200" i="1" u="sng" dirty="0" err="1">
                <a:latin typeface="Calibri" panose="020F0502020204030204" pitchFamily="34" charset="0"/>
                <a:cs typeface="Times New Roman" panose="02020603050405020304" pitchFamily="18" charset="0"/>
              </a:rPr>
              <a:t>iii.Result</a:t>
            </a:r>
            <a:r>
              <a:rPr lang="en-US" sz="3200" i="1" u="sng" dirty="0">
                <a:latin typeface="Calibri" panose="020F0502020204030204" pitchFamily="34" charset="0"/>
                <a:cs typeface="Times New Roman" panose="02020603050405020304" pitchFamily="18" charset="0"/>
              </a:rPr>
              <a:t> and </a:t>
            </a:r>
            <a:r>
              <a:rPr lang="en-US" sz="3200" i="1" u="sng" dirty="0" err="1">
                <a:latin typeface="Calibri" panose="020F0502020204030204" pitchFamily="34" charset="0"/>
                <a:cs typeface="Times New Roman" panose="02020603050405020304" pitchFamily="18" charset="0"/>
              </a:rPr>
              <a:t>iv.Discussion</a:t>
            </a:r>
            <a:r>
              <a:rPr lang="en-US" sz="3200" i="1" u="sng" dirty="0">
                <a:latin typeface="Calibri" panose="020F0502020204030204" pitchFamily="34" charset="0"/>
                <a:cs typeface="Times New Roman" panose="02020603050405020304" pitchFamily="18" charset="0"/>
              </a:rPr>
              <a:t>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26AA8FE-D40F-4A69-9ED1-7851E75B4D69}"/>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Used the Foursquare API get the venues information on given locations </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Build predictive models with SVR algorithm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 10 recommendations of location to invest "Indian Restaurant" in Toronto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things can make it better: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This model is built on the assumption that the target city will have a trend to grow to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"Big-city" like we used into model training.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The training dataset still very small, if we can get more data from more big cities, we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 make the model better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Foursquare app can only give limited venues exploration on free version, it is better to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Conclude all of the venues to avoid bias coming from the sampling</a:t>
            </a:r>
          </a:p>
          <a:p>
            <a:endParaRPr lang="en-US" dirty="0"/>
          </a:p>
        </p:txBody>
      </p:sp>
    </p:spTree>
    <p:extLst>
      <p:ext uri="{BB962C8B-B14F-4D97-AF65-F5344CB8AC3E}">
        <p14:creationId xmlns:p14="http://schemas.microsoft.com/office/powerpoint/2010/main" val="63057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B591-768A-4A0F-B37C-50F39961A76A}"/>
              </a:ext>
            </a:extLst>
          </p:cNvPr>
          <p:cNvSpPr>
            <a:spLocks noGrp="1"/>
          </p:cNvSpPr>
          <p:nvPr>
            <p:ph type="title"/>
          </p:nvPr>
        </p:nvSpPr>
        <p:spPr/>
        <p:txBody>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D195DC75-5F18-4399-B721-E48C47A7599F}"/>
              </a:ext>
            </a:extLst>
          </p:cNvPr>
          <p:cNvSpPr>
            <a:spLocks noGrp="1"/>
          </p:cNvSpPr>
          <p:nvPr>
            <p:ph idx="1"/>
          </p:nvPr>
        </p:nvSpPr>
        <p:spPr/>
        <p:txBody>
          <a:bodyPr/>
          <a:lstStyle/>
          <a:p>
            <a:pPr marL="0" marR="0" indent="0">
              <a:lnSpc>
                <a:spcPct val="107000"/>
              </a:lnSpc>
              <a:spcBef>
                <a:spcPts val="0"/>
              </a:spcBef>
              <a:spcAft>
                <a:spcPts val="800"/>
              </a:spcAft>
              <a:buNone/>
            </a:pPr>
            <a:r>
              <a:rPr lang="en-US" sz="2800" i="1" u="sng" dirty="0">
                <a:effectLst/>
                <a:latin typeface="Calibri" panose="020F0502020204030204" pitchFamily="34" charset="0"/>
                <a:ea typeface="Calibri" panose="020F0502020204030204" pitchFamily="34" charset="0"/>
                <a:cs typeface="Times New Roman" panose="02020603050405020304" pitchFamily="18" charset="0"/>
              </a:rPr>
              <a:t>v. Acknowledgement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In this project, we have to acknowledge the data science course provided by IBM powered by Coursera</a:t>
            </a:r>
          </a:p>
          <a:p>
            <a:endParaRPr lang="en-US" dirty="0"/>
          </a:p>
        </p:txBody>
      </p:sp>
    </p:spTree>
    <p:extLst>
      <p:ext uri="{BB962C8B-B14F-4D97-AF65-F5344CB8AC3E}">
        <p14:creationId xmlns:p14="http://schemas.microsoft.com/office/powerpoint/2010/main" val="382364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95423" y="379828"/>
            <a:ext cx="11549574" cy="6091310"/>
          </a:xfrm>
          <a:gradFill>
            <a:gsLst>
              <a:gs pos="47000">
                <a:schemeClr val="accent1">
                  <a:lumMod val="5000"/>
                  <a:lumOff val="95000"/>
                </a:schemeClr>
              </a:gs>
              <a:gs pos="75000">
                <a:schemeClr val="accent1">
                  <a:lumMod val="45000"/>
                  <a:lumOff val="55000"/>
                </a:schemeClr>
              </a:gs>
              <a:gs pos="18000">
                <a:schemeClr val="accent1">
                  <a:lumMod val="45000"/>
                  <a:lumOff val="55000"/>
                </a:schemeClr>
              </a:gs>
              <a:gs pos="100000">
                <a:schemeClr val="accent1">
                  <a:lumMod val="30000"/>
                  <a:lumOff val="70000"/>
                </a:schemeClr>
              </a:gs>
            </a:gsLst>
            <a:lin ang="5400000" scaled="1"/>
          </a:gradFill>
        </p:spPr>
        <p:txBody>
          <a:bodyPr anchor="t">
            <a:normAutofit/>
          </a:bodyPr>
          <a:lstStyle/>
          <a:p>
            <a:pPr marL="342900" marR="0" lvl="0" indent="-342900" algn="l">
              <a:lnSpc>
                <a:spcPct val="107000"/>
              </a:lnSpc>
              <a:spcBef>
                <a:spcPts val="0"/>
              </a:spcBef>
              <a:spcAft>
                <a:spcPts val="0"/>
              </a:spcAft>
              <a:buFont typeface="Symbol" panose="05050102010706020507" pitchFamily="18" charset="2"/>
              <a:buChar char=""/>
            </a:pPr>
            <a:r>
              <a:rPr lang="en-US" sz="3200" i="1" u="sng" dirty="0" err="1">
                <a:effectLst/>
                <a:latin typeface="Calibri" panose="020F0502020204030204" pitchFamily="34" charset="0"/>
                <a:ea typeface="Calibri" panose="020F0502020204030204" pitchFamily="34" charset="0"/>
                <a:cs typeface="Times New Roman" panose="02020603050405020304" pitchFamily="18" charset="0"/>
              </a:rPr>
              <a:t>i.Introduction</a:t>
            </a:r>
            <a:r>
              <a:rPr lang="en-US" sz="3200" i="1" u="sng" dirty="0">
                <a:effectLst/>
                <a:latin typeface="Calibri" panose="020F0502020204030204" pitchFamily="34" charset="0"/>
                <a:ea typeface="Calibri" panose="020F0502020204030204" pitchFamily="34" charset="0"/>
                <a:cs typeface="Times New Roman" panose="02020603050405020304" pitchFamily="18" charset="0"/>
              </a:rPr>
              <a:t>/Business Problem</a:t>
            </a:r>
            <a:br>
              <a:rPr lang="en-US" sz="32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US" sz="32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Let say if you are a business manager who want to invest in Indian restaurant in your resident city. You are live in the mid-size city which has fast growth. You have to decide where or which neighborhoods to open the restaurant.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answer this question, you have to build a model get some recommendations where to start your business.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we will learn a model from a mature city/metropolitan city since we believe that it is more developed and your city will become a metropolis someday.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thing you believe is that any one of business venue does not exist alone, and "Indian restaurant" always tends to be found with some other type of shops, because neighborhood’s have "cultures" to like them both.</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155B-E43F-4037-8E9F-508D254ACF05}"/>
              </a:ext>
            </a:extLst>
          </p:cNvPr>
          <p:cNvSpPr>
            <a:spLocks noGrp="1"/>
          </p:cNvSpPr>
          <p:nvPr>
            <p:ph type="title"/>
          </p:nvPr>
        </p:nvSpPr>
        <p:spPr/>
        <p:txBody>
          <a:bodyPr/>
          <a:lstStyle/>
          <a:p>
            <a:r>
              <a:rPr lang="en-US" sz="3200" i="1" u="sng" dirty="0">
                <a:effectLst/>
                <a:latin typeface="Calibri" panose="020F0502020204030204" pitchFamily="34" charset="0"/>
                <a:ea typeface="Calibri" panose="020F0502020204030204" pitchFamily="34" charset="0"/>
                <a:cs typeface="Times New Roman" panose="02020603050405020304" pitchFamily="18" charset="0"/>
              </a:rPr>
              <a:t>ii. Solution/Methodology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BC9AF60-A796-48B8-88D9-9E8A0FC4B66E}"/>
              </a:ext>
            </a:extLst>
          </p:cNvPr>
          <p:cNvSpPr>
            <a:spLocks noGrp="1"/>
          </p:cNvSpPr>
          <p:nvPr>
            <p:ph idx="1"/>
          </p:nvPr>
        </p:nvSpPr>
        <p:spPr/>
        <p:txBody>
          <a:bodyPr/>
          <a:lstStyle/>
          <a:p>
            <a:pPr marL="0" indent="0">
              <a:buNone/>
            </a:pPr>
            <a:endParaRPr lang="en-US" dirty="0"/>
          </a:p>
        </p:txBody>
      </p:sp>
      <p:sp>
        <p:nvSpPr>
          <p:cNvPr id="4" name="Flowchart: Process 3">
            <a:extLst>
              <a:ext uri="{FF2B5EF4-FFF2-40B4-BE49-F238E27FC236}">
                <a16:creationId xmlns:a16="http://schemas.microsoft.com/office/drawing/2014/main" id="{D97FDD8E-9AD5-4403-AF33-07B66902D37B}"/>
              </a:ext>
            </a:extLst>
          </p:cNvPr>
          <p:cNvSpPr/>
          <p:nvPr/>
        </p:nvSpPr>
        <p:spPr>
          <a:xfrm>
            <a:off x="1129808" y="2564130"/>
            <a:ext cx="2193686" cy="1923464"/>
          </a:xfrm>
          <a:prstGeom prst="flowChartProcess">
            <a:avLst/>
          </a:prstGeom>
          <a:ln>
            <a:solidFill>
              <a:schemeClr val="accent4">
                <a:lumMod val="60000"/>
                <a:lumOff val="40000"/>
              </a:schemeClr>
            </a:solidFill>
          </a:ln>
        </p:spPr>
        <p:style>
          <a:lnRef idx="0">
            <a:schemeClr val="accent5"/>
          </a:lnRef>
          <a:fillRef idx="1003">
            <a:schemeClr val="dk2"/>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Learn how </a:t>
            </a:r>
            <a:r>
              <a:rPr lang="en-US" sz="1600">
                <a:effectLst/>
                <a:ea typeface="Calibri" panose="020F0502020204030204" pitchFamily="34" charset="0"/>
                <a:cs typeface="Times New Roman" panose="02020603050405020304" pitchFamily="18" charset="0"/>
              </a:rPr>
              <a:t>dose venues </a:t>
            </a:r>
            <a:r>
              <a:rPr lang="en-US" sz="1600" dirty="0">
                <a:effectLst/>
                <a:ea typeface="Calibri" panose="020F0502020204030204" pitchFamily="34" charset="0"/>
                <a:cs typeface="Times New Roman" panose="02020603050405020304" pitchFamily="18" charset="0"/>
              </a:rPr>
              <a:t>around the Indian restaurant in a big city such as Toronto….  </a:t>
            </a:r>
            <a:endParaRPr lang="en-US" sz="1100" dirty="0">
              <a:effectLst/>
              <a:ea typeface="Calibri" panose="020F0502020204030204" pitchFamily="34" charset="0"/>
              <a:cs typeface="Times New Roman" panose="02020603050405020304" pitchFamily="18" charset="0"/>
            </a:endParaRPr>
          </a:p>
        </p:txBody>
      </p:sp>
      <p:sp>
        <p:nvSpPr>
          <p:cNvPr id="5" name="Flowchart: Process 4">
            <a:extLst>
              <a:ext uri="{FF2B5EF4-FFF2-40B4-BE49-F238E27FC236}">
                <a16:creationId xmlns:a16="http://schemas.microsoft.com/office/drawing/2014/main" id="{BAE5287B-6D06-42FB-BB3F-28BFDC882EF8}"/>
              </a:ext>
            </a:extLst>
          </p:cNvPr>
          <p:cNvSpPr/>
          <p:nvPr/>
        </p:nvSpPr>
        <p:spPr>
          <a:xfrm>
            <a:off x="3633277" y="2571750"/>
            <a:ext cx="2508445" cy="1915844"/>
          </a:xfrm>
          <a:prstGeom prst="flowChartProcess">
            <a:avLst/>
          </a:prstGeom>
          <a:ln>
            <a:solidFill>
              <a:schemeClr val="accent4">
                <a:lumMod val="60000"/>
                <a:lumOff val="40000"/>
              </a:schemeClr>
            </a:solidFill>
          </a:ln>
        </p:spPr>
        <p:style>
          <a:lnRef idx="0">
            <a:schemeClr val="accent5"/>
          </a:lnRef>
          <a:fillRef idx="1003">
            <a:schemeClr val="dk2"/>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Build a model that pride the number of Indian restaurant given the environmental venue information</a:t>
            </a:r>
            <a:endParaRPr lang="en-US" sz="1100" dirty="0">
              <a:effectLst/>
              <a:ea typeface="Calibri" panose="020F0502020204030204" pitchFamily="34" charset="0"/>
              <a:cs typeface="Times New Roman" panose="02020603050405020304" pitchFamily="18" charset="0"/>
            </a:endParaRPr>
          </a:p>
        </p:txBody>
      </p:sp>
      <p:sp>
        <p:nvSpPr>
          <p:cNvPr id="6" name="Flowchart: Process 5">
            <a:extLst>
              <a:ext uri="{FF2B5EF4-FFF2-40B4-BE49-F238E27FC236}">
                <a16:creationId xmlns:a16="http://schemas.microsoft.com/office/drawing/2014/main" id="{0220DA58-63A3-4565-88E6-51F22D244F23}"/>
              </a:ext>
            </a:extLst>
          </p:cNvPr>
          <p:cNvSpPr/>
          <p:nvPr/>
        </p:nvSpPr>
        <p:spPr>
          <a:xfrm>
            <a:off x="6476998" y="2548890"/>
            <a:ext cx="2230613" cy="1915844"/>
          </a:xfrm>
          <a:prstGeom prst="flowChartProcess">
            <a:avLst/>
          </a:prstGeom>
          <a:ln>
            <a:solidFill>
              <a:schemeClr val="accent4">
                <a:lumMod val="60000"/>
                <a:lumOff val="40000"/>
              </a:schemeClr>
            </a:solidFill>
          </a:ln>
        </p:spPr>
        <p:style>
          <a:lnRef idx="0">
            <a:schemeClr val="accent5"/>
          </a:lnRef>
          <a:fillRef idx="1003">
            <a:schemeClr val="dk2"/>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Predict # of Indian restaurant in target city</a:t>
            </a:r>
            <a:endParaRPr lang="en-US" sz="1100" dirty="0">
              <a:effectLst/>
              <a:ea typeface="Calibri" panose="020F0502020204030204" pitchFamily="34" charset="0"/>
              <a:cs typeface="Times New Roman" panose="02020603050405020304" pitchFamily="18" charset="0"/>
            </a:endParaRPr>
          </a:p>
        </p:txBody>
      </p:sp>
      <p:sp>
        <p:nvSpPr>
          <p:cNvPr id="7" name="Flowchart: Process 6">
            <a:extLst>
              <a:ext uri="{FF2B5EF4-FFF2-40B4-BE49-F238E27FC236}">
                <a16:creationId xmlns:a16="http://schemas.microsoft.com/office/drawing/2014/main" id="{DE6243BC-8C8D-436C-B00D-D453D80DF2A6}"/>
              </a:ext>
            </a:extLst>
          </p:cNvPr>
          <p:cNvSpPr/>
          <p:nvPr/>
        </p:nvSpPr>
        <p:spPr>
          <a:xfrm>
            <a:off x="8991901" y="2571750"/>
            <a:ext cx="2070290" cy="1892984"/>
          </a:xfrm>
          <a:prstGeom prst="flowChartProcess">
            <a:avLst/>
          </a:prstGeom>
          <a:ln>
            <a:solidFill>
              <a:schemeClr val="accent4">
                <a:lumMod val="60000"/>
                <a:lumOff val="40000"/>
              </a:schemeClr>
            </a:solidFill>
          </a:ln>
        </p:spPr>
        <p:style>
          <a:lnRef idx="0">
            <a:schemeClr val="accent5"/>
          </a:lnRef>
          <a:fillRef idx="1003">
            <a:schemeClr val="dk2"/>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Compare with current existing numbers, recommended locations</a:t>
            </a:r>
            <a:endParaRPr lang="en-US" sz="1100" dirty="0">
              <a:effectLst/>
              <a:ea typeface="Calibri" panose="020F0502020204030204" pitchFamily="34" charset="0"/>
              <a:cs typeface="Times New Roman" panose="02020603050405020304" pitchFamily="18" charset="0"/>
            </a:endParaRPr>
          </a:p>
        </p:txBody>
      </p:sp>
      <p:sp>
        <p:nvSpPr>
          <p:cNvPr id="8" name="Right Arrow 5">
            <a:extLst>
              <a:ext uri="{FF2B5EF4-FFF2-40B4-BE49-F238E27FC236}">
                <a16:creationId xmlns:a16="http://schemas.microsoft.com/office/drawing/2014/main" id="{1528B2AC-418E-4260-B388-C5F2A6B86A4E}"/>
              </a:ext>
            </a:extLst>
          </p:cNvPr>
          <p:cNvSpPr/>
          <p:nvPr/>
        </p:nvSpPr>
        <p:spPr>
          <a:xfrm>
            <a:off x="3380642" y="3466810"/>
            <a:ext cx="220980" cy="228600"/>
          </a:xfrm>
          <a:prstGeom prst="rightArrow">
            <a:avLst/>
          </a:prstGeom>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Arrow 6">
            <a:extLst>
              <a:ext uri="{FF2B5EF4-FFF2-40B4-BE49-F238E27FC236}">
                <a16:creationId xmlns:a16="http://schemas.microsoft.com/office/drawing/2014/main" id="{5D24821B-6F46-45E3-91CF-C5C8F667569B}"/>
              </a:ext>
            </a:extLst>
          </p:cNvPr>
          <p:cNvSpPr/>
          <p:nvPr/>
        </p:nvSpPr>
        <p:spPr>
          <a:xfrm>
            <a:off x="8739266" y="3443950"/>
            <a:ext cx="220980" cy="228600"/>
          </a:xfrm>
          <a:prstGeom prst="rightArrow">
            <a:avLst/>
          </a:prstGeom>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Arrow 7">
            <a:extLst>
              <a:ext uri="{FF2B5EF4-FFF2-40B4-BE49-F238E27FC236}">
                <a16:creationId xmlns:a16="http://schemas.microsoft.com/office/drawing/2014/main" id="{612DAF11-891C-48FE-A5EE-74419A2ECAC5}"/>
              </a:ext>
            </a:extLst>
          </p:cNvPr>
          <p:cNvSpPr/>
          <p:nvPr/>
        </p:nvSpPr>
        <p:spPr>
          <a:xfrm>
            <a:off x="6198870" y="3459190"/>
            <a:ext cx="220980" cy="228600"/>
          </a:xfrm>
          <a:prstGeom prst="rightArrow">
            <a:avLst/>
          </a:prstGeom>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93772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BFBF-CFB7-40D0-B9D0-7C1663297AE2}"/>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Data Import (Toronto)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https://en.wikipedia.org/wiki/List_of_postal_codes_of_Canada:_M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7" name="Content Placeholder 6">
            <a:extLst>
              <a:ext uri="{FF2B5EF4-FFF2-40B4-BE49-F238E27FC236}">
                <a16:creationId xmlns:a16="http://schemas.microsoft.com/office/drawing/2014/main" id="{83C947E0-3FF6-44C9-B36B-2F957D70D9BD}"/>
              </a:ext>
            </a:extLst>
          </p:cNvPr>
          <p:cNvPicPr>
            <a:picLocks noGrp="1"/>
          </p:cNvPicPr>
          <p:nvPr>
            <p:ph idx="1"/>
          </p:nvPr>
        </p:nvPicPr>
        <p:blipFill>
          <a:blip r:embed="rId3"/>
          <a:stretch>
            <a:fillRect/>
          </a:stretch>
        </p:blipFill>
        <p:spPr>
          <a:xfrm>
            <a:off x="702212" y="1248264"/>
            <a:ext cx="5393788" cy="1874764"/>
          </a:xfrm>
          <a:prstGeom prst="rect">
            <a:avLst/>
          </a:prstGeom>
        </p:spPr>
      </p:pic>
      <p:pic>
        <p:nvPicPr>
          <p:cNvPr id="8" name="Picture 7">
            <a:extLst>
              <a:ext uri="{FF2B5EF4-FFF2-40B4-BE49-F238E27FC236}">
                <a16:creationId xmlns:a16="http://schemas.microsoft.com/office/drawing/2014/main" id="{222730EA-D6A6-48FA-A392-CC500A79F5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2212" y="4006167"/>
            <a:ext cx="5393788" cy="2395317"/>
          </a:xfrm>
          <a:prstGeom prst="rect">
            <a:avLst/>
          </a:prstGeom>
          <a:noFill/>
          <a:ln>
            <a:noFill/>
          </a:ln>
        </p:spPr>
      </p:pic>
      <p:sp>
        <p:nvSpPr>
          <p:cNvPr id="10" name="TextBox 9">
            <a:extLst>
              <a:ext uri="{FF2B5EF4-FFF2-40B4-BE49-F238E27FC236}">
                <a16:creationId xmlns:a16="http://schemas.microsoft.com/office/drawing/2014/main" id="{33FC4230-4F2D-4223-B9AE-E15A61F10F9C}"/>
              </a:ext>
            </a:extLst>
          </p:cNvPr>
          <p:cNvSpPr txBox="1"/>
          <p:nvPr/>
        </p:nvSpPr>
        <p:spPr>
          <a:xfrm>
            <a:off x="702212" y="3636835"/>
            <a:ext cx="6098344"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Scrap from website and organize into Data frame</a:t>
            </a:r>
            <a:endParaRPr lang="en-US" dirty="0"/>
          </a:p>
        </p:txBody>
      </p:sp>
    </p:spTree>
    <p:extLst>
      <p:ext uri="{BB962C8B-B14F-4D97-AF65-F5344CB8AC3E}">
        <p14:creationId xmlns:p14="http://schemas.microsoft.com/office/powerpoint/2010/main" val="419277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696-1C66-4113-A1D8-B015A740839E}"/>
              </a:ext>
            </a:extLst>
          </p:cNvPr>
          <p:cNvSpPr>
            <a:spLocks noGrp="1"/>
          </p:cNvSpPr>
          <p:nvPr>
            <p:ph type="title"/>
          </p:nvPr>
        </p:nvSpPr>
        <p:spPr/>
        <p:txBody>
          <a:bodyPr/>
          <a:lstStyle/>
          <a:p>
            <a:r>
              <a:rPr lang="en-US" sz="1800" i="1" u="sng" dirty="0">
                <a:effectLst/>
                <a:latin typeface="Calibri" panose="020F0502020204030204" pitchFamily="34" charset="0"/>
                <a:ea typeface="Calibri" panose="020F0502020204030204" pitchFamily="34" charset="0"/>
                <a:cs typeface="Times New Roman" panose="02020603050405020304" pitchFamily="18" charset="0"/>
              </a:rPr>
              <a:t>Get location information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59C18A1-F965-4133-A464-FF6856A65FB5}"/>
              </a:ext>
            </a:extLst>
          </p:cNvPr>
          <p:cNvSpPr>
            <a:spLocks noGrp="1"/>
          </p:cNvSpPr>
          <p:nvPr>
            <p:ph idx="1"/>
          </p:nvPr>
        </p:nvSpPr>
        <p:spPr>
          <a:xfrm>
            <a:off x="838200" y="1280160"/>
            <a:ext cx="10515600" cy="5290027"/>
          </a:xfrm>
        </p:spPr>
        <p:txBody>
          <a:bodyPr/>
          <a:lstStyle/>
          <a:p>
            <a:pPr marL="0" indent="0">
              <a:buNone/>
            </a:pPr>
            <a:r>
              <a:rPr lang="en-US" sz="1800" i="1" dirty="0">
                <a:solidFill>
                  <a:srgbClr val="000000"/>
                </a:solidFill>
                <a:effectLst/>
                <a:latin typeface="Calibri" panose="020F0502020204030204" pitchFamily="34" charset="0"/>
                <a:ea typeface="Calibri" panose="020F0502020204030204" pitchFamily="34" charset="0"/>
              </a:rPr>
              <a:t>Use geocoder package to get location information:</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05E124D6-113B-4BA8-BDAB-84A610FAEA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68463"/>
            <a:ext cx="6545580" cy="1874520"/>
          </a:xfrm>
          <a:prstGeom prst="rect">
            <a:avLst/>
          </a:prstGeom>
          <a:noFill/>
          <a:ln>
            <a:noFill/>
          </a:ln>
        </p:spPr>
      </p:pic>
      <p:pic>
        <p:nvPicPr>
          <p:cNvPr id="5" name="Picture 4">
            <a:extLst>
              <a:ext uri="{FF2B5EF4-FFF2-40B4-BE49-F238E27FC236}">
                <a16:creationId xmlns:a16="http://schemas.microsoft.com/office/drawing/2014/main" id="{78CEB478-AEAE-4F69-8E2C-B6DCA8F6DD3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002247"/>
            <a:ext cx="6251918" cy="2567940"/>
          </a:xfrm>
          <a:prstGeom prst="rect">
            <a:avLst/>
          </a:prstGeom>
          <a:noFill/>
          <a:ln>
            <a:noFill/>
          </a:ln>
        </p:spPr>
      </p:pic>
      <p:sp>
        <p:nvSpPr>
          <p:cNvPr id="7" name="TextBox 6">
            <a:extLst>
              <a:ext uri="{FF2B5EF4-FFF2-40B4-BE49-F238E27FC236}">
                <a16:creationId xmlns:a16="http://schemas.microsoft.com/office/drawing/2014/main" id="{CCCC909F-EC19-4322-B57F-E3F9488B018F}"/>
              </a:ext>
            </a:extLst>
          </p:cNvPr>
          <p:cNvSpPr txBox="1"/>
          <p:nvPr/>
        </p:nvSpPr>
        <p:spPr>
          <a:xfrm>
            <a:off x="728002" y="3554929"/>
            <a:ext cx="8050237" cy="369332"/>
          </a:xfrm>
          <a:prstGeom prst="rect">
            <a:avLst/>
          </a:prstGeom>
          <a:noFill/>
        </p:spPr>
        <p:txBody>
          <a:bodyPr wrap="square">
            <a:spAutoFit/>
          </a:bodyPr>
          <a:lstStyle/>
          <a:p>
            <a:pPr marL="57150" marR="0">
              <a:spcBef>
                <a:spcPts val="0"/>
              </a:spcBef>
              <a:spcAft>
                <a:spcPts val="0"/>
              </a:spcAft>
            </a:pPr>
            <a:r>
              <a:rPr lang="en-US" sz="1800" i="1" dirty="0">
                <a:solidFill>
                  <a:srgbClr val="000000"/>
                </a:solidFill>
                <a:effectLst/>
                <a:latin typeface="Calibri" panose="020F0502020204030204" pitchFamily="34" charset="0"/>
                <a:ea typeface="Calibri" panose="020F0502020204030204" pitchFamily="34" charset="0"/>
              </a:rPr>
              <a:t>Plot the location using folium package (Neighborhood location in Toronto on map)</a:t>
            </a:r>
            <a:endParaRPr lang="en-US"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3970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4560-73F8-43D3-9C55-7ADA124A91EF}"/>
              </a:ext>
            </a:extLst>
          </p:cNvPr>
          <p:cNvSpPr>
            <a:spLocks noGrp="1"/>
          </p:cNvSpPr>
          <p:nvPr>
            <p:ph type="title"/>
          </p:nvPr>
        </p:nvSpPr>
        <p:spPr>
          <a:xfrm>
            <a:off x="838200" y="365126"/>
            <a:ext cx="10515600" cy="1126050"/>
          </a:xfrm>
        </p:spPr>
        <p:txBody>
          <a:bodyPr>
            <a:normAutofit fontScale="90000"/>
          </a:bodyPr>
          <a:lstStyle/>
          <a:p>
            <a:r>
              <a:rPr lang="en-US" sz="1800" i="1" u="sng" dirty="0">
                <a:effectLst/>
                <a:latin typeface="Calibri" panose="020F0502020204030204" pitchFamily="34" charset="0"/>
                <a:ea typeface="Calibri" panose="020F0502020204030204" pitchFamily="34" charset="0"/>
                <a:cs typeface="Times New Roman" panose="02020603050405020304" pitchFamily="18" charset="0"/>
              </a:rPr>
              <a:t>Get venues information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40FF5C6D-9E79-4658-8094-47DCE8B7AD27}"/>
              </a:ext>
            </a:extLst>
          </p:cNvPr>
          <p:cNvSpPr>
            <a:spLocks noGrp="1"/>
          </p:cNvSpPr>
          <p:nvPr>
            <p:ph idx="1"/>
          </p:nvPr>
        </p:nvSpPr>
        <p:spPr>
          <a:xfrm>
            <a:off x="838200" y="1895963"/>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62B1AB3-B2E7-4E6D-A023-1A142E187264}"/>
              </a:ext>
            </a:extLst>
          </p:cNvPr>
          <p:cNvPicPr/>
          <p:nvPr/>
        </p:nvPicPr>
        <p:blipFill>
          <a:blip r:embed="rId2"/>
          <a:stretch>
            <a:fillRect/>
          </a:stretch>
        </p:blipFill>
        <p:spPr>
          <a:xfrm>
            <a:off x="838200" y="2419115"/>
            <a:ext cx="8229600" cy="2024380"/>
          </a:xfrm>
          <a:prstGeom prst="rect">
            <a:avLst/>
          </a:prstGeom>
        </p:spPr>
      </p:pic>
      <p:sp>
        <p:nvSpPr>
          <p:cNvPr id="6" name="TextBox 5">
            <a:extLst>
              <a:ext uri="{FF2B5EF4-FFF2-40B4-BE49-F238E27FC236}">
                <a16:creationId xmlns:a16="http://schemas.microsoft.com/office/drawing/2014/main" id="{DF4946C6-897F-4639-9501-C178B1159AAA}"/>
              </a:ext>
            </a:extLst>
          </p:cNvPr>
          <p:cNvSpPr txBox="1"/>
          <p:nvPr/>
        </p:nvSpPr>
        <p:spPr>
          <a:xfrm>
            <a:off x="838200" y="1491176"/>
            <a:ext cx="6098344" cy="923330"/>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Use Foursquare API, we can explore the venues around on specific location, so we could achieve venues’ name and category</a:t>
            </a:r>
            <a:endParaRPr lang="en-US" dirty="0"/>
          </a:p>
        </p:txBody>
      </p:sp>
      <p:sp>
        <p:nvSpPr>
          <p:cNvPr id="8" name="TextBox 7">
            <a:extLst>
              <a:ext uri="{FF2B5EF4-FFF2-40B4-BE49-F238E27FC236}">
                <a16:creationId xmlns:a16="http://schemas.microsoft.com/office/drawing/2014/main" id="{4C0D2A38-093A-4162-9AE8-C03C8A7292CA}"/>
              </a:ext>
            </a:extLst>
          </p:cNvPr>
          <p:cNvSpPr txBox="1"/>
          <p:nvPr/>
        </p:nvSpPr>
        <p:spPr>
          <a:xfrm>
            <a:off x="838200" y="4407997"/>
            <a:ext cx="6098344" cy="375552"/>
          </a:xfrm>
          <a:prstGeom prst="rect">
            <a:avLst/>
          </a:prstGeom>
          <a:noFill/>
        </p:spPr>
        <p:txBody>
          <a:bodyPr wrap="square">
            <a:spAutoFit/>
          </a:bodyPr>
          <a:lstStyle/>
          <a:p>
            <a:pPr marL="0" marR="0">
              <a:lnSpc>
                <a:spcPct val="107000"/>
              </a:lnSpc>
              <a:spcBef>
                <a:spcPts val="0"/>
              </a:spcBef>
              <a:spcAft>
                <a:spcPts val="800"/>
              </a:spcAft>
            </a:pP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create one-hot encoding for each </a:t>
            </a:r>
            <a:r>
              <a:rPr lang="en-US" sz="1800" i="1" u="sng" dirty="0" err="1">
                <a:effectLst/>
                <a:latin typeface="Calibri" panose="020F0502020204030204" pitchFamily="34" charset="0"/>
                <a:ea typeface="Calibri" panose="020F0502020204030204" pitchFamily="34" charset="0"/>
                <a:cs typeface="Times New Roman" panose="02020603050405020304" pitchFamily="18" charset="0"/>
              </a:rPr>
              <a:t>catogory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F66EB86-B57E-42BF-8DC2-E9E5BF331F98}"/>
              </a:ext>
            </a:extLst>
          </p:cNvPr>
          <p:cNvPicPr/>
          <p:nvPr/>
        </p:nvPicPr>
        <p:blipFill>
          <a:blip r:embed="rId3"/>
          <a:stretch>
            <a:fillRect/>
          </a:stretch>
        </p:blipFill>
        <p:spPr>
          <a:xfrm>
            <a:off x="838200" y="4795970"/>
            <a:ext cx="8229600" cy="1438910"/>
          </a:xfrm>
          <a:prstGeom prst="rect">
            <a:avLst/>
          </a:prstGeom>
        </p:spPr>
      </p:pic>
    </p:spTree>
    <p:extLst>
      <p:ext uri="{BB962C8B-B14F-4D97-AF65-F5344CB8AC3E}">
        <p14:creationId xmlns:p14="http://schemas.microsoft.com/office/powerpoint/2010/main" val="409207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D904-FCD1-405B-AA7D-0AD561CD3542}"/>
              </a:ext>
            </a:extLst>
          </p:cNvPr>
          <p:cNvSpPr>
            <a:spLocks noGrp="1"/>
          </p:cNvSpPr>
          <p:nvPr>
            <p:ph type="title"/>
          </p:nvPr>
        </p:nvSpPr>
        <p:spPr/>
        <p:txBody>
          <a:bodyPr/>
          <a:lstStyle/>
          <a:p>
            <a:r>
              <a:rPr lang="en-US" sz="1800" i="1" u="sng" dirty="0">
                <a:effectLst/>
                <a:latin typeface="Calibri" panose="020F0502020204030204" pitchFamily="34" charset="0"/>
                <a:ea typeface="Calibri" panose="020F0502020204030204" pitchFamily="34" charset="0"/>
                <a:cs typeface="Times New Roman" panose="02020603050405020304" pitchFamily="18" charset="0"/>
              </a:rPr>
              <a:t>Build Model for prediction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7999790-4358-4929-9C38-56B99CCF5E64}"/>
              </a:ext>
            </a:extLst>
          </p:cNvPr>
          <p:cNvSpPr>
            <a:spLocks noGrp="1"/>
          </p:cNvSpPr>
          <p:nvPr>
            <p:ph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will use number of venues in each neighborhood except Indian restaurant as inputs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and number of Indian restaurants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Use SVR (</a:t>
            </a:r>
            <a:r>
              <a:rPr lang="en-US" sz="1800" dirty="0" err="1">
                <a:effectLst/>
                <a:latin typeface="Calibri" panose="020F0502020204030204" pitchFamily="34" charset="0"/>
                <a:ea typeface="Calibri" panose="020F0502020204030204" pitchFamily="34" charset="0"/>
                <a:cs typeface="Calibri" panose="020F0502020204030204" pitchFamily="34" charset="0"/>
              </a:rPr>
              <a:t>rbf</a:t>
            </a:r>
            <a:r>
              <a:rPr lang="en-US" sz="1800" dirty="0">
                <a:effectLst/>
                <a:latin typeface="Calibri" panose="020F0502020204030204" pitchFamily="34" charset="0"/>
                <a:ea typeface="Calibri" panose="020F0502020204030204" pitchFamily="34" charset="0"/>
                <a:cs typeface="Calibri" panose="020F0502020204030204" pitchFamily="34" charset="0"/>
              </a:rPr>
              <a:t> kernel ) as learning algorithm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Step 1. optimize the hyperparameter using </a:t>
            </a:r>
            <a:r>
              <a:rPr lang="en-US" sz="1800" dirty="0" err="1">
                <a:effectLst/>
                <a:latin typeface="Calibri" panose="020F0502020204030204" pitchFamily="34" charset="0"/>
                <a:ea typeface="Calibri" panose="020F0502020204030204" pitchFamily="34" charset="0"/>
                <a:cs typeface="Calibri" panose="020F0502020204030204" pitchFamily="34" charset="0"/>
              </a:rPr>
              <a:t>GridSearchCVon</a:t>
            </a:r>
            <a:r>
              <a:rPr lang="en-US" sz="1800" dirty="0">
                <a:effectLst/>
                <a:latin typeface="Calibri" panose="020F0502020204030204" pitchFamily="34" charset="0"/>
                <a:ea typeface="Calibri" panose="020F0502020204030204" pitchFamily="34" charset="0"/>
                <a:cs typeface="Calibri" panose="020F0502020204030204" pitchFamily="34" charset="0"/>
              </a:rPr>
              <a:t> parameter ‘gamma’ and ’C’. 5 fold cross validation is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5ACA33FC-7EB9-4CA8-AA03-B4C905C75579}"/>
              </a:ext>
            </a:extLst>
          </p:cNvPr>
          <p:cNvPicPr/>
          <p:nvPr/>
        </p:nvPicPr>
        <p:blipFill>
          <a:blip r:embed="rId2"/>
          <a:stretch>
            <a:fillRect/>
          </a:stretch>
        </p:blipFill>
        <p:spPr>
          <a:xfrm>
            <a:off x="838201" y="3672681"/>
            <a:ext cx="5464126" cy="969657"/>
          </a:xfrm>
          <a:prstGeom prst="rect">
            <a:avLst/>
          </a:prstGeom>
        </p:spPr>
      </p:pic>
      <p:sp>
        <p:nvSpPr>
          <p:cNvPr id="6" name="TextBox 5">
            <a:extLst>
              <a:ext uri="{FF2B5EF4-FFF2-40B4-BE49-F238E27FC236}">
                <a16:creationId xmlns:a16="http://schemas.microsoft.com/office/drawing/2014/main" id="{A2A891F9-EBC5-4876-B221-1473AB8F9310}"/>
              </a:ext>
            </a:extLst>
          </p:cNvPr>
          <p:cNvSpPr txBox="1"/>
          <p:nvPr/>
        </p:nvSpPr>
        <p:spPr>
          <a:xfrm>
            <a:off x="838199" y="5505048"/>
            <a:ext cx="6098344" cy="67191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Step 2. Train the dataset the plot prediction from the model and True value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1ADEE2F-B909-4B24-B8F2-62AC59DF63D5}"/>
              </a:ext>
            </a:extLst>
          </p:cNvPr>
          <p:cNvPicPr/>
          <p:nvPr/>
        </p:nvPicPr>
        <p:blipFill>
          <a:blip r:embed="rId3"/>
          <a:stretch>
            <a:fillRect/>
          </a:stretch>
        </p:blipFill>
        <p:spPr>
          <a:xfrm>
            <a:off x="6621046" y="3672681"/>
            <a:ext cx="4562769" cy="2504283"/>
          </a:xfrm>
          <a:prstGeom prst="rect">
            <a:avLst/>
          </a:prstGeom>
        </p:spPr>
      </p:pic>
    </p:spTree>
    <p:extLst>
      <p:ext uri="{BB962C8B-B14F-4D97-AF65-F5344CB8AC3E}">
        <p14:creationId xmlns:p14="http://schemas.microsoft.com/office/powerpoint/2010/main" val="34476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1B96-570B-404F-BD2C-380B237A491E}"/>
              </a:ext>
            </a:extLst>
          </p:cNvPr>
          <p:cNvSpPr>
            <a:spLocks noGrp="1"/>
          </p:cNvSpPr>
          <p:nvPr>
            <p:ph type="title"/>
          </p:nvPr>
        </p:nvSpPr>
        <p:spPr/>
        <p:txBody>
          <a:bodyPr/>
          <a:lstStyle/>
          <a:p>
            <a:r>
              <a:rPr lang="en-US" sz="1800" i="1" u="sng" dirty="0">
                <a:effectLst/>
                <a:latin typeface="Calibri" panose="020F0502020204030204" pitchFamily="34" charset="0"/>
                <a:ea typeface="Calibri" panose="020F0502020204030204" pitchFamily="34" charset="0"/>
                <a:cs typeface="Times New Roman" panose="02020603050405020304" pitchFamily="18" charset="0"/>
              </a:rPr>
              <a:t>Get information of target city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05F4DE54-0015-4AB4-8967-9F38FEF87347}"/>
              </a:ext>
            </a:extLst>
          </p:cNvPr>
          <p:cNvPicPr>
            <a:picLocks noGrp="1"/>
          </p:cNvPicPr>
          <p:nvPr>
            <p:ph idx="1"/>
          </p:nvPr>
        </p:nvPicPr>
        <p:blipFill>
          <a:blip r:embed="rId2"/>
          <a:stretch>
            <a:fillRect/>
          </a:stretch>
        </p:blipFill>
        <p:spPr>
          <a:xfrm>
            <a:off x="838200" y="2340855"/>
            <a:ext cx="7440063" cy="1257475"/>
          </a:xfrm>
          <a:prstGeom prst="rect">
            <a:avLst/>
          </a:prstGeom>
        </p:spPr>
      </p:pic>
      <p:sp>
        <p:nvSpPr>
          <p:cNvPr id="6" name="TextBox 5">
            <a:extLst>
              <a:ext uri="{FF2B5EF4-FFF2-40B4-BE49-F238E27FC236}">
                <a16:creationId xmlns:a16="http://schemas.microsoft.com/office/drawing/2014/main" id="{131981A0-B22A-4F1A-90C4-75BA9A6A85A4}"/>
              </a:ext>
            </a:extLst>
          </p:cNvPr>
          <p:cNvSpPr txBox="1"/>
          <p:nvPr/>
        </p:nvSpPr>
        <p:spPr>
          <a:xfrm>
            <a:off x="838200" y="1971523"/>
            <a:ext cx="6098344"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Get venues information from Toronto.</a:t>
            </a:r>
            <a:endParaRPr lang="en-US" dirty="0"/>
          </a:p>
        </p:txBody>
      </p:sp>
    </p:spTree>
    <p:extLst>
      <p:ext uri="{BB962C8B-B14F-4D97-AF65-F5344CB8AC3E}">
        <p14:creationId xmlns:p14="http://schemas.microsoft.com/office/powerpoint/2010/main" val="289107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B51B-68CE-4A96-94C7-33AE828829BD}"/>
              </a:ext>
            </a:extLst>
          </p:cNvPr>
          <p:cNvSpPr>
            <a:spLocks noGrp="1"/>
          </p:cNvSpPr>
          <p:nvPr>
            <p:ph type="title"/>
          </p:nvPr>
        </p:nvSpPr>
        <p:spPr/>
        <p:txBody>
          <a:bodyPr>
            <a:normAutofit/>
          </a:bodyPr>
          <a:lstStyle/>
          <a:p>
            <a:r>
              <a:rPr lang="en-US" sz="3200" i="1" u="sng" dirty="0">
                <a:effectLst/>
                <a:latin typeface="Calibri" panose="020F0502020204030204" pitchFamily="34" charset="0"/>
                <a:ea typeface="Calibri" panose="020F0502020204030204" pitchFamily="34" charset="0"/>
                <a:cs typeface="Times New Roman" panose="02020603050405020304" pitchFamily="18" charset="0"/>
              </a:rPr>
              <a:t>Predict using trained model</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A568D360-28DF-499F-BE7D-E3290A25A130}"/>
              </a:ext>
            </a:extLst>
          </p:cNvPr>
          <p:cNvSpPr>
            <a:spLocks noGrp="1"/>
          </p:cNvSpPr>
          <p:nvPr>
            <p:ph idx="1"/>
          </p:nvPr>
        </p:nvSpPr>
        <p:spPr/>
        <p:txBody>
          <a:bodyPr/>
          <a:lstStyle/>
          <a:p>
            <a:pPr marL="0" indent="0">
              <a:buNone/>
            </a:pPr>
            <a:r>
              <a:rPr lang="en-US" sz="1800" i="1" dirty="0">
                <a:effectLst/>
                <a:latin typeface="Calibri" panose="020F0502020204030204" pitchFamily="34" charset="0"/>
                <a:ea typeface="Calibri" panose="020F0502020204030204" pitchFamily="34" charset="0"/>
                <a:cs typeface="Times New Roman" panose="02020603050405020304" pitchFamily="18" charset="0"/>
              </a:rPr>
              <a:t>Top 10 recommendations locations to start Indian Restaurant in Toronto</a:t>
            </a:r>
            <a:endParaRPr lang="en-US" dirty="0"/>
          </a:p>
        </p:txBody>
      </p:sp>
      <p:pic>
        <p:nvPicPr>
          <p:cNvPr id="4" name="Picture 3">
            <a:extLst>
              <a:ext uri="{FF2B5EF4-FFF2-40B4-BE49-F238E27FC236}">
                <a16:creationId xmlns:a16="http://schemas.microsoft.com/office/drawing/2014/main" id="{68E9F866-4023-4F6D-ACB0-2CE9CE735F23}"/>
              </a:ext>
            </a:extLst>
          </p:cNvPr>
          <p:cNvPicPr/>
          <p:nvPr/>
        </p:nvPicPr>
        <p:blipFill>
          <a:blip r:embed="rId2"/>
          <a:stretch>
            <a:fillRect/>
          </a:stretch>
        </p:blipFill>
        <p:spPr>
          <a:xfrm>
            <a:off x="838200" y="2135993"/>
            <a:ext cx="4718538" cy="1887367"/>
          </a:xfrm>
          <a:prstGeom prst="rect">
            <a:avLst/>
          </a:prstGeom>
        </p:spPr>
      </p:pic>
      <p:pic>
        <p:nvPicPr>
          <p:cNvPr id="5" name="Content Placeholder 3">
            <a:extLst>
              <a:ext uri="{FF2B5EF4-FFF2-40B4-BE49-F238E27FC236}">
                <a16:creationId xmlns:a16="http://schemas.microsoft.com/office/drawing/2014/main" id="{D5EAF80D-398E-4B7A-AEA4-329C1F8BDBB7}"/>
              </a:ext>
            </a:extLst>
          </p:cNvPr>
          <p:cNvPicPr>
            <a:picLocks/>
          </p:cNvPicPr>
          <p:nvPr/>
        </p:nvPicPr>
        <p:blipFill>
          <a:blip r:embed="rId3"/>
          <a:stretch>
            <a:fillRect/>
          </a:stretch>
        </p:blipFill>
        <p:spPr>
          <a:xfrm>
            <a:off x="838200" y="4887622"/>
            <a:ext cx="4718538" cy="1599709"/>
          </a:xfrm>
          <a:prstGeom prst="rect">
            <a:avLst/>
          </a:prstGeom>
        </p:spPr>
      </p:pic>
      <p:sp>
        <p:nvSpPr>
          <p:cNvPr id="7" name="TextBox 6">
            <a:extLst>
              <a:ext uri="{FF2B5EF4-FFF2-40B4-BE49-F238E27FC236}">
                <a16:creationId xmlns:a16="http://schemas.microsoft.com/office/drawing/2014/main" id="{B19359A6-0F32-41A7-AADF-7BA18FE73012}"/>
              </a:ext>
            </a:extLst>
          </p:cNvPr>
          <p:cNvSpPr txBox="1"/>
          <p:nvPr/>
        </p:nvSpPr>
        <p:spPr>
          <a:xfrm>
            <a:off x="728002" y="4118384"/>
            <a:ext cx="6098344" cy="671915"/>
          </a:xfrm>
          <a:prstGeom prst="rect">
            <a:avLst/>
          </a:prstGeom>
          <a:noFill/>
        </p:spPr>
        <p:txBody>
          <a:bodyPr wrap="square">
            <a:spAutoFit/>
          </a:bodyPr>
          <a:lstStyle/>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Top 10 recommendations locations to start Indian Restaurant in Toronto (Map)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77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595</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Coursera Data Science Capstone Project  Location recommendation to start Indian Restaurant in Toronto city</vt:lpstr>
      <vt:lpstr>i.Introduction/Business Problem  Let say if you are a business manager who want to invest in Indian restaurant in your resident city. You are live in the mid-size city which has fast growth. You have to decide where or which neighborhoods to open the restaurant.  In order to answer this question, you have to build a model get some recommendations where to start your business.   Therefore, we will learn a model from a mature city/metropolitan city since we believe that it is more developed and your city will become a metropolis someday.  Another thing you believe is that any one of business venue does not exist alone, and "Indian restaurant" always tends to be found with some other type of shops, because neighborhood’s have "cultures" to like them both. </vt:lpstr>
      <vt:lpstr>ii. Solution/Methodology  </vt:lpstr>
      <vt:lpstr>Data Import (Toronto) https://en.wikipedia.org/wiki/List_of_postal_codes_of_Canada:_M </vt:lpstr>
      <vt:lpstr>Get location information </vt:lpstr>
      <vt:lpstr>Get venues information  </vt:lpstr>
      <vt:lpstr>Build Model for prediction </vt:lpstr>
      <vt:lpstr>Get information of target city </vt:lpstr>
      <vt:lpstr>Predict using trained model </vt:lpstr>
      <vt:lpstr>iii.Result and iv.Discussion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Data Science Capstone Project  Location recommendation to start Indian Restaurant in Toronto city</dc:title>
  <dc:creator>Mohammed Amjad Ali</dc:creator>
  <cp:lastModifiedBy>Mohammed Amjad Ali</cp:lastModifiedBy>
  <cp:revision>8</cp:revision>
  <dcterms:created xsi:type="dcterms:W3CDTF">2020-11-14T03:19:33Z</dcterms:created>
  <dcterms:modified xsi:type="dcterms:W3CDTF">2020-11-14T04:25:48Z</dcterms:modified>
</cp:coreProperties>
</file>