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80" r:id="rId8"/>
    <p:sldId id="263" r:id="rId9"/>
    <p:sldId id="281" r:id="rId10"/>
    <p:sldId id="264" r:id="rId11"/>
    <p:sldId id="265" r:id="rId12"/>
    <p:sldId id="266" r:id="rId13"/>
    <p:sldId id="283" r:id="rId14"/>
    <p:sldId id="268" r:id="rId15"/>
    <p:sldId id="269" r:id="rId16"/>
    <p:sldId id="270" r:id="rId17"/>
    <p:sldId id="271" r:id="rId18"/>
    <p:sldId id="272" r:id="rId19"/>
    <p:sldId id="279" r:id="rId20"/>
    <p:sldId id="274" r:id="rId21"/>
    <p:sldId id="275" r:id="rId22"/>
    <p:sldId id="276" r:id="rId23"/>
    <p:sldId id="277" r:id="rId24"/>
    <p:sldId id="278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FC6"/>
    <a:srgbClr val="3366FF"/>
    <a:srgbClr val="33CCFF"/>
    <a:srgbClr val="8C3DF5"/>
    <a:srgbClr val="FFCC0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03AD5-F555-445C-9A7F-5B646F75B83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F7778-0E13-436B-BD43-3B955AB57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2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F7778-0E13-436B-BD43-3B955AB578E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F7778-0E13-436B-BD43-3B955AB578E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7696200" cy="2362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nghiên</a:t>
            </a:r>
            <a:r>
              <a:rPr lang="en-US" b="1" dirty="0" smtClean="0"/>
              <a:t> </a:t>
            </a:r>
            <a:r>
              <a:rPr lang="en-US" b="1" dirty="0" err="1" smtClean="0"/>
              <a:t>cứu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rgbClr val="FF0000"/>
                </a:solidFill>
              </a:rPr>
              <a:t>Xây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dựng</a:t>
            </a:r>
            <a:r>
              <a:rPr lang="en-US" b="1" dirty="0" smtClean="0">
                <a:solidFill>
                  <a:srgbClr val="FF0000"/>
                </a:solidFill>
              </a:rPr>
              <a:t> website </a:t>
            </a:r>
            <a:r>
              <a:rPr lang="en-US" b="1" dirty="0" err="1" smtClean="0">
                <a:solidFill>
                  <a:srgbClr val="FF0000"/>
                </a:solidFill>
              </a:rPr>
              <a:t>tĩnh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giới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thiệu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sản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phẩm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thời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trang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457200"/>
            <a:ext cx="78486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2A7FC6"/>
                </a:solidFill>
              </a:rPr>
              <a:t>BÁO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CÁO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NGHIÊN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CỨU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KHOA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HỌC</a:t>
            </a:r>
            <a:endParaRPr lang="en-US" sz="3200" dirty="0">
              <a:solidFill>
                <a:srgbClr val="2A7FC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3429000"/>
            <a:ext cx="59436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Lã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Xuân Linh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	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Nguyễn Văn Toàn 	</a:t>
            </a: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Giáo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      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Phạm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Hữu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Tùng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header</a:t>
            </a: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cục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global navigation</a:t>
            </a: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thân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page body</a:t>
            </a:r>
          </a:p>
          <a:p>
            <a:pPr lvl="1" algn="just"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Phần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content</a:t>
            </a:r>
          </a:p>
          <a:p>
            <a:pPr lvl="1" algn="just"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Phần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phụ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sidebar</a:t>
            </a: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web: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7" name="image05.gif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2600" y="1371600"/>
            <a:ext cx="4724400" cy="5181600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864"/>
            <a:ext cx="7239000" cy="5084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- CSS viết tắt của từ Cascading Style Sheets, là một file có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đuôi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 .css, nhiệm vụ của nó là tách riêng phần định dạng (style) ra khỏi nội dung trang HTML.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CÁCH SỬ DỤNG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Internal: </a:t>
            </a:r>
            <a:r>
              <a:rPr lang="en-US" dirty="0" err="1" smtClean="0"/>
              <a:t>Sửa</a:t>
            </a:r>
            <a:r>
              <a:rPr lang="en-US" dirty="0" smtClean="0"/>
              <a:t> style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HTML.</a:t>
            </a:r>
          </a:p>
          <a:p>
            <a:r>
              <a:rPr lang="en-US" dirty="0" smtClean="0"/>
              <a:t>External: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file .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file HTML.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CÁCH </a:t>
            </a:r>
            <a:r>
              <a:rPr lang="en-US" dirty="0" err="1" smtClean="0"/>
              <a:t>ViẾT</a:t>
            </a:r>
            <a:r>
              <a:rPr lang="en-US" dirty="0" smtClean="0"/>
              <a:t> BỘ CHỌN TRONG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543800" cy="35814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id: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tag#tênid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}</a:t>
            </a:r>
          </a:p>
          <a:p>
            <a:pPr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class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tag.tên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class 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bậc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[Tag cha] [tag con] 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685800"/>
          </a:xfrm>
        </p:spPr>
        <p:txBody>
          <a:bodyPr/>
          <a:lstStyle/>
          <a:p>
            <a:pPr algn="ctr"/>
            <a:r>
              <a:rPr lang="en-US" dirty="0" smtClean="0"/>
              <a:t>CÁC THUỘC TÍNH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541336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text: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màu sắc: color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kích thước chữ: font-size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xác định dạng font chữ: font-family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kích thước chữ: font-weight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kiểu chữ: font-style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khoảng cách các ký tự: letter-spacing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khoảng cách các dòng: line-height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xác định chữ có gạch dưới hay không: text-decoration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khoảng cách các từ: word-spacing</a:t>
            </a:r>
          </a:p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chung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background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viền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border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height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rộng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width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canh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text-align</a:t>
            </a:r>
          </a:p>
          <a:p>
            <a:pPr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pPr algn="ctr"/>
            <a:r>
              <a:rPr lang="en-US" dirty="0" smtClean="0"/>
              <a:t>GOOGLE CODE VÀ TORTOISESVN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239000" cy="5236536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Google code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 hosting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quả.Ngoài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 project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khỏi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Google code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chuẩn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google code,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TortoiseSVN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Google code.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Untitl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7852439" cy="44196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400"/>
            <a:ext cx="8001056" cy="6074736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TortoiseSVN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600" dirty="0" smtClean="0"/>
              <a:t>+click </a:t>
            </a:r>
            <a:r>
              <a:rPr lang="en-US" sz="1600" dirty="0" err="1" smtClean="0"/>
              <a:t>chuột</a:t>
            </a:r>
            <a:r>
              <a:rPr lang="en-US" sz="1600" dirty="0" smtClean="0"/>
              <a:t> </a:t>
            </a:r>
            <a:r>
              <a:rPr lang="en-US" sz="1600" dirty="0" err="1" smtClean="0"/>
              <a:t>phải</a:t>
            </a:r>
            <a:r>
              <a:rPr lang="en-US" sz="1600" dirty="0" smtClean="0"/>
              <a:t> </a:t>
            </a:r>
            <a:r>
              <a:rPr lang="en-US" sz="1600" dirty="0" err="1" smtClean="0"/>
              <a:t>vào</a:t>
            </a:r>
            <a:r>
              <a:rPr lang="en-US" sz="1600" dirty="0" smtClean="0"/>
              <a:t> </a:t>
            </a:r>
            <a:r>
              <a:rPr lang="en-US" sz="1600" dirty="0" err="1" smtClean="0"/>
              <a:t>thư</a:t>
            </a:r>
            <a:r>
              <a:rPr lang="en-US" sz="1600" dirty="0" smtClean="0"/>
              <a:t> </a:t>
            </a:r>
            <a:r>
              <a:rPr lang="en-US" sz="1600" dirty="0" err="1" smtClean="0"/>
              <a:t>mục</a:t>
            </a:r>
            <a:r>
              <a:rPr lang="en-US" sz="1600" dirty="0" smtClean="0"/>
              <a:t> </a:t>
            </a:r>
            <a:r>
              <a:rPr lang="en-US" sz="1600" dirty="0" err="1" smtClean="0"/>
              <a:t>rồi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SVN COMMIT</a:t>
            </a:r>
            <a:endParaRPr lang="en-US" dirty="0"/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571612"/>
            <a:ext cx="7358082" cy="4570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7239000" cy="11430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Dowload</a:t>
            </a:r>
            <a:r>
              <a:rPr lang="en-US" dirty="0" smtClean="0"/>
              <a:t> project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7239000" cy="4846320"/>
          </a:xfrm>
        </p:spPr>
        <p:txBody>
          <a:bodyPr/>
          <a:lstStyle/>
          <a:p>
            <a:r>
              <a:rPr lang="en-US" dirty="0" smtClean="0"/>
              <a:t>B1:Tạo 1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B2:Click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SVN checkout</a:t>
            </a:r>
          </a:p>
          <a:p>
            <a:r>
              <a:rPr lang="en-US" dirty="0" smtClean="0"/>
              <a:t>B3:Điền link project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vi-VN" dirty="0" smtClean="0"/>
              <a:t>url of repository</a:t>
            </a:r>
          </a:p>
          <a:p>
            <a:endParaRPr lang="vi-VN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643182"/>
            <a:ext cx="6858048" cy="3713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TỔNG QUAN TÌNH HÌNH NGHIÊN CỨU THUỘC LĨNH VỰC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480"/>
            <a:ext cx="7239000" cy="2331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sẻ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trí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Mua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419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05200"/>
            <a:ext cx="723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host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host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Somee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Total Commander.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Somee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Thứ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đây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host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Thứ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miền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giúp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truy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cập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 ở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bất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đâu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somee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nối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miền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lên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05758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Total commander;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Net -&gt; FPT connect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743200"/>
            <a:ext cx="41243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83820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20000" cy="2438400"/>
          </a:xfrm>
        </p:spPr>
        <p:txBody>
          <a:bodyPr>
            <a:normAutofit fontScale="92500"/>
          </a:bodyPr>
          <a:lstStyle/>
          <a:p>
            <a:pPr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Bước 3: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conection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điền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đầy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cào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 :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Session 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Total commander ở 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trùng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Host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) ;                              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Host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Internet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đuôi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somee.com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,host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somee.com);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lvl="0"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User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khoản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somee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0">
              <a:buClrTx/>
              <a:buSzPct val="100000"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Password 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khẩu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khẩu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0">
              <a:buClrTx/>
              <a:buSzPct val="100000"/>
              <a:buNone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nhấn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Connect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nối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581400"/>
            <a:ext cx="42767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83820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20000" cy="91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Sau đó chúng ta click vào www.toannv.somee.com  ở bên trái màn hình .Tiếp đến chúng ta vào thư mục chứa code của trang web mà ta cần up lên.Ở đây là thư mục  fashion.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09800"/>
            <a:ext cx="42767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51054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Tiếp theo chúng ta chọn toàn bộ dữ liệu trong mục fashion như trên và nhấn phím F5 để copy sang host bên cạnh.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HÌNH </a:t>
            </a:r>
            <a:r>
              <a:rPr lang="en-US" dirty="0" err="1" smtClean="0"/>
              <a:t>Ảnh</a:t>
            </a:r>
            <a:r>
              <a:rPr lang="en-US" dirty="0" smtClean="0"/>
              <a:t> website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pic>
        <p:nvPicPr>
          <p:cNvPr id="4" name="Content Placeholder 3" descr="E:\ \1 Giaodien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352996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:\ \3 Sanphamnam_Chitiet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600200"/>
            <a:ext cx="361452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pPr algn="ctr"/>
            <a:r>
              <a:rPr lang="en-US" dirty="0" smtClean="0"/>
              <a:t>KẾT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7239000" cy="5384190"/>
          </a:xfrm>
        </p:spPr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CSS.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code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TortoiseSVN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Đưa</a:t>
            </a:r>
            <a:r>
              <a:rPr lang="en-US" dirty="0" smtClean="0"/>
              <a:t> website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internet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 website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Internet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tài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HTML, CSS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tĩnh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phẩm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TortoiseSVN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internet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 website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Internet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Clr>
                <a:schemeClr val="tx1"/>
              </a:buClr>
              <a:buSzPct val="100000"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Visual Studio 2012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3124200"/>
            <a:ext cx="7239000" cy="2743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sz="2800" b="1" dirty="0"/>
              <a:t>Đối </a:t>
            </a:r>
            <a:r>
              <a:rPr lang="en-US" sz="2800" b="1" dirty="0" err="1"/>
              <a:t>tượng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phạm</a:t>
            </a:r>
            <a:r>
              <a:rPr lang="en-US" sz="2800" b="1" dirty="0"/>
              <a:t> vi </a:t>
            </a:r>
            <a:r>
              <a:rPr lang="en-US" sz="2800" b="1" dirty="0" err="1"/>
              <a:t>nghiên</a:t>
            </a:r>
            <a:r>
              <a:rPr lang="en-US" sz="2800" b="1" dirty="0"/>
              <a:t> </a:t>
            </a:r>
            <a:r>
              <a:rPr lang="en-US" sz="2800" b="1" dirty="0" err="1" smtClean="0"/>
              <a:t>cứu</a:t>
            </a:r>
            <a:r>
              <a:rPr lang="en-US" sz="2800" b="1" dirty="0" smtClean="0"/>
              <a:t>:</a:t>
            </a:r>
          </a:p>
          <a:p>
            <a:r>
              <a:rPr lang="en-US" sz="2400" dirty="0" smtClean="0"/>
              <a:t>- Tìm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HTML, CSS,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web,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website </a:t>
            </a:r>
            <a:r>
              <a:rPr lang="en-US" sz="2400" dirty="0" err="1"/>
              <a:t>tĩnh</a:t>
            </a:r>
            <a:r>
              <a:rPr lang="en-US" sz="2400" dirty="0"/>
              <a:t> 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HTML: </a:t>
            </a:r>
          </a:p>
          <a:p>
            <a:pPr>
              <a:buNone/>
            </a:pPr>
            <a:r>
              <a:rPr lang="en-US" sz="2400" dirty="0" smtClean="0"/>
              <a:t>-  HTML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Hyper Text Makeup Language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1 </a:t>
            </a:r>
            <a:r>
              <a:rPr lang="en-US" sz="2400" dirty="0" err="1" smtClean="0"/>
              <a:t>trang</a:t>
            </a:r>
            <a:r>
              <a:rPr lang="en-US" sz="2400" dirty="0" smtClean="0"/>
              <a:t> web.HTML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,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1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(</a:t>
            </a:r>
            <a:r>
              <a:rPr lang="en-US" sz="2400" dirty="0" err="1" smtClean="0"/>
              <a:t>thẻ</a:t>
            </a:r>
            <a:r>
              <a:rPr lang="en-US" sz="2400" dirty="0" smtClean="0"/>
              <a:t> tag).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r>
              <a:rPr lang="en-US" sz="2400" dirty="0" smtClean="0"/>
              <a:t> web.</a:t>
            </a:r>
          </a:p>
          <a:p>
            <a:pPr>
              <a:buNone/>
            </a:pPr>
            <a:r>
              <a:rPr lang="en-US" sz="2400" dirty="0" smtClean="0"/>
              <a:t>-  </a:t>
            </a:r>
            <a:r>
              <a:rPr lang="en-US" sz="2400" dirty="0" err="1" smtClean="0"/>
              <a:t>Có</a:t>
            </a:r>
            <a:r>
              <a:rPr lang="en-US" sz="2400" dirty="0" smtClean="0"/>
              <a:t> 2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: 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Nhóm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thẻ</a:t>
            </a:r>
            <a:r>
              <a:rPr lang="en-US" sz="2400" dirty="0" smtClean="0">
                <a:solidFill>
                  <a:schemeClr val="tx1"/>
                </a:solidFill>
              </a:rPr>
              <a:t> Block.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Nhóm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thẻ</a:t>
            </a:r>
            <a:r>
              <a:rPr lang="en-US" sz="2400" dirty="0" smtClean="0">
                <a:solidFill>
                  <a:schemeClr val="tx1"/>
                </a:solidFill>
              </a:rPr>
              <a:t> Inline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NHÓM THẺ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239000" cy="2438400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Block,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dọc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chiếm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vùng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ngang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xuống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HTML/XHTML,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dưới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200400"/>
            <a:ext cx="3276600" cy="3352800"/>
          </a:xfrm>
          <a:prstGeom prst="rect">
            <a:avLst/>
          </a:prstGeom>
          <a:solidFill>
            <a:srgbClr val="33CC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3429000"/>
            <a:ext cx="3352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&lt;h2&gt;</a:t>
            </a:r>
            <a:r>
              <a:rPr lang="en-US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Nghiên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cứu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h2&gt;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1&lt;/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2&lt;/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&lt;div&gt;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&lt;div&gt;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&lt;p&gt;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HTML &lt;/p&gt;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&lt;h5&gt;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dung &lt;h5&gt;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&lt;p&gt;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Nghiên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cứu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HTML&lt;/p&gt;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581400" y="4419600"/>
            <a:ext cx="990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3200400"/>
            <a:ext cx="3276600" cy="3352800"/>
          </a:xfrm>
          <a:prstGeom prst="rect">
            <a:avLst/>
          </a:prstGeom>
          <a:solidFill>
            <a:srgbClr val="33CC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3505200"/>
            <a:ext cx="3276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1</a:t>
            </a:r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2</a:t>
            </a:r>
          </a:p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HTML</a:t>
            </a:r>
          </a:p>
          <a:p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block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Thẻ định dạng tiêu đề &lt;hx&gt;</a:t>
            </a:r>
          </a:p>
          <a:p>
            <a:r>
              <a:rPr lang="pt-BR" sz="2400" dirty="0" smtClean="0"/>
              <a:t>Thẻ định dạng đoạn văn bản &lt;p&gt;</a:t>
            </a:r>
          </a:p>
          <a:p>
            <a:r>
              <a:rPr lang="pt-BR" sz="2400" dirty="0" smtClean="0"/>
              <a:t>Thẻ phân chia khu vực &lt;div&gt;</a:t>
            </a:r>
          </a:p>
          <a:p>
            <a:r>
              <a:rPr lang="pt-BR" sz="2400" dirty="0" smtClean="0"/>
              <a:t>Thẻ xác định danh sách &lt;dl&gt; - &lt;dt&gt; - &lt;dd&gt;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39000" cy="777240"/>
          </a:xfrm>
        </p:spPr>
        <p:txBody>
          <a:bodyPr/>
          <a:lstStyle/>
          <a:p>
            <a:pPr algn="ctr"/>
            <a:r>
              <a:rPr lang="en-US" dirty="0" smtClean="0"/>
              <a:t>NHÓM THẺ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239000" cy="1438584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inline,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048000"/>
            <a:ext cx="3505200" cy="304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3DF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352800"/>
            <a:ext cx="3505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C00"/>
                </a:solidFill>
              </a:rPr>
              <a:t>&lt;a </a:t>
            </a:r>
            <a:r>
              <a:rPr lang="en-US" sz="2000" dirty="0" err="1">
                <a:solidFill>
                  <a:srgbClr val="FFCC00"/>
                </a:solidFill>
              </a:rPr>
              <a:t>href</a:t>
            </a:r>
            <a:r>
              <a:rPr lang="en-US" sz="2000" dirty="0">
                <a:solidFill>
                  <a:srgbClr val="FFCC00"/>
                </a:solidFill>
              </a:rPr>
              <a:t>=”#”&gt;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a&lt;/a</a:t>
            </a:r>
            <a:r>
              <a:rPr lang="en-US" sz="2000" dirty="0" smtClean="0">
                <a:solidFill>
                  <a:srgbClr val="FFCC00"/>
                </a:solidFill>
              </a:rPr>
              <a:t>&gt;</a:t>
            </a:r>
          </a:p>
          <a:p>
            <a:endParaRPr lang="en-US" sz="2000" dirty="0">
              <a:solidFill>
                <a:srgbClr val="FFCC00"/>
              </a:solidFill>
            </a:endParaRPr>
          </a:p>
          <a:p>
            <a:r>
              <a:rPr lang="en-US" sz="2000" dirty="0">
                <a:solidFill>
                  <a:srgbClr val="FFCC00"/>
                </a:solidFill>
              </a:rPr>
              <a:t>&lt;span&gt;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span&lt;/span</a:t>
            </a:r>
            <a:r>
              <a:rPr lang="en-US" sz="2000" dirty="0" smtClean="0">
                <a:solidFill>
                  <a:srgbClr val="FFCC00"/>
                </a:solidFill>
              </a:rPr>
              <a:t>&gt;</a:t>
            </a:r>
          </a:p>
          <a:p>
            <a:endParaRPr lang="en-US" sz="2000" dirty="0">
              <a:solidFill>
                <a:srgbClr val="FFCC00"/>
              </a:solidFill>
            </a:endParaRPr>
          </a:p>
          <a:p>
            <a:r>
              <a:rPr lang="en-US" sz="2000" dirty="0">
                <a:solidFill>
                  <a:srgbClr val="FFCC00"/>
                </a:solidFill>
              </a:rPr>
              <a:t>&lt;</a:t>
            </a:r>
            <a:r>
              <a:rPr lang="en-US" sz="2000" dirty="0" err="1">
                <a:solidFill>
                  <a:srgbClr val="FFCC00"/>
                </a:solidFill>
              </a:rPr>
              <a:t>em</a:t>
            </a:r>
            <a:r>
              <a:rPr lang="en-US" sz="2000" dirty="0">
                <a:solidFill>
                  <a:srgbClr val="FFCC00"/>
                </a:solidFill>
              </a:rPr>
              <a:t>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</a:t>
            </a:r>
            <a:r>
              <a:rPr lang="en-US" sz="2000" dirty="0" err="1">
                <a:solidFill>
                  <a:srgbClr val="FFCC00"/>
                </a:solidFill>
              </a:rPr>
              <a:t>em</a:t>
            </a:r>
            <a:r>
              <a:rPr lang="en-US" sz="2000" dirty="0">
                <a:solidFill>
                  <a:srgbClr val="FFCC00"/>
                </a:solidFill>
              </a:rPr>
              <a:t>&lt;/</a:t>
            </a:r>
            <a:r>
              <a:rPr lang="en-US" sz="2000" dirty="0" err="1">
                <a:solidFill>
                  <a:srgbClr val="FFCC00"/>
                </a:solidFill>
              </a:rPr>
              <a:t>em</a:t>
            </a:r>
            <a:r>
              <a:rPr lang="en-US" sz="2000" dirty="0" smtClean="0">
                <a:solidFill>
                  <a:srgbClr val="FFCC00"/>
                </a:solidFill>
              </a:rPr>
              <a:t>&gt;</a:t>
            </a:r>
          </a:p>
          <a:p>
            <a:endParaRPr lang="en-US" sz="2000" dirty="0">
              <a:solidFill>
                <a:srgbClr val="FFCC00"/>
              </a:solidFill>
            </a:endParaRPr>
          </a:p>
          <a:p>
            <a:r>
              <a:rPr lang="en-US" sz="2000" dirty="0">
                <a:solidFill>
                  <a:srgbClr val="FFCC00"/>
                </a:solidFill>
              </a:rPr>
              <a:t>&lt;strong&gt;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</a:t>
            </a:r>
            <a:r>
              <a:rPr lang="en-US" sz="2000" dirty="0" smtClean="0">
                <a:solidFill>
                  <a:srgbClr val="FFCC00"/>
                </a:solidFill>
              </a:rPr>
              <a:t>strong &lt;/</a:t>
            </a:r>
            <a:r>
              <a:rPr lang="en-US" sz="2000" dirty="0">
                <a:solidFill>
                  <a:srgbClr val="FFCC00"/>
                </a:solidFill>
              </a:rPr>
              <a:t>strong&gt;</a:t>
            </a:r>
          </a:p>
          <a:p>
            <a:endParaRPr lang="en-US" dirty="0">
              <a:solidFill>
                <a:srgbClr val="FFCC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048000"/>
            <a:ext cx="3505200" cy="30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3DF5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10000" y="4267200"/>
            <a:ext cx="609600" cy="533400"/>
          </a:xfrm>
          <a:prstGeom prst="rightArrow">
            <a:avLst/>
          </a:prstGeom>
          <a:solidFill>
            <a:srgbClr val="3366FF"/>
          </a:solidFill>
          <a:ln>
            <a:solidFill>
              <a:srgbClr val="2A7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41148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u="sng" dirty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en-US" sz="2400" dirty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span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strong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FFCC00"/>
              </a:solidFill>
            </a:endParaRPr>
          </a:p>
          <a:p>
            <a:endParaRPr lang="en-US" sz="1600" dirty="0">
              <a:solidFill>
                <a:srgbClr val="FFCC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 THẺ INLINE TIÊU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&lt;a&gt;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 /&gt;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inline &lt;span&gt;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&lt;strong&gt;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1174</TotalTime>
  <Words>814</Words>
  <Application>Microsoft Office PowerPoint</Application>
  <PresentationFormat>On-screen Show (4:3)</PresentationFormat>
  <Paragraphs>150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Đề tài nghiên cứu: Xây dựng website tĩnh giới thiệu sản phẩm thời trang </vt:lpstr>
      <vt:lpstr>TỔNG QUAN TÌNH HÌNH NGHIÊN CỨU THUỘC LĨNH VỰC ĐỀ TÀI</vt:lpstr>
      <vt:lpstr>Mục tiêu nghiên cứu</vt:lpstr>
      <vt:lpstr>Slide 4</vt:lpstr>
      <vt:lpstr>Nội dung nghiên cứu</vt:lpstr>
      <vt:lpstr>NHÓM THẺ BLOCK</vt:lpstr>
      <vt:lpstr>Các thẻ block tiêu biểu</vt:lpstr>
      <vt:lpstr>NHÓM THẺ INLINE</vt:lpstr>
      <vt:lpstr>CÁC THẺ INLINE TIÊU BiỂU</vt:lpstr>
      <vt:lpstr>Cấu trúc cơ bản của một trang web</vt:lpstr>
      <vt:lpstr>Cấu trúc cơ bản của một trang web</vt:lpstr>
      <vt:lpstr>CSS</vt:lpstr>
      <vt:lpstr>CÁCH SỬ DỤNG CSS</vt:lpstr>
      <vt:lpstr>CÁCH ViẾT BỘ CHỌN TRONG CSS</vt:lpstr>
      <vt:lpstr>CÁC THUỘC TÍNH CSS</vt:lpstr>
      <vt:lpstr>GOOGLE CODE VÀ TORTOISESVN</vt:lpstr>
      <vt:lpstr>Slide 17</vt:lpstr>
      <vt:lpstr>Slide 18</vt:lpstr>
      <vt:lpstr>  Dowload project về máy</vt:lpstr>
      <vt:lpstr>PUBLISH WEBSITE</vt:lpstr>
      <vt:lpstr>Publish website</vt:lpstr>
      <vt:lpstr>Publish website</vt:lpstr>
      <vt:lpstr>Publish website</vt:lpstr>
      <vt:lpstr>HÌNH Ảnh website giới thiệu sản phẩm thời trang</vt:lpstr>
      <vt:lpstr>KẾT LuẬN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NGHIÊN CỨU KHOA HỌC LỚP 57PM</dc:title>
  <dc:creator>Noname</dc:creator>
  <cp:lastModifiedBy>TAM TOAN</cp:lastModifiedBy>
  <cp:revision>73</cp:revision>
  <dcterms:created xsi:type="dcterms:W3CDTF">2014-04-04T19:11:46Z</dcterms:created>
  <dcterms:modified xsi:type="dcterms:W3CDTF">2015-10-30T12:15:49Z</dcterms:modified>
</cp:coreProperties>
</file>