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52" r:id="rId2"/>
    <p:sldId id="492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496" r:id="rId18"/>
    <p:sldId id="497" r:id="rId19"/>
    <p:sldId id="520" r:id="rId20"/>
    <p:sldId id="498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D1D1"/>
    <a:srgbClr val="00BF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1" autoAdjust="0"/>
    <p:restoredTop sz="86313" autoAdjust="0"/>
  </p:normalViewPr>
  <p:slideViewPr>
    <p:cSldViewPr>
      <p:cViewPr varScale="1">
        <p:scale>
          <a:sx n="68" d="100"/>
          <a:sy n="68" d="100"/>
        </p:scale>
        <p:origin x="-6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1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FD882-EDBA-4B13-8368-813CC2730E03}" type="datetimeFigureOut">
              <a:rPr kumimoji="1" lang="ja-JP" altLang="en-US" smtClean="0"/>
              <a:pPr/>
              <a:t>2012/5/4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B1AA6-F8C2-4CD9-AFC9-40A1C2A4FF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E02E6-21DE-4874-AEB0-0AA7EA4F9EDB}" type="datetimeFigureOut">
              <a:rPr kumimoji="1" lang="ja-JP" altLang="en-US" smtClean="0"/>
              <a:pPr/>
              <a:t>2012/5/4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53CBD-3679-4AD0-A4B9-9C0AFFBD623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2012/5/4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2012/5/4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2012/5/4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2012/5/4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2012/5/4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2012/5/4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2012/5/4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2012/5/4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2012/5/4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2012/5/4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2012/5/4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2012/5/4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2448272"/>
          </a:xfrm>
        </p:spPr>
        <p:txBody>
          <a:bodyPr>
            <a:normAutofit/>
          </a:bodyPr>
          <a:lstStyle/>
          <a:p>
            <a:r>
              <a:rPr lang="ja-JP" altLang="en-US" sz="5400" smtClean="0">
                <a:latin typeface="ＭＳ ゴシック" pitchFamily="49" charset="-128"/>
                <a:ea typeface="ＭＳ ゴシック" pitchFamily="49" charset="-128"/>
              </a:rPr>
              <a:t>サービスに</a:t>
            </a:r>
            <a:r>
              <a:rPr lang="ja-JP" altLang="en-US" sz="5400" dirty="0" smtClean="0">
                <a:latin typeface="ＭＳ ゴシック" pitchFamily="49" charset="-128"/>
                <a:ea typeface="ＭＳ ゴシック" pitchFamily="49" charset="-128"/>
              </a:rPr>
              <a:t>ついて</a:t>
            </a:r>
            <a:endParaRPr lang="en-US" sz="54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475656" y="3356992"/>
            <a:ext cx="6400800" cy="1800200"/>
          </a:xfrm>
        </p:spPr>
        <p:txBody>
          <a:bodyPr/>
          <a:lstStyle/>
          <a:p>
            <a:r>
              <a:rPr lang="ja-JP" altLang="en-US" smtClean="0">
                <a:solidFill>
                  <a:schemeClr val="tx1"/>
                </a:solidFill>
              </a:rPr>
              <a:t>ハノイ工科大学　ＨＥＤＳＰＩ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ＩＴ日本語　</a:t>
            </a:r>
            <a:r>
              <a:rPr lang="ja-JP" altLang="en-US" smtClean="0">
                <a:solidFill>
                  <a:schemeClr val="tx1"/>
                </a:solidFill>
              </a:rPr>
              <a:t>講師：　権代　祥一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0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0" fill="hold">
                                          <p:stCondLst>
                                            <p:cond delay="37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人間関係の基本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914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kumimoji="1" lang="ja-JP" altLang="en-US" sz="4000" smtClean="0">
                <a:solidFill>
                  <a:srgbClr val="0000FF"/>
                </a:solidFill>
              </a:rPr>
              <a:t>友達のため</a:t>
            </a:r>
            <a:r>
              <a:rPr kumimoji="1" lang="ja-JP" altLang="en-US" sz="4000" smtClean="0"/>
              <a:t>になることをしたいなら</a:t>
            </a:r>
          </a:p>
          <a:p>
            <a:endParaRPr kumimoji="1" lang="ja-JP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209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チームのため</a:t>
            </a:r>
            <a:r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になることをしたいなら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ja-JP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2766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4000" smtClean="0">
                <a:solidFill>
                  <a:srgbClr val="0000FF"/>
                </a:solidFill>
              </a:rPr>
              <a:t>友達に、そして、チームのメンバに</a:t>
            </a:r>
            <a:endParaRPr kumimoji="1" lang="en-US" altLang="ja-JP" sz="4000" dirty="0" smtClean="0">
              <a:solidFill>
                <a:srgbClr val="0000FF"/>
              </a:solidFill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4000" b="1" smtClean="0">
                <a:solidFill>
                  <a:srgbClr val="FF0000"/>
                </a:solidFill>
              </a:rPr>
              <a:t>何をしたらいいか</a:t>
            </a:r>
            <a:r>
              <a:rPr kumimoji="1" lang="ja-JP" altLang="en-US" sz="4000" smtClean="0"/>
              <a:t>を聞いてください。</a:t>
            </a:r>
            <a:endParaRPr kumimoji="1" lang="ja-JP" alt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10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4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つまり</a:t>
            </a:r>
            <a:r>
              <a:rPr kumimoji="1" lang="ja-JP" alt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・・・・・</a:t>
            </a:r>
            <a:endParaRPr kumimoji="1" lang="en-US" altLang="ja-JP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635896" y="5106888"/>
            <a:ext cx="4824536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質問</a:t>
            </a:r>
            <a:r>
              <a:rPr kumimoji="1" lang="ja-JP" altLang="en-US" sz="4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と</a:t>
            </a:r>
            <a:r>
              <a:rPr kumimoji="1" lang="ja-JP" alt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確認・・・・・</a:t>
            </a:r>
            <a:endParaRPr kumimoji="1" lang="ja-JP" altLang="en-US" sz="4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33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質問</a:t>
            </a:r>
            <a:r>
              <a:rPr kumimoji="1" lang="ja-JP" altLang="en-US" sz="4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と</a:t>
            </a:r>
            <a:r>
              <a:rPr kumimoji="1" lang="ja-JP" alt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確認・・・・・</a:t>
            </a:r>
            <a:endParaRPr kumimoji="1" lang="ja-JP" altLang="en-US" sz="4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905000"/>
            <a:ext cx="8229600" cy="426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6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やっぱりどこでも</a:t>
            </a:r>
            <a:endParaRPr kumimoji="1" lang="en-US" altLang="ja-JP" sz="6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コミュニケーション</a:t>
            </a:r>
            <a:endParaRPr kumimoji="1" lang="en-US" altLang="ja-JP" sz="8000" b="1" i="0" u="none" strike="noStrike" kern="120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6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が必要！</a:t>
            </a:r>
            <a:endParaRPr kumimoji="1" lang="ja-JP" altLang="en-US" sz="6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0" y="4114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その基本とは・・・・・</a:t>
            </a:r>
            <a:endParaRPr kumimoji="1" lang="ja-JP" altLang="en-US" sz="4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228600"/>
            <a:ext cx="9144000" cy="381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6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サービスの基本</a:t>
            </a:r>
            <a:endParaRPr kumimoji="1" lang="en-US" altLang="ja-JP" sz="6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6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＝＝</a:t>
            </a:r>
            <a:endParaRPr kumimoji="1" lang="en-US" altLang="ja-JP" sz="6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6600" dirty="0" smtClean="0"/>
              <a:t>人間関係の基本</a:t>
            </a:r>
            <a:endParaRPr kumimoji="1" lang="ja-JP" altLang="en-US" sz="6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5181600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72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他の人を喜ばせること</a:t>
            </a:r>
            <a:endParaRPr kumimoji="1" lang="ja-JP" altLang="en-US" sz="72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ja-JP" altLang="en-US" smtClean="0"/>
              <a:t>サービスの基本は・・・・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990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kumimoji="1" lang="ja-JP" altLang="en-US" sz="4400" smtClean="0">
                <a:solidFill>
                  <a:srgbClr val="00FF00"/>
                </a:solidFill>
              </a:rPr>
              <a:t>人間関係</a:t>
            </a:r>
            <a:r>
              <a:rPr kumimoji="1" lang="ja-JP" altLang="en-US" sz="4400" smtClean="0"/>
              <a:t>の基本でもある。</a:t>
            </a:r>
            <a:endParaRPr kumimoji="1" lang="en-US" altLang="ja-JP" sz="4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205740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人間関係</a:t>
            </a:r>
            <a:r>
              <a:rPr kumimoji="1" lang="ja-JP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を</a:t>
            </a:r>
            <a:r>
              <a:rPr kumimoji="1" lang="ja-JP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うまく構築</a:t>
            </a:r>
            <a:r>
              <a:rPr kumimoji="1" lang="ja-JP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でき</a:t>
            </a:r>
            <a:r>
              <a:rPr kumimoji="1" lang="ja-JP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なけ</a:t>
            </a:r>
            <a:r>
              <a:rPr kumimoji="1" lang="ja-JP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れば</a:t>
            </a:r>
            <a:endParaRPr kumimoji="1" lang="ja-JP" alt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289560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お金を得られず生きて行けません。</a:t>
            </a:r>
            <a:endParaRPr kumimoji="1" lang="ja-JP" altLang="en-US" sz="4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37338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お客さん</a:t>
            </a:r>
            <a:r>
              <a:rPr kumimoji="1" lang="ja-JP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や</a:t>
            </a:r>
            <a:r>
              <a:rPr kumimoji="1" lang="ja-JP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友達</a:t>
            </a:r>
            <a:r>
              <a:rPr kumimoji="1" lang="ja-JP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や</a:t>
            </a:r>
            <a:r>
              <a:rPr kumimoji="1" lang="ja-JP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チームメン</a:t>
            </a:r>
            <a:r>
              <a:rPr kumimoji="1" lang="ja-JP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バ</a:t>
            </a:r>
            <a:r>
              <a:rPr kumimoji="1" lang="ja-JP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に</a:t>
            </a:r>
            <a:endParaRPr kumimoji="1" lang="en-US" altLang="ja-JP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喜</a:t>
            </a:r>
            <a:r>
              <a:rPr kumimoji="1" lang="ja-JP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ばれること</a:t>
            </a:r>
            <a:r>
              <a:rPr kumimoji="1" lang="ja-JP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をしてください。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4953000"/>
            <a:ext cx="91440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もしも</a:t>
            </a:r>
            <a:r>
              <a:rPr kumimoji="1" lang="ja-JP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喜ばれなかった</a:t>
            </a:r>
            <a:r>
              <a:rPr kumimoji="1" lang="ja-JP" altLang="en-US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ら</a:t>
            </a:r>
            <a:endParaRPr kumimoji="1" lang="en-US" altLang="ja-JP" sz="4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4400" b="1" dirty="0" smtClean="0">
                <a:solidFill>
                  <a:srgbClr val="FF0000"/>
                </a:solidFill>
              </a:rPr>
              <a:t>喜ばれること</a:t>
            </a:r>
            <a:r>
              <a:rPr kumimoji="1" lang="ja-JP" altLang="en-US" sz="4400" b="1" dirty="0" smtClean="0"/>
              <a:t>を探してください</a:t>
            </a:r>
            <a:r>
              <a:rPr kumimoji="1" lang="ja-JP" altLang="en-US" sz="4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4" presetClass="entr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4" presetClass="entr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0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4" presetClass="entr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0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お客さんが喜ぶことをするために・・・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6764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ja-JP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お客さ</a:t>
            </a:r>
            <a:r>
              <a:rPr kumimoji="1" lang="ja-JP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んが</a:t>
            </a:r>
            <a:r>
              <a:rPr lang="ja-JP" altLang="en-US" sz="3200" b="1" smtClean="0">
                <a:solidFill>
                  <a:srgbClr val="0000FF"/>
                </a:solidFill>
              </a:rPr>
              <a:t>見やすいか？</a:t>
            </a:r>
            <a:r>
              <a:rPr kumimoji="1" lang="ja-JP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を</a:t>
            </a:r>
            <a:r>
              <a:rPr kumimoji="1" lang="ja-JP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考える。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25908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お客さ</a:t>
            </a:r>
            <a:r>
              <a:rPr kumimoji="1" lang="ja-JP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んが</a:t>
            </a:r>
            <a:r>
              <a:rPr kumimoji="1" lang="ja-JP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理解できるか？</a:t>
            </a:r>
            <a:r>
              <a:rPr kumimoji="1" lang="ja-JP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を考える。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35814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お客さんが</a:t>
            </a:r>
            <a:r>
              <a:rPr kumimoji="1" lang="ja-JP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満足できるか？</a:t>
            </a:r>
            <a:r>
              <a:rPr kumimoji="1" lang="ja-JP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を考える。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4958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お客さんの</a:t>
            </a:r>
            <a:r>
              <a:rPr kumimoji="1" lang="ja-JP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立場で</a:t>
            </a:r>
            <a:r>
              <a:rPr kumimoji="1" lang="ja-JP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考える。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55626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お客さんが満足したか？</a:t>
            </a:r>
            <a:r>
              <a:rPr kumimoji="1" lang="ja-JP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を聞く。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99592" y="1677362"/>
            <a:ext cx="1600200" cy="609600"/>
          </a:xfrm>
          <a:prstGeom prst="rect">
            <a:avLst/>
          </a:prstGeom>
          <a:solidFill>
            <a:srgbClr val="FFD1D1"/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3200" b="1" dirty="0" smtClean="0"/>
              <a:t>友達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80892" y="2610678"/>
            <a:ext cx="1600200" cy="609600"/>
          </a:xfrm>
          <a:prstGeom prst="rect">
            <a:avLst/>
          </a:prstGeom>
          <a:solidFill>
            <a:srgbClr val="FFD1D1"/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3200" b="1" dirty="0" smtClean="0"/>
              <a:t>友達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80892" y="3601278"/>
            <a:ext cx="1600200" cy="609600"/>
          </a:xfrm>
          <a:prstGeom prst="rect">
            <a:avLst/>
          </a:prstGeom>
          <a:solidFill>
            <a:srgbClr val="FFD1D1"/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3200" b="1" dirty="0" smtClean="0"/>
              <a:t>友達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77389" y="4535556"/>
            <a:ext cx="1600200" cy="609600"/>
          </a:xfrm>
          <a:prstGeom prst="rect">
            <a:avLst/>
          </a:prstGeom>
          <a:solidFill>
            <a:srgbClr val="FFD1D1"/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3200" b="1" dirty="0" smtClean="0"/>
              <a:t>友達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34278" y="5582478"/>
            <a:ext cx="1752600" cy="609600"/>
          </a:xfrm>
          <a:prstGeom prst="rect">
            <a:avLst/>
          </a:prstGeom>
          <a:solidFill>
            <a:srgbClr val="FFD1D1"/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3600" b="1" dirty="0" smtClean="0"/>
              <a:t>友達</a:t>
            </a:r>
            <a:endParaRPr kumimoji="1" lang="ja-JP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61122" y="513522"/>
            <a:ext cx="2209800" cy="685800"/>
          </a:xfrm>
          <a:prstGeom prst="rect">
            <a:avLst/>
          </a:prstGeom>
          <a:solidFill>
            <a:srgbClr val="FFD1D1"/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4000" dirty="0" smtClean="0"/>
              <a:t>友達</a:t>
            </a:r>
            <a:endParaRPr kumimoji="1" lang="ja-JP" altLang="en-US" sz="4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0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16667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95918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67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67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806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94231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24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24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631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81"/>
                            </p:stCondLst>
                            <p:childTnLst>
                              <p:par>
                                <p:cTn id="3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kumimoji="1" lang="ja-JP" altLang="en-US" dirty="0" smtClean="0"/>
              <a:t>極論すれば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8800" dirty="0" smtClean="0">
                <a:solidFill>
                  <a:srgbClr val="0000FF"/>
                </a:solidFill>
              </a:rPr>
              <a:t>良い人生</a:t>
            </a:r>
            <a:r>
              <a:rPr kumimoji="1" lang="ja-JP" altLang="en-US" sz="8800" dirty="0" smtClean="0"/>
              <a:t>とは</a:t>
            </a:r>
            <a:r>
              <a:rPr kumimoji="1" lang="en-US" altLang="ja-JP" sz="8800" dirty="0" smtClean="0"/>
              <a:t/>
            </a:r>
            <a:br>
              <a:rPr kumimoji="1" lang="en-US" altLang="ja-JP" sz="8800" dirty="0" smtClean="0"/>
            </a:br>
            <a:r>
              <a:rPr kumimoji="1" lang="ja-JP" altLang="en-US" sz="8800" dirty="0" smtClean="0">
                <a:solidFill>
                  <a:srgbClr val="0000FF"/>
                </a:solidFill>
              </a:rPr>
              <a:t>良いサービス</a:t>
            </a:r>
            <a:r>
              <a:rPr kumimoji="1" lang="ja-JP" altLang="en-US" sz="8800" dirty="0" smtClean="0"/>
              <a:t>を</a:t>
            </a:r>
            <a:r>
              <a:rPr kumimoji="1" lang="en-US" altLang="ja-JP" sz="8800" dirty="0" smtClean="0"/>
              <a:t/>
            </a:r>
            <a:br>
              <a:rPr kumimoji="1" lang="en-US" altLang="ja-JP" sz="8800" dirty="0" smtClean="0"/>
            </a:br>
            <a:r>
              <a:rPr kumimoji="1" lang="ja-JP" altLang="en-US" sz="8800" dirty="0" smtClean="0">
                <a:solidFill>
                  <a:srgbClr val="FF0000"/>
                </a:solidFill>
              </a:rPr>
              <a:t>誰か</a:t>
            </a:r>
            <a:r>
              <a:rPr kumimoji="1" lang="ja-JP" altLang="en-US" sz="8800" dirty="0" smtClean="0"/>
              <a:t>に</a:t>
            </a:r>
            <a:r>
              <a:rPr kumimoji="1" lang="ja-JP" altLang="en-US" sz="8800" dirty="0" smtClean="0">
                <a:solidFill>
                  <a:srgbClr val="0000FF"/>
                </a:solidFill>
              </a:rPr>
              <a:t>提供する</a:t>
            </a:r>
            <a:r>
              <a:rPr kumimoji="1" lang="en-US" altLang="ja-JP" sz="8800" dirty="0" smtClean="0">
                <a:solidFill>
                  <a:srgbClr val="0000FF"/>
                </a:solidFill>
              </a:rPr>
              <a:t/>
            </a:r>
            <a:br>
              <a:rPr kumimoji="1" lang="en-US" altLang="ja-JP" sz="8800" dirty="0" smtClean="0">
                <a:solidFill>
                  <a:srgbClr val="0000FF"/>
                </a:solidFill>
              </a:rPr>
            </a:br>
            <a:r>
              <a:rPr kumimoji="1" lang="ja-JP" altLang="en-US" sz="8800" dirty="0" smtClean="0"/>
              <a:t>こと。</a:t>
            </a:r>
            <a:endParaRPr kumimoji="1" lang="ja-JP" altLang="en-US" sz="8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379"/>
                                  </p:iterate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945"/>
                            </p:stCondLst>
                            <p:childTnLst>
                              <p:par>
                                <p:cTn id="12" presetID="34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486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11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5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5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55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550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kumimoji="1" lang="ja-JP" altLang="en-US" sz="9600" dirty="0" smtClean="0">
                <a:solidFill>
                  <a:srgbClr val="0000FF"/>
                </a:solidFill>
              </a:rPr>
              <a:t>皆さんの人生が</a:t>
            </a:r>
            <a:r>
              <a:rPr kumimoji="1" lang="en-US" altLang="ja-JP" sz="9600" dirty="0" smtClean="0">
                <a:solidFill>
                  <a:srgbClr val="0000FF"/>
                </a:solidFill>
              </a:rPr>
              <a:t/>
            </a:r>
            <a:br>
              <a:rPr kumimoji="1" lang="en-US" altLang="ja-JP" sz="9600" dirty="0" smtClean="0">
                <a:solidFill>
                  <a:srgbClr val="0000FF"/>
                </a:solidFill>
              </a:rPr>
            </a:br>
            <a:r>
              <a:rPr kumimoji="1" lang="ja-JP" altLang="en-US" sz="9600" dirty="0" smtClean="0">
                <a:solidFill>
                  <a:srgbClr val="0000FF"/>
                </a:solidFill>
              </a:rPr>
              <a:t>良い人生で</a:t>
            </a:r>
            <a:r>
              <a:rPr kumimoji="1" lang="en-US" altLang="ja-JP" sz="9600" dirty="0" smtClean="0">
                <a:solidFill>
                  <a:srgbClr val="0000FF"/>
                </a:solidFill>
              </a:rPr>
              <a:t/>
            </a:r>
            <a:br>
              <a:rPr kumimoji="1" lang="en-US" altLang="ja-JP" sz="9600" dirty="0" smtClean="0">
                <a:solidFill>
                  <a:srgbClr val="0000FF"/>
                </a:solidFill>
              </a:rPr>
            </a:br>
            <a:r>
              <a:rPr kumimoji="1" lang="ja-JP" altLang="en-US" sz="9600" dirty="0" smtClean="0">
                <a:solidFill>
                  <a:srgbClr val="0000FF"/>
                </a:solidFill>
              </a:rPr>
              <a:t>あることを</a:t>
            </a:r>
            <a:r>
              <a:rPr kumimoji="1" lang="en-US" altLang="ja-JP" sz="9600" dirty="0" smtClean="0">
                <a:solidFill>
                  <a:srgbClr val="0000FF"/>
                </a:solidFill>
              </a:rPr>
              <a:t/>
            </a:r>
            <a:br>
              <a:rPr kumimoji="1" lang="en-US" altLang="ja-JP" sz="9600" dirty="0" smtClean="0">
                <a:solidFill>
                  <a:srgbClr val="0000FF"/>
                </a:solidFill>
              </a:rPr>
            </a:br>
            <a:r>
              <a:rPr kumimoji="1" lang="ja-JP" altLang="en-US" sz="9600" dirty="0" smtClean="0">
                <a:solidFill>
                  <a:srgbClr val="0000FF"/>
                </a:solidFill>
              </a:rPr>
              <a:t>願っている。</a:t>
            </a:r>
            <a:endParaRPr kumimoji="1" lang="ja-JP" altLang="en-US" sz="9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Rot by="21600000">
                                      <p:cBhvr>
                                        <p:cTn id="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良い人生を送っている人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sz="4800" dirty="0" smtClean="0"/>
              <a:t>良い人生を送っている人を私は何人も知っている。</a:t>
            </a:r>
            <a:endParaRPr kumimoji="1" lang="en-US" altLang="ja-JP" sz="4800" dirty="0" smtClean="0"/>
          </a:p>
          <a:p>
            <a:r>
              <a:rPr lang="ja-JP" altLang="en-US" sz="4800" dirty="0" smtClean="0"/>
              <a:t>その人達は周囲の人達にいろんなものを与えている。</a:t>
            </a:r>
            <a:endParaRPr lang="en-US" altLang="ja-JP" sz="4800" dirty="0" smtClean="0"/>
          </a:p>
          <a:p>
            <a:r>
              <a:rPr kumimoji="1" lang="ja-JP" altLang="en-US" sz="4800" dirty="0" smtClean="0">
                <a:solidFill>
                  <a:srgbClr val="FF0000"/>
                </a:solidFill>
              </a:rPr>
              <a:t>もらうこと</a:t>
            </a:r>
            <a:r>
              <a:rPr kumimoji="1" lang="ja-JP" altLang="en-US" sz="4800" dirty="0" smtClean="0"/>
              <a:t>を考えるより</a:t>
            </a:r>
            <a:r>
              <a:rPr kumimoji="1" lang="ja-JP" altLang="en-US" sz="4800" dirty="0" smtClean="0">
                <a:solidFill>
                  <a:srgbClr val="3333FF"/>
                </a:solidFill>
              </a:rPr>
              <a:t>いいものを与えること</a:t>
            </a:r>
            <a:r>
              <a:rPr kumimoji="1" lang="ja-JP" altLang="en-US" sz="4800" dirty="0" smtClean="0"/>
              <a:t>を考えている。</a:t>
            </a:r>
            <a:endParaRPr kumimoji="1" lang="en-US" altLang="ja-JP" sz="4800" dirty="0" smtClean="0"/>
          </a:p>
          <a:p>
            <a:r>
              <a:rPr lang="ja-JP" altLang="en-US" sz="4800" dirty="0" smtClean="0">
                <a:solidFill>
                  <a:srgbClr val="3333FF"/>
                </a:solidFill>
              </a:rPr>
              <a:t>いいものを与えるため</a:t>
            </a:r>
            <a:r>
              <a:rPr lang="ja-JP" altLang="en-US" sz="4800" dirty="0" smtClean="0"/>
              <a:t>に誰よりも</a:t>
            </a:r>
            <a:r>
              <a:rPr lang="ja-JP" altLang="en-US" sz="4800" dirty="0" smtClean="0">
                <a:solidFill>
                  <a:srgbClr val="FF0000"/>
                </a:solidFill>
              </a:rPr>
              <a:t>苦労</a:t>
            </a:r>
            <a:r>
              <a:rPr lang="ja-JP" altLang="en-US" sz="4800" dirty="0" smtClean="0"/>
              <a:t>している。</a:t>
            </a:r>
            <a:endParaRPr kumimoji="1" lang="en-US" altLang="ja-JP" sz="4800" dirty="0" smtClean="0"/>
          </a:p>
          <a:p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結局何でも自分に返ってくる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kumimoji="1" lang="ja-JP" altLang="en-US" sz="4800" smtClean="0">
                <a:solidFill>
                  <a:srgbClr val="3333FF"/>
                </a:solidFill>
              </a:rPr>
              <a:t>他人にいいものを与える。</a:t>
            </a:r>
            <a:endParaRPr kumimoji="1" lang="en-US" altLang="ja-JP" sz="4800" dirty="0" smtClean="0">
              <a:solidFill>
                <a:srgbClr val="3333FF"/>
              </a:solidFill>
            </a:endParaRPr>
          </a:p>
          <a:p>
            <a:r>
              <a:rPr lang="ja-JP" altLang="en-US" sz="4800" smtClean="0">
                <a:solidFill>
                  <a:srgbClr val="3333FF"/>
                </a:solidFill>
              </a:rPr>
              <a:t>他人が喜ぶ。</a:t>
            </a:r>
            <a:endParaRPr lang="en-US" altLang="ja-JP" sz="4800" dirty="0" smtClean="0">
              <a:solidFill>
                <a:srgbClr val="3333FF"/>
              </a:solidFill>
            </a:endParaRPr>
          </a:p>
          <a:p>
            <a:r>
              <a:rPr kumimoji="1" lang="ja-JP" altLang="en-US" sz="4800" smtClean="0">
                <a:solidFill>
                  <a:srgbClr val="3333FF"/>
                </a:solidFill>
              </a:rPr>
              <a:t>他人がお礼をする。</a:t>
            </a:r>
            <a:endParaRPr kumimoji="1" lang="en-US" altLang="ja-JP" sz="4800" dirty="0" smtClean="0">
              <a:solidFill>
                <a:srgbClr val="3333FF"/>
              </a:solidFill>
            </a:endParaRPr>
          </a:p>
          <a:p>
            <a:r>
              <a:rPr lang="ja-JP" altLang="en-US" sz="4800" smtClean="0">
                <a:solidFill>
                  <a:srgbClr val="3333FF"/>
                </a:solidFill>
              </a:rPr>
              <a:t>他人がいいものを返す。</a:t>
            </a:r>
            <a:endParaRPr lang="en-US" altLang="ja-JP" sz="4800" dirty="0" smtClean="0">
              <a:solidFill>
                <a:srgbClr val="3333FF"/>
              </a:solidFill>
            </a:endParaRPr>
          </a:p>
          <a:p>
            <a:r>
              <a:rPr kumimoji="1" lang="ja-JP" altLang="en-US" sz="4800" smtClean="0">
                <a:solidFill>
                  <a:srgbClr val="3333FF"/>
                </a:solidFill>
              </a:rPr>
              <a:t>いいものが自分に戻ってくる。</a:t>
            </a:r>
            <a:endParaRPr kumimoji="1" lang="en-US" altLang="ja-JP" sz="4800" dirty="0" smtClean="0">
              <a:solidFill>
                <a:srgbClr val="3333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結局何でも自分に返ってくる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kumimoji="1" lang="ja-JP" altLang="en-US" sz="4800" smtClean="0">
                <a:solidFill>
                  <a:srgbClr val="FF0000"/>
                </a:solidFill>
              </a:rPr>
              <a:t>他人に悪いものを与える。</a:t>
            </a:r>
            <a:endParaRPr kumimoji="1" lang="en-US" altLang="ja-JP" sz="4800" dirty="0" smtClean="0">
              <a:solidFill>
                <a:srgbClr val="FF0000"/>
              </a:solidFill>
            </a:endParaRPr>
          </a:p>
          <a:p>
            <a:r>
              <a:rPr lang="ja-JP" altLang="en-US" sz="4800" smtClean="0">
                <a:solidFill>
                  <a:srgbClr val="FF0000"/>
                </a:solidFill>
              </a:rPr>
              <a:t>他人が怒る。</a:t>
            </a:r>
            <a:endParaRPr lang="en-US" altLang="ja-JP" sz="4800" dirty="0" smtClean="0">
              <a:solidFill>
                <a:srgbClr val="FF0000"/>
              </a:solidFill>
            </a:endParaRPr>
          </a:p>
          <a:p>
            <a:r>
              <a:rPr kumimoji="1" lang="ja-JP" altLang="en-US" sz="4800" smtClean="0">
                <a:solidFill>
                  <a:srgbClr val="FF0000"/>
                </a:solidFill>
              </a:rPr>
              <a:t>他人が復讐をする。</a:t>
            </a:r>
            <a:endParaRPr kumimoji="1" lang="en-US" altLang="ja-JP" sz="4800" dirty="0" smtClean="0">
              <a:solidFill>
                <a:srgbClr val="FF0000"/>
              </a:solidFill>
            </a:endParaRPr>
          </a:p>
          <a:p>
            <a:r>
              <a:rPr lang="ja-JP" altLang="en-US" sz="4800" smtClean="0">
                <a:solidFill>
                  <a:srgbClr val="FF0000"/>
                </a:solidFill>
              </a:rPr>
              <a:t>他人が悪いものを返す。</a:t>
            </a:r>
            <a:endParaRPr lang="en-US" altLang="ja-JP" sz="4800" dirty="0" smtClean="0">
              <a:solidFill>
                <a:srgbClr val="FF0000"/>
              </a:solidFill>
            </a:endParaRPr>
          </a:p>
          <a:p>
            <a:r>
              <a:rPr kumimoji="1" lang="ja-JP" altLang="en-US" sz="4800" smtClean="0">
                <a:solidFill>
                  <a:srgbClr val="FF0000"/>
                </a:solidFill>
              </a:rPr>
              <a:t>悪いものが自分に戻ってくる。</a:t>
            </a:r>
            <a:endParaRPr kumimoji="1" lang="en-US" altLang="ja-JP" sz="48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サービ</a:t>
            </a:r>
            <a:r>
              <a:rPr kumimoji="1" lang="ja-JP" altLang="en-US" smtClean="0"/>
              <a:t>ス・・・・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ja-JP" altLang="en-US" sz="4800" dirty="0" smtClean="0"/>
              <a:t>お客さんにいいシステムを提供できそうですか？</a:t>
            </a:r>
            <a:endParaRPr lang="en-US" altLang="ja-JP" sz="4800" dirty="0" smtClean="0"/>
          </a:p>
          <a:p>
            <a:r>
              <a:rPr lang="ja-JP" altLang="en-US" sz="4800" dirty="0" smtClean="0"/>
              <a:t>お客さんは君たちのサービスに満足していると思いますか？</a:t>
            </a:r>
            <a:endParaRPr kumimoji="1" lang="en-US" altLang="ja-JP" sz="4800" dirty="0" smtClean="0">
              <a:solidFill>
                <a:srgbClr val="3333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結論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sz="4800" dirty="0" smtClean="0">
                <a:solidFill>
                  <a:srgbClr val="3333FF"/>
                </a:solidFill>
              </a:rPr>
              <a:t>良いサービス</a:t>
            </a:r>
            <a:r>
              <a:rPr kumimoji="1" lang="ja-JP" altLang="en-US" sz="4800" dirty="0" smtClean="0"/>
              <a:t>からは</a:t>
            </a:r>
            <a:r>
              <a:rPr kumimoji="1" lang="ja-JP" altLang="en-US" sz="4800" dirty="0" smtClean="0">
                <a:solidFill>
                  <a:srgbClr val="3333FF"/>
                </a:solidFill>
              </a:rPr>
              <a:t>良い結果</a:t>
            </a:r>
            <a:r>
              <a:rPr kumimoji="1" lang="ja-JP" altLang="en-US" sz="4800" dirty="0" smtClean="0"/>
              <a:t>が生まれるということ。</a:t>
            </a:r>
            <a:endParaRPr kumimoji="1" lang="en-US" altLang="ja-JP" sz="4800" dirty="0" smtClean="0"/>
          </a:p>
          <a:p>
            <a:r>
              <a:rPr lang="ja-JP" altLang="en-US" sz="4800" dirty="0" smtClean="0">
                <a:solidFill>
                  <a:srgbClr val="3333FF"/>
                </a:solidFill>
              </a:rPr>
              <a:t>良いサービス</a:t>
            </a:r>
            <a:r>
              <a:rPr lang="ja-JP" altLang="en-US" sz="4800" dirty="0" smtClean="0"/>
              <a:t>をするためには大変な</a:t>
            </a:r>
            <a:r>
              <a:rPr lang="ja-JP" altLang="en-US" sz="4800" dirty="0" smtClean="0">
                <a:solidFill>
                  <a:srgbClr val="FF0000"/>
                </a:solidFill>
              </a:rPr>
              <a:t>苦労が必要</a:t>
            </a:r>
            <a:r>
              <a:rPr lang="ja-JP" altLang="en-US" sz="4800" dirty="0" smtClean="0"/>
              <a:t>だということ。</a:t>
            </a:r>
            <a:endParaRPr lang="en-US" altLang="ja-JP" sz="4800" dirty="0" smtClean="0"/>
          </a:p>
          <a:p>
            <a:r>
              <a:rPr kumimoji="1" lang="ja-JP" altLang="en-US" sz="4800" dirty="0" smtClean="0"/>
              <a:t>しかし、その</a:t>
            </a:r>
            <a:r>
              <a:rPr kumimoji="1" lang="ja-JP" altLang="en-US" sz="4800" dirty="0" smtClean="0">
                <a:solidFill>
                  <a:srgbClr val="FF0000"/>
                </a:solidFill>
              </a:rPr>
              <a:t>苦労は</a:t>
            </a:r>
            <a:r>
              <a:rPr kumimoji="1" lang="ja-JP" altLang="en-US" sz="4800" dirty="0" smtClean="0"/>
              <a:t>いつか</a:t>
            </a:r>
            <a:r>
              <a:rPr kumimoji="1" lang="ja-JP" altLang="en-US" sz="4800" dirty="0" smtClean="0">
                <a:solidFill>
                  <a:srgbClr val="3333FF"/>
                </a:solidFill>
              </a:rPr>
              <a:t>報われる</a:t>
            </a:r>
            <a:r>
              <a:rPr kumimoji="1" lang="ja-JP" altLang="en-US" sz="4800" dirty="0" smtClean="0"/>
              <a:t>ということ。</a:t>
            </a:r>
            <a:endParaRPr kumimoji="1" lang="en-US" altLang="ja-JP" sz="4800" dirty="0" smtClean="0"/>
          </a:p>
          <a:p>
            <a:r>
              <a:rPr lang="ja-JP" altLang="en-US" sz="4800" dirty="0" smtClean="0">
                <a:solidFill>
                  <a:srgbClr val="3333FF"/>
                </a:solidFill>
              </a:rPr>
              <a:t>善因善果</a:t>
            </a:r>
            <a:r>
              <a:rPr lang="ja-JP" altLang="en-US" sz="4800" dirty="0" smtClean="0"/>
              <a:t>、</a:t>
            </a:r>
            <a:r>
              <a:rPr lang="ja-JP" altLang="en-US" sz="4800" dirty="0" smtClean="0">
                <a:solidFill>
                  <a:srgbClr val="FF0000"/>
                </a:solidFill>
              </a:rPr>
              <a:t>悪因</a:t>
            </a:r>
            <a:r>
              <a:rPr lang="ja-JP" altLang="en-US" sz="4800" smtClean="0">
                <a:solidFill>
                  <a:srgbClr val="FF0000"/>
                </a:solidFill>
              </a:rPr>
              <a:t>悪</a:t>
            </a:r>
            <a:r>
              <a:rPr lang="ja-JP" altLang="en-US" sz="4800" smtClean="0">
                <a:solidFill>
                  <a:srgbClr val="FF0000"/>
                </a:solidFill>
              </a:rPr>
              <a:t>果</a:t>
            </a:r>
            <a:r>
              <a:rPr lang="ja-JP" altLang="en-US" sz="4800" smtClean="0"/>
              <a:t>、因果応報</a:t>
            </a:r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kumimoji="1" lang="ja-JP" altLang="en-US" dirty="0" smtClean="0"/>
              <a:t>今までの君たちのサービスで思うこと。</a:t>
            </a:r>
            <a:endParaRPr kumimoji="1" lang="ja-JP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752600"/>
            <a:ext cx="8229600" cy="4038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お客さん</a:t>
            </a:r>
            <a:r>
              <a:rPr kumimoji="1" lang="ja-JP" altLang="en-US" sz="7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か</a:t>
            </a:r>
            <a:r>
              <a:rPr kumimoji="1" lang="ja-JP" altLang="en-US" sz="7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らいい</a:t>
            </a:r>
            <a:endParaRPr kumimoji="1" lang="en-US" altLang="ja-JP" sz="7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7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成</a:t>
            </a:r>
            <a:r>
              <a:rPr kumimoji="1" lang="ja-JP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績をもらう気が</a:t>
            </a:r>
            <a:endParaRPr kumimoji="1" lang="en-US" altLang="ja-JP" sz="7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r">
              <a:spcBef>
                <a:spcPct val="20000"/>
              </a:spcBef>
              <a:defRPr/>
            </a:pPr>
            <a:r>
              <a:rPr kumimoji="1" lang="ja-JP" altLang="en-US" sz="7200" b="1" dirty="0" smtClean="0">
                <a:solidFill>
                  <a:srgbClr val="FF0000"/>
                </a:solidFill>
              </a:rPr>
              <a:t>本当にありま</a:t>
            </a:r>
            <a:r>
              <a:rPr kumimoji="1" lang="ja-JP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すか？</a:t>
            </a:r>
            <a:endParaRPr kumimoji="1" lang="ja-JP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smtClean="0"/>
              <a:t>残念ながら・・・・・</a:t>
            </a:r>
            <a:endParaRPr kumimoji="1" lang="ja-JP" altLang="en-US" sz="60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828800"/>
            <a:ext cx="84582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 sz="7200" dirty="0" smtClean="0"/>
              <a:t>今回は授業なので</a:t>
            </a:r>
            <a:endParaRPr kumimoji="1" lang="en-US" altLang="ja-JP" sz="7200" dirty="0" smtClean="0"/>
          </a:p>
          <a:p>
            <a:pPr algn="r"/>
            <a:r>
              <a:rPr kumimoji="1" lang="ja-JP" altLang="en-US" sz="7200" dirty="0" smtClean="0"/>
              <a:t>お金が出ません！</a:t>
            </a:r>
            <a:endParaRPr kumimoji="1" lang="ja-JP" altLang="en-US" sz="7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4114800"/>
            <a:ext cx="7848600" cy="251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1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残念！</a:t>
            </a:r>
            <a:endParaRPr kumimoji="1" lang="ja-JP" altLang="en-US" sz="1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7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3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300"/>
                            </p:stCondLst>
                            <p:childTnLst>
                              <p:par>
                                <p:cTn id="1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300"/>
                            </p:stCondLst>
                            <p:childTnLst>
                              <p:par>
                                <p:cTn id="20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5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"/>
            <a:ext cx="8229600" cy="21336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kumimoji="1" lang="ja-JP" altLang="en-US" sz="4400" smtClean="0"/>
              <a:t>しかしながら、普通</a:t>
            </a:r>
            <a:endParaRPr kumimoji="1" lang="en-US" altLang="ja-JP" sz="4400" dirty="0" smtClean="0"/>
          </a:p>
          <a:p>
            <a:pPr algn="ctr">
              <a:buNone/>
            </a:pPr>
            <a:r>
              <a:rPr kumimoji="1" lang="ja-JP" altLang="en-US" sz="4400" smtClean="0"/>
              <a:t>お客さんからお金（成績）をもらうなら、</a:t>
            </a:r>
            <a:endParaRPr kumimoji="1" lang="en-US" altLang="ja-JP" sz="4400" dirty="0" smtClean="0"/>
          </a:p>
          <a:p>
            <a:pPr algn="ctr">
              <a:buNone/>
            </a:pPr>
            <a:r>
              <a:rPr kumimoji="1" lang="ja-JP" altLang="en-US" sz="4400" smtClean="0"/>
              <a:t>どうするべきですか？</a:t>
            </a:r>
          </a:p>
          <a:p>
            <a:endParaRPr kumimoji="1" lang="ja-JP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2590800"/>
            <a:ext cx="8839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お客さんが</a:t>
            </a:r>
            <a:endParaRPr kumimoji="1" lang="en-US" altLang="ja-JP" sz="7200" b="1" i="0" u="none" strike="noStrike" kern="120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喜ぶことを</a:t>
            </a:r>
            <a:endParaRPr kumimoji="1" lang="en-US" altLang="ja-JP" sz="7200" b="1" i="0" u="none" strike="noStrike" kern="120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するべきです。</a:t>
            </a:r>
            <a:endParaRPr kumimoji="1" lang="ja-JP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mtClean="0"/>
              <a:t>お客さんが喜ぶことをするために・・・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6764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ja-JP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お客さ</a:t>
            </a:r>
            <a:r>
              <a:rPr kumimoji="1" lang="ja-JP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んが</a:t>
            </a:r>
            <a:r>
              <a:rPr lang="ja-JP" altLang="en-US" sz="3200" b="1" smtClean="0">
                <a:solidFill>
                  <a:srgbClr val="0000FF"/>
                </a:solidFill>
              </a:rPr>
              <a:t>見やすいか？</a:t>
            </a:r>
            <a:r>
              <a:rPr kumimoji="1" lang="ja-JP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を</a:t>
            </a:r>
            <a:r>
              <a:rPr kumimoji="1" lang="ja-JP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考えたか？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25908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ja-JP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お客さ</a:t>
            </a:r>
            <a:r>
              <a:rPr kumimoji="1" lang="ja-JP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んが</a:t>
            </a:r>
            <a:r>
              <a:rPr lang="ja-JP" altLang="en-US" sz="3200" b="1" smtClean="0">
                <a:solidFill>
                  <a:srgbClr val="3333FF"/>
                </a:solidFill>
              </a:rPr>
              <a:t>理解できる</a:t>
            </a:r>
            <a:r>
              <a:rPr lang="ja-JP" altLang="en-US" sz="3200" b="1" smtClean="0">
                <a:solidFill>
                  <a:srgbClr val="0000FF"/>
                </a:solidFill>
              </a:rPr>
              <a:t>か？</a:t>
            </a:r>
            <a:r>
              <a:rPr kumimoji="1" lang="ja-JP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を</a:t>
            </a:r>
            <a:r>
              <a:rPr kumimoji="1" lang="ja-JP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考えたか？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35814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お客さんが</a:t>
            </a:r>
            <a:r>
              <a:rPr kumimoji="1" lang="ja-JP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満足できるか？</a:t>
            </a:r>
            <a:r>
              <a:rPr kumimoji="1" lang="ja-JP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を考えたか？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4958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お客さんの</a:t>
            </a:r>
            <a:r>
              <a:rPr kumimoji="1" lang="ja-JP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立場で</a:t>
            </a:r>
            <a:r>
              <a:rPr kumimoji="1" lang="ja-JP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考えたか？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5562600"/>
            <a:ext cx="8153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お客さんが満足したか？</a:t>
            </a:r>
            <a:r>
              <a:rPr kumimoji="1" lang="ja-JP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を聞いたか？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4" presetClass="entr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4" presetClass="entr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4" presetClass="entr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3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サービスの基本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371601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kumimoji="1" lang="ja-JP" altLang="en-US" sz="3900" dirty="0" smtClean="0"/>
              <a:t>お客さんからお金をもらいたいなら、</a:t>
            </a:r>
            <a:endParaRPr kumimoji="1" lang="en-US" altLang="ja-JP" sz="3900" dirty="0" smtClean="0"/>
          </a:p>
          <a:p>
            <a:pPr algn="ctr">
              <a:buNone/>
            </a:pPr>
            <a:r>
              <a:rPr kumimoji="1" lang="ja-JP" altLang="en-US" sz="3900" dirty="0" smtClean="0"/>
              <a:t>お客さんが喜びそうなことをする！！</a:t>
            </a:r>
          </a:p>
          <a:p>
            <a:endParaRPr kumimoji="1" lang="ja-JP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819400"/>
            <a:ext cx="815340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これは</a:t>
            </a:r>
            <a:endParaRPr kumimoji="1" lang="en-US" altLang="ja-JP" sz="7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72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商売の基本</a:t>
            </a:r>
            <a:endParaRPr kumimoji="1" lang="en-US" altLang="ja-JP" sz="72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7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で</a:t>
            </a:r>
            <a:r>
              <a:rPr kumimoji="1" lang="ja-JP" alt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す。</a:t>
            </a:r>
            <a:endParaRPr kumimoji="1" lang="ja-JP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このサービスの基本は・・・・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37160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kumimoji="1" lang="ja-JP" altLang="en-US" sz="8000" dirty="0" smtClean="0"/>
              <a:t>実は・・・・・</a:t>
            </a:r>
          </a:p>
          <a:p>
            <a:endParaRPr kumimoji="1" lang="ja-JP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819400"/>
            <a:ext cx="81534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人間関係</a:t>
            </a:r>
            <a:r>
              <a:rPr kumimoji="1" lang="ja-JP" alt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でも</a:t>
            </a:r>
            <a:endParaRPr kumimoji="1" lang="en-US" altLang="ja-JP" sz="7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同じことであると</a:t>
            </a:r>
            <a:endParaRPr kumimoji="1" lang="en-US" altLang="ja-JP" sz="7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気づく</a:t>
            </a:r>
            <a:r>
              <a:rPr kumimoji="1" lang="ja-JP" alt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べきなのです。</a:t>
            </a:r>
            <a:endParaRPr kumimoji="1" lang="ja-JP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人間関係の基本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914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kumimoji="1" lang="ja-JP" altLang="en-US" sz="4000" smtClean="0">
                <a:solidFill>
                  <a:srgbClr val="0000FF"/>
                </a:solidFill>
              </a:rPr>
              <a:t>友達のため</a:t>
            </a:r>
            <a:r>
              <a:rPr kumimoji="1" lang="ja-JP" altLang="en-US" sz="4000" smtClean="0"/>
              <a:t>になることをする！！</a:t>
            </a:r>
          </a:p>
          <a:p>
            <a:endParaRPr kumimoji="1" lang="ja-JP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133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チームのため</a:t>
            </a:r>
            <a:r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になることをする！！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ja-JP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8956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それは結局</a:t>
            </a:r>
            <a:endParaRPr kumimoji="1" lang="en-US" altLang="ja-JP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自分のため</a:t>
            </a:r>
            <a:r>
              <a:rPr kumimoji="1" lang="ja-JP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になることなのです！！</a:t>
            </a:r>
            <a:endParaRPr kumimoji="1" lang="ja-JP" alt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4958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4000" smtClean="0"/>
              <a:t>日本のことわざ：</a:t>
            </a:r>
            <a:endParaRPr kumimoji="1" lang="en-US" altLang="ja-JP" sz="4000" dirty="0" smtClean="0"/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情（なさけ）は人のためならず。</a:t>
            </a:r>
            <a:endParaRPr kumimoji="1" lang="ja-JP" altLang="en-US" sz="4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12053</TotalTime>
  <Words>1194</Words>
  <Application>Microsoft Office PowerPoint</Application>
  <PresentationFormat>On-screen Show (4:3)</PresentationFormat>
  <Paragraphs>144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テーマ</vt:lpstr>
      <vt:lpstr>サービスについて</vt:lpstr>
      <vt:lpstr>サービス・・・・</vt:lpstr>
      <vt:lpstr>Slide 3</vt:lpstr>
      <vt:lpstr>残念ながら・・・・・</vt:lpstr>
      <vt:lpstr>Slide 5</vt:lpstr>
      <vt:lpstr>お客さんが喜ぶことをするために・・・</vt:lpstr>
      <vt:lpstr>サービスの基本</vt:lpstr>
      <vt:lpstr>このサービスの基本は・・・・</vt:lpstr>
      <vt:lpstr>人間関係の基本</vt:lpstr>
      <vt:lpstr>人間関係の基本</vt:lpstr>
      <vt:lpstr>Slide 11</vt:lpstr>
      <vt:lpstr>Slide 12</vt:lpstr>
      <vt:lpstr>サービスの基本は・・・・</vt:lpstr>
      <vt:lpstr>お客さんが喜ぶことをするために・・・</vt:lpstr>
      <vt:lpstr>極論すれば 良い人生とは 良いサービスを 誰かに提供する こと。</vt:lpstr>
      <vt:lpstr>皆さんの人生が 良い人生で あることを 願っている。</vt:lpstr>
      <vt:lpstr>良い人生を送っている人</vt:lpstr>
      <vt:lpstr>結局何でも自分に返ってくる</vt:lpstr>
      <vt:lpstr>結局何でも自分に返ってくる</vt:lpstr>
      <vt:lpstr>結論</vt:lpstr>
    </vt:vector>
  </TitlesOfParts>
  <Manager>権代　祥一</Manager>
  <Company>ハノイ工科大学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雛形</dc:title>
  <dc:creator>権代　祥一</dc:creator>
  <cp:lastModifiedBy>権代　祥一</cp:lastModifiedBy>
  <cp:revision>524</cp:revision>
  <dcterms:created xsi:type="dcterms:W3CDTF">2009-12-23T09:12:48Z</dcterms:created>
  <dcterms:modified xsi:type="dcterms:W3CDTF">2012-05-04T01:48:56Z</dcterms:modified>
  <cp:category>ＩＴ日本語</cp:category>
  <cp:version>3</cp:version>
</cp:coreProperties>
</file>