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2" r:id="rId2"/>
    <p:sldId id="501" r:id="rId3"/>
    <p:sldId id="492" r:id="rId4"/>
    <p:sldId id="506" r:id="rId5"/>
    <p:sldId id="507" r:id="rId6"/>
    <p:sldId id="496" r:id="rId7"/>
    <p:sldId id="508" r:id="rId8"/>
    <p:sldId id="515" r:id="rId9"/>
    <p:sldId id="509" r:id="rId10"/>
    <p:sldId id="497" r:id="rId11"/>
    <p:sldId id="511" r:id="rId12"/>
    <p:sldId id="512" r:id="rId13"/>
    <p:sldId id="513" r:id="rId14"/>
    <p:sldId id="516" r:id="rId15"/>
    <p:sldId id="510" r:id="rId16"/>
    <p:sldId id="498" r:id="rId17"/>
    <p:sldId id="499" r:id="rId18"/>
    <p:sldId id="518" r:id="rId19"/>
    <p:sldId id="500" r:id="rId20"/>
    <p:sldId id="502" r:id="rId21"/>
    <p:sldId id="519" r:id="rId22"/>
    <p:sldId id="521" r:id="rId23"/>
    <p:sldId id="517" r:id="rId24"/>
    <p:sldId id="520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D1D1"/>
    <a:srgbClr val="3333FF"/>
    <a:srgbClr val="00BF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2" autoAdjust="0"/>
    <p:restoredTop sz="89292" autoAdjust="0"/>
  </p:normalViewPr>
  <p:slideViewPr>
    <p:cSldViewPr>
      <p:cViewPr varScale="1">
        <p:scale>
          <a:sx n="66" d="100"/>
          <a:sy n="66" d="100"/>
        </p:scale>
        <p:origin x="-108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FD882-EDBA-4B13-8368-813CC2730E03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B1AA6-F8C2-4CD9-AFC9-40A1C2A4FF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02E6-21DE-4874-AEB0-0AA7EA4F9EDB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53CBD-3679-4AD0-A4B9-9C0AFFBD623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2012/3/23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448272"/>
          </a:xfrm>
        </p:spPr>
        <p:txBody>
          <a:bodyPr>
            <a:normAutofit/>
          </a:bodyPr>
          <a:lstStyle/>
          <a:p>
            <a:r>
              <a:rPr lang="ja-JP" altLang="en-US" sz="5400" smtClean="0">
                <a:latin typeface="ＭＳ ゴシック" pitchFamily="49" charset="-128"/>
                <a:ea typeface="ＭＳ ゴシック" pitchFamily="49" charset="-128"/>
              </a:rPr>
              <a:t>試験工程に</a:t>
            </a:r>
            <a:r>
              <a:rPr lang="ja-JP" altLang="en-US" sz="5400" dirty="0" smtClean="0">
                <a:latin typeface="ＭＳ ゴシック" pitchFamily="49" charset="-128"/>
                <a:ea typeface="ＭＳ ゴシック" pitchFamily="49" charset="-128"/>
              </a:rPr>
              <a:t>ついて</a:t>
            </a:r>
            <a:endParaRPr lang="en-US" sz="54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5656" y="3356992"/>
            <a:ext cx="6400800" cy="1800200"/>
          </a:xfrm>
        </p:spPr>
        <p:txBody>
          <a:bodyPr/>
          <a:lstStyle/>
          <a:p>
            <a:r>
              <a:rPr lang="ja-JP" altLang="en-US" smtClean="0">
                <a:solidFill>
                  <a:schemeClr val="tx1"/>
                </a:solidFill>
              </a:rPr>
              <a:t>ハノイ工科大学　ＨＥＤＳＰＩ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ＩＴ日本語　</a:t>
            </a:r>
            <a:r>
              <a:rPr lang="ja-JP" altLang="en-US" smtClean="0">
                <a:solidFill>
                  <a:schemeClr val="tx1"/>
                </a:solidFill>
              </a:rPr>
              <a:t>講師：　権代　祥一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0" fill="hold">
                                          <p:stCondLst>
                                            <p:cond delay="3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総合試験（外部設計の検証）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r>
              <a:rPr lang="ja-JP" altLang="en-US" sz="4800" smtClean="0"/>
              <a:t>性能の確認などを行なう。応答時間や処理速度などの確認。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lowchart: Predefined Process 4"/>
          <p:cNvSpPr/>
          <p:nvPr/>
        </p:nvSpPr>
        <p:spPr>
          <a:xfrm>
            <a:off x="3851920" y="4077072"/>
            <a:ext cx="1080120" cy="208823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A</a:t>
            </a:r>
            <a:endParaRPr kumimoji="1" lang="ja-JP" altLang="en-US" sz="4000" dirty="0">
              <a:solidFill>
                <a:srgbClr val="FFD1D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6660232" y="4077072"/>
            <a:ext cx="1080120" cy="648072"/>
          </a:xfrm>
          <a:prstGeom prst="flowChartMagneticDisk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D1D1"/>
              </a:solidFill>
            </a:endParaRPr>
          </a:p>
        </p:txBody>
      </p:sp>
      <p:sp>
        <p:nvSpPr>
          <p:cNvPr id="7" name="Flowchart: Display 6"/>
          <p:cNvSpPr/>
          <p:nvPr/>
        </p:nvSpPr>
        <p:spPr>
          <a:xfrm>
            <a:off x="1043608" y="4077072"/>
            <a:ext cx="1080120" cy="648072"/>
          </a:xfrm>
          <a:prstGeom prst="flowChartDisplay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mtClean="0">
                <a:solidFill>
                  <a:srgbClr val="FFD1D1"/>
                </a:solidFill>
              </a:rPr>
              <a:t>画面</a:t>
            </a:r>
            <a:endParaRPr kumimoji="1" lang="ja-JP" altLang="en-US" sz="2000" b="1">
              <a:solidFill>
                <a:srgbClr val="FFD1D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23728" y="4221088"/>
            <a:ext cx="1728192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32040" y="4221088"/>
            <a:ext cx="1728192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932040" y="4581128"/>
            <a:ext cx="1728192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123728" y="4581128"/>
            <a:ext cx="1728192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5"/>
          <p:cNvSpPr/>
          <p:nvPr/>
        </p:nvSpPr>
        <p:spPr>
          <a:xfrm>
            <a:off x="6660232" y="4797152"/>
            <a:ext cx="1080120" cy="648072"/>
          </a:xfrm>
          <a:prstGeom prst="flowChartMagneticDisk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D1D1"/>
              </a:solidFill>
            </a:endParaRPr>
          </a:p>
        </p:txBody>
      </p:sp>
      <p:sp>
        <p:nvSpPr>
          <p:cNvPr id="15" name="Flowchart: Magnetic Disk 5"/>
          <p:cNvSpPr/>
          <p:nvPr/>
        </p:nvSpPr>
        <p:spPr>
          <a:xfrm>
            <a:off x="6660232" y="5517232"/>
            <a:ext cx="1080120" cy="648072"/>
          </a:xfrm>
          <a:prstGeom prst="flowChartMagneticDisk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D1D1"/>
              </a:solidFill>
            </a:endParaRPr>
          </a:p>
        </p:txBody>
      </p:sp>
      <p:cxnSp>
        <p:nvCxnSpPr>
          <p:cNvPr id="17" name="Straight Arrow Connector 9"/>
          <p:cNvCxnSpPr/>
          <p:nvPr/>
        </p:nvCxnSpPr>
        <p:spPr>
          <a:xfrm>
            <a:off x="4932040" y="4941168"/>
            <a:ext cx="1728192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0"/>
          <p:cNvCxnSpPr/>
          <p:nvPr/>
        </p:nvCxnSpPr>
        <p:spPr>
          <a:xfrm flipH="1">
            <a:off x="4932040" y="5301208"/>
            <a:ext cx="1728192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9"/>
          <p:cNvCxnSpPr/>
          <p:nvPr/>
        </p:nvCxnSpPr>
        <p:spPr>
          <a:xfrm>
            <a:off x="4932040" y="5661248"/>
            <a:ext cx="1728192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0"/>
          <p:cNvCxnSpPr/>
          <p:nvPr/>
        </p:nvCxnSpPr>
        <p:spPr>
          <a:xfrm flipH="1">
            <a:off x="4932040" y="6021288"/>
            <a:ext cx="1728192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総合試験（外部設計の検証）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ja-JP" altLang="en-US" sz="4800" smtClean="0"/>
              <a:t>操作性の確認、誤操作に対するふるまいの確認を行なう。</a:t>
            </a:r>
            <a:endParaRPr lang="en-US" altLang="ja-JP" sz="4800" dirty="0" smtClean="0"/>
          </a:p>
          <a:p>
            <a:pPr lvl="1">
              <a:buFont typeface="Wingdings" pitchFamily="2" charset="2"/>
              <a:buChar char="ü"/>
            </a:pPr>
            <a:r>
              <a:rPr lang="ja-JP" altLang="en-US" sz="4400" smtClean="0"/>
              <a:t>モンキータッチ試験の実施</a:t>
            </a:r>
            <a:endParaRPr lang="en-US" altLang="ja-JP" sz="4400" dirty="0" smtClean="0"/>
          </a:p>
          <a:p>
            <a:pPr lvl="1">
              <a:buFont typeface="Wingdings" pitchFamily="2" charset="2"/>
              <a:buChar char="ü"/>
            </a:pPr>
            <a:r>
              <a:rPr lang="ja-JP" altLang="en-US" sz="4400" smtClean="0"/>
              <a:t>外部設計で顧客と確認した画面操作を行い、顧客の要求を満たしているかを検証する。</a:t>
            </a:r>
            <a:endParaRPr lang="en-US" altLang="ja-JP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総合試験（外部設計の検証）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例外処理系の確認を行なう。</a:t>
            </a:r>
            <a:endParaRPr lang="en-US" altLang="ja-JP" sz="4800" dirty="0" smtClean="0"/>
          </a:p>
          <a:p>
            <a:pPr lvl="1">
              <a:buFont typeface="Wingdings" pitchFamily="2" charset="2"/>
              <a:buChar char="Ø"/>
            </a:pPr>
            <a:r>
              <a:rPr lang="ja-JP" altLang="en-US" sz="4400" dirty="0" smtClean="0">
                <a:latin typeface="ＭＳ Ｐゴシック" pitchFamily="50" charset="-128"/>
                <a:ea typeface="ＭＳ Ｐゴシック" pitchFamily="50" charset="-128"/>
              </a:rPr>
              <a:t>異常系の試験を実施する。</a:t>
            </a:r>
            <a:endParaRPr lang="en-US" altLang="ja-JP" sz="4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1">
              <a:buFont typeface="Wingdings" pitchFamily="2" charset="2"/>
              <a:buChar char="ü"/>
            </a:pPr>
            <a:r>
              <a:rPr lang="ja-JP" altLang="en-US" sz="4400" dirty="0" smtClean="0">
                <a:latin typeface="ＭＳ Ｐゴシック" pitchFamily="50" charset="-128"/>
                <a:ea typeface="ＭＳ Ｐゴシック" pitchFamily="50" charset="-128"/>
              </a:rPr>
              <a:t>全エラーメッセージの確認</a:t>
            </a:r>
            <a:endParaRPr lang="en-US" altLang="ja-JP" sz="4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1">
              <a:buFont typeface="Wingdings" pitchFamily="2" charset="2"/>
              <a:buChar char="ü"/>
            </a:pPr>
            <a:r>
              <a:rPr lang="ja-JP" altLang="en-US" sz="4400" dirty="0" smtClean="0">
                <a:latin typeface="ＭＳ Ｐゴシック" pitchFamily="50" charset="-128"/>
                <a:ea typeface="ＭＳ Ｐゴシック" pitchFamily="50" charset="-128"/>
              </a:rPr>
              <a:t>エラーログの確認</a:t>
            </a:r>
            <a:endParaRPr lang="en-US" altLang="ja-JP" sz="4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1">
              <a:buFont typeface="Wingdings" pitchFamily="2" charset="2"/>
              <a:buChar char="ü"/>
            </a:pPr>
            <a:r>
              <a:rPr lang="ja-JP" altLang="en-US" sz="4400" dirty="0" smtClean="0">
                <a:latin typeface="ＭＳ Ｐゴシック" pitchFamily="50" charset="-128"/>
                <a:ea typeface="ＭＳ Ｐゴシック" pitchFamily="50" charset="-128"/>
              </a:rPr>
              <a:t>リカバリ処理などの確認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運用試験の位置付け</a:t>
            </a:r>
            <a:r>
              <a:rPr kumimoji="1" lang="en-US" altLang="ja-JP" dirty="0" smtClean="0"/>
              <a:t>(</a:t>
            </a:r>
            <a:r>
              <a:rPr kumimoji="1" lang="ja-JP" altLang="en-US" smtClean="0"/>
              <a:t>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9864" y="2621702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要件定義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888" y="3606115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外部設計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904" y="4614227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内部設計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5601434"/>
            <a:ext cx="6624736" cy="830997"/>
          </a:xfrm>
          <a:prstGeom prst="rect">
            <a:avLst/>
          </a:prstGeom>
          <a:solidFill>
            <a:srgbClr val="3333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smtClean="0">
                <a:solidFill>
                  <a:schemeClr val="bg1"/>
                </a:solidFill>
              </a:rPr>
              <a:t>プログラミング</a:t>
            </a:r>
            <a:r>
              <a:rPr kumimoji="1" lang="en-US" altLang="ja-JP" sz="4800" dirty="0" smtClean="0">
                <a:solidFill>
                  <a:schemeClr val="bg1"/>
                </a:solidFill>
              </a:rPr>
              <a:t>/</a:t>
            </a:r>
            <a:r>
              <a:rPr kumimoji="1" lang="ja-JP" altLang="en-US" sz="4800" smtClean="0">
                <a:solidFill>
                  <a:schemeClr val="bg1"/>
                </a:solidFill>
              </a:rPr>
              <a:t>単体試験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4" y="2621702"/>
            <a:ext cx="2628000" cy="830997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ja-JP" altLang="en-US" sz="4800" smtClean="0">
                <a:solidFill>
                  <a:srgbClr val="FFFF00"/>
                </a:solidFill>
              </a:rPr>
              <a:t>運用</a:t>
            </a:r>
            <a:r>
              <a:rPr kumimoji="1" lang="ja-JP" altLang="en-US" sz="4800" smtClean="0">
                <a:solidFill>
                  <a:srgbClr val="FFFF00"/>
                </a:solidFill>
              </a:rPr>
              <a:t>試験</a:t>
            </a:r>
            <a:endParaRPr kumimoji="1" lang="ja-JP" altLang="en-US" sz="480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3623238"/>
            <a:ext cx="2628000" cy="830997"/>
          </a:xfrm>
          <a:prstGeom prst="rect">
            <a:avLst/>
          </a:prstGeom>
          <a:solidFill>
            <a:srgbClr val="3333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総合試験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096" y="4614227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結合試験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3737884" y="4498278"/>
            <a:ext cx="1656184" cy="1018954"/>
            <a:chOff x="4211960" y="3717032"/>
            <a:chExt cx="792088" cy="1080120"/>
          </a:xfrm>
        </p:grpSpPr>
        <p:sp>
          <p:nvSpPr>
            <p:cNvPr id="14" name="Right Arrow 13"/>
            <p:cNvSpPr/>
            <p:nvPr/>
          </p:nvSpPr>
          <p:spPr>
            <a:xfrm>
              <a:off x="4211960" y="3717032"/>
              <a:ext cx="792088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4153" y="4077072"/>
              <a:ext cx="378825" cy="346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78878" y="3485798"/>
            <a:ext cx="1956916" cy="1080120"/>
            <a:chOff x="3707904" y="2708920"/>
            <a:chExt cx="1800200" cy="1080120"/>
          </a:xfrm>
        </p:grpSpPr>
        <p:sp>
          <p:nvSpPr>
            <p:cNvPr id="17" name="Right Arrow 16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11960" y="3052335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grpSp>
        <p:nvGrpSpPr>
          <p:cNvPr id="10" name="Group 20"/>
          <p:cNvGrpSpPr/>
          <p:nvPr/>
        </p:nvGrpSpPr>
        <p:grpSpPr>
          <a:xfrm>
            <a:off x="3362854" y="2477686"/>
            <a:ext cx="2433282" cy="1080120"/>
            <a:chOff x="3707904" y="2708920"/>
            <a:chExt cx="1800200" cy="1080120"/>
          </a:xfrm>
        </p:grpSpPr>
        <p:sp>
          <p:nvSpPr>
            <p:cNvPr id="22" name="Right Arrow 21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91733" y="3052335"/>
              <a:ext cx="639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9552" y="1628800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顧客要求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4168" y="1628800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受入試験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grpSp>
        <p:nvGrpSpPr>
          <p:cNvPr id="16" name="Group 25"/>
          <p:cNvGrpSpPr/>
          <p:nvPr/>
        </p:nvGrpSpPr>
        <p:grpSpPr>
          <a:xfrm>
            <a:off x="3203848" y="1484784"/>
            <a:ext cx="2808312" cy="1080120"/>
            <a:chOff x="3707904" y="2708920"/>
            <a:chExt cx="1800200" cy="1080120"/>
          </a:xfrm>
        </p:grpSpPr>
        <p:sp>
          <p:nvSpPr>
            <p:cNvPr id="27" name="Right Arrow 26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4046" y="3052335"/>
              <a:ext cx="469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運用試験は・・・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要件定義が正しいかどうかを検証するための試験</a:t>
            </a:r>
            <a:endParaRPr kumimoji="1" lang="en-US" altLang="ja-JP" sz="4800" dirty="0" smtClean="0"/>
          </a:p>
          <a:p>
            <a:r>
              <a:rPr lang="ja-JP" altLang="en-US" sz="4800" dirty="0" smtClean="0"/>
              <a:t>運用試験工程の前に</a:t>
            </a:r>
            <a:endParaRPr kumimoji="1" lang="en-US" altLang="ja-JP" sz="4800" dirty="0" smtClean="0"/>
          </a:p>
          <a:p>
            <a:pPr algn="ctr">
              <a:buNone/>
            </a:pPr>
            <a:r>
              <a:rPr kumimoji="1" lang="ja-JP" altLang="en-US" sz="4800" dirty="0" smtClean="0">
                <a:solidFill>
                  <a:srgbClr val="3333FF"/>
                </a:solidFill>
              </a:rPr>
              <a:t>運用試験仕様書を作成しておく。</a:t>
            </a:r>
            <a:endParaRPr kumimoji="1" lang="en-US" altLang="ja-JP" sz="4800" dirty="0" smtClean="0">
              <a:solidFill>
                <a:srgbClr val="3333FF"/>
              </a:solidFill>
            </a:endParaRPr>
          </a:p>
          <a:p>
            <a:r>
              <a:rPr kumimoji="1" lang="ja-JP" altLang="en-US" sz="4800" dirty="0" smtClean="0"/>
              <a:t>要件定義書を元に作成する。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運用試験（要件定義の検証）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4800" dirty="0" smtClean="0">
                <a:solidFill>
                  <a:srgbClr val="0000FF"/>
                </a:solidFill>
              </a:rPr>
              <a:t>シナリオ</a:t>
            </a:r>
            <a:r>
              <a:rPr kumimoji="1" lang="ja-JP" altLang="en-US" sz="4800" dirty="0" smtClean="0"/>
              <a:t>を作成する。</a:t>
            </a:r>
            <a:endParaRPr kumimoji="1" lang="en-US" altLang="ja-JP" sz="4800" dirty="0" smtClean="0"/>
          </a:p>
          <a:p>
            <a:pPr lvl="1">
              <a:buFont typeface="Wingdings" pitchFamily="2" charset="2"/>
              <a:buChar char="ü"/>
            </a:pPr>
            <a:r>
              <a:rPr lang="ja-JP" altLang="en-US" sz="4400" dirty="0" smtClean="0"/>
              <a:t>時間毎に区切ってデータの投入、画面操作、ログ採取等のイベントなどを確認していく。</a:t>
            </a:r>
            <a:endParaRPr lang="en-US" altLang="ja-JP" sz="4400" dirty="0" smtClean="0"/>
          </a:p>
          <a:p>
            <a:pPr lvl="1">
              <a:buFont typeface="Wingdings" pitchFamily="2" charset="2"/>
              <a:buChar char="ü"/>
            </a:pPr>
            <a:r>
              <a:rPr kumimoji="1" lang="ja-JP" altLang="en-US" sz="4400" dirty="0" smtClean="0"/>
              <a:t>確認行為も</a:t>
            </a:r>
            <a:r>
              <a:rPr kumimoji="1" lang="ja-JP" altLang="en-US" sz="4400" dirty="0" smtClean="0">
                <a:solidFill>
                  <a:srgbClr val="0000FF"/>
                </a:solidFill>
              </a:rPr>
              <a:t>シナリオ</a:t>
            </a:r>
            <a:r>
              <a:rPr kumimoji="1" lang="ja-JP" altLang="en-US" sz="4400" dirty="0" smtClean="0"/>
              <a:t>に含める。</a:t>
            </a:r>
            <a:endParaRPr kumimoji="1" lang="en-US" altLang="ja-JP" sz="4400" dirty="0" smtClean="0"/>
          </a:p>
          <a:p>
            <a:pPr lvl="1">
              <a:buFont typeface="Wingdings" pitchFamily="2" charset="2"/>
              <a:buChar char="ü"/>
            </a:pPr>
            <a:r>
              <a:rPr lang="ja-JP" altLang="en-US" sz="4400" dirty="0" smtClean="0"/>
              <a:t>要件定義での業務フローを基に</a:t>
            </a:r>
            <a:r>
              <a:rPr lang="ja-JP" altLang="en-US" sz="4400" dirty="0" smtClean="0">
                <a:solidFill>
                  <a:srgbClr val="0000FF"/>
                </a:solidFill>
              </a:rPr>
              <a:t>シナリオ</a:t>
            </a:r>
            <a:r>
              <a:rPr lang="ja-JP" altLang="en-US" sz="4400" dirty="0" smtClean="0"/>
              <a:t>を作成し確認を進める。</a:t>
            </a:r>
            <a:endParaRPr kumimoji="1" lang="en-US" altLang="ja-JP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運用試験（要件定義の検証）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800" dirty="0" smtClean="0"/>
              <a:t>各場面での操作と出力を</a:t>
            </a:r>
            <a:r>
              <a:rPr lang="ja-JP" altLang="en-US" sz="4800" dirty="0" smtClean="0">
                <a:solidFill>
                  <a:srgbClr val="0000FF"/>
                </a:solidFill>
              </a:rPr>
              <a:t>確認</a:t>
            </a:r>
            <a:r>
              <a:rPr lang="ja-JP" altLang="en-US" sz="4800" dirty="0" smtClean="0"/>
              <a:t>する。</a:t>
            </a:r>
            <a:endParaRPr lang="en-US" altLang="ja-JP" sz="4800" dirty="0" smtClean="0"/>
          </a:p>
          <a:p>
            <a:pPr lvl="1">
              <a:buFont typeface="Wingdings" pitchFamily="2" charset="2"/>
              <a:buChar char="ü"/>
            </a:pPr>
            <a:r>
              <a:rPr lang="ja-JP" altLang="en-US" sz="4400" dirty="0" smtClean="0"/>
              <a:t>顧客の運用データに近いものを用意して</a:t>
            </a:r>
            <a:r>
              <a:rPr lang="ja-JP" altLang="en-US" sz="4400" dirty="0" smtClean="0">
                <a:solidFill>
                  <a:srgbClr val="0000FF"/>
                </a:solidFill>
              </a:rPr>
              <a:t>試験</a:t>
            </a:r>
            <a:r>
              <a:rPr lang="ja-JP" altLang="en-US" sz="4400" dirty="0" smtClean="0"/>
              <a:t>を行う。</a:t>
            </a:r>
            <a:endParaRPr lang="en-US" altLang="ja-JP" sz="4400" dirty="0" smtClean="0"/>
          </a:p>
          <a:p>
            <a:pPr lvl="1">
              <a:buFont typeface="Wingdings" pitchFamily="2" charset="2"/>
              <a:buChar char="ü"/>
            </a:pPr>
            <a:r>
              <a:rPr lang="ja-JP" altLang="en-US" sz="4400" dirty="0" smtClean="0"/>
              <a:t>マスターデータも顧客のものをできるだけ用いて</a:t>
            </a:r>
            <a:r>
              <a:rPr lang="ja-JP" altLang="en-US" sz="4400" dirty="0" smtClean="0">
                <a:solidFill>
                  <a:srgbClr val="0000FF"/>
                </a:solidFill>
              </a:rPr>
              <a:t>試験</a:t>
            </a:r>
            <a:r>
              <a:rPr lang="ja-JP" altLang="en-US" sz="4400" dirty="0" smtClean="0"/>
              <a:t>を行う。</a:t>
            </a:r>
            <a:endParaRPr lang="en-US" altLang="ja-JP" sz="4400" dirty="0" smtClean="0"/>
          </a:p>
          <a:p>
            <a:pPr lvl="1">
              <a:buFont typeface="Wingdings" pitchFamily="2" charset="2"/>
              <a:buChar char="ü"/>
            </a:pPr>
            <a:r>
              <a:rPr lang="ja-JP" altLang="en-US" sz="4400" dirty="0" smtClean="0"/>
              <a:t>顧客の視点で</a:t>
            </a:r>
            <a:r>
              <a:rPr lang="ja-JP" altLang="en-US" sz="4400" dirty="0" smtClean="0">
                <a:solidFill>
                  <a:srgbClr val="0000FF"/>
                </a:solidFill>
              </a:rPr>
              <a:t>確認</a:t>
            </a:r>
            <a:r>
              <a:rPr lang="ja-JP" altLang="en-US" sz="4400" dirty="0" smtClean="0"/>
              <a:t>を行う。</a:t>
            </a:r>
            <a:endParaRPr lang="en-US" altLang="ja-JP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試験での重要なポイント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ja-JP" altLang="en-US" sz="4800" dirty="0" smtClean="0">
                <a:solidFill>
                  <a:srgbClr val="0000FF"/>
                </a:solidFill>
              </a:rPr>
              <a:t>少ない試験</a:t>
            </a:r>
            <a:r>
              <a:rPr lang="ja-JP" altLang="en-US" sz="4800" dirty="0" smtClean="0"/>
              <a:t>でできるだけ</a:t>
            </a:r>
            <a:r>
              <a:rPr lang="ja-JP" altLang="en-US" sz="4800" dirty="0" smtClean="0">
                <a:solidFill>
                  <a:srgbClr val="0000FF"/>
                </a:solidFill>
              </a:rPr>
              <a:t>多くの確認</a:t>
            </a:r>
            <a:r>
              <a:rPr lang="ja-JP" altLang="en-US" sz="4800" dirty="0" smtClean="0"/>
              <a:t>をする。</a:t>
            </a:r>
            <a:endParaRPr lang="en-US" altLang="ja-JP" sz="4800" dirty="0" smtClean="0"/>
          </a:p>
          <a:p>
            <a:r>
              <a:rPr lang="ja-JP" altLang="en-US" sz="4800" dirty="0" smtClean="0">
                <a:solidFill>
                  <a:srgbClr val="0000FF"/>
                </a:solidFill>
              </a:rPr>
              <a:t>試験</a:t>
            </a:r>
            <a:r>
              <a:rPr lang="ja-JP" altLang="en-US" sz="4800" dirty="0" smtClean="0"/>
              <a:t>をしても</a:t>
            </a:r>
            <a:r>
              <a:rPr lang="ja-JP" altLang="en-US" sz="4800" dirty="0" smtClean="0">
                <a:solidFill>
                  <a:srgbClr val="0000FF"/>
                </a:solidFill>
              </a:rPr>
              <a:t>確認</a:t>
            </a:r>
            <a:r>
              <a:rPr lang="ja-JP" altLang="en-US" sz="4800" dirty="0" smtClean="0"/>
              <a:t>をしなければ何の意味もない。</a:t>
            </a:r>
            <a:endParaRPr lang="en-US" altLang="ja-JP" sz="4800" dirty="0" smtClean="0"/>
          </a:p>
          <a:p>
            <a:r>
              <a:rPr lang="ja-JP" altLang="en-US" sz="4800" dirty="0" smtClean="0">
                <a:solidFill>
                  <a:srgbClr val="0000FF"/>
                </a:solidFill>
              </a:rPr>
              <a:t>試験</a:t>
            </a:r>
            <a:r>
              <a:rPr lang="ja-JP" altLang="en-US" sz="4800" dirty="0" smtClean="0"/>
              <a:t>とは試すこと。</a:t>
            </a:r>
            <a:endParaRPr lang="en-US" altLang="ja-JP" sz="4800" dirty="0" smtClean="0"/>
          </a:p>
          <a:p>
            <a:r>
              <a:rPr lang="ja-JP" altLang="en-US" sz="4800" dirty="0" smtClean="0">
                <a:solidFill>
                  <a:srgbClr val="0000FF"/>
                </a:solidFill>
              </a:rPr>
              <a:t>確認</a:t>
            </a:r>
            <a:r>
              <a:rPr lang="ja-JP" altLang="en-US" sz="4800" dirty="0" smtClean="0"/>
              <a:t>とは確かめるこ</a:t>
            </a:r>
            <a:r>
              <a:rPr lang="ja-JP" altLang="en-US" sz="4800" smtClean="0"/>
              <a:t>と</a:t>
            </a:r>
            <a:r>
              <a:rPr lang="ja-JP" altLang="en-US" sz="4800" smtClean="0"/>
              <a:t>。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効率の良い試験とは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少ない試験で、多くの確認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lowchart: Predefined Process 4"/>
          <p:cNvSpPr/>
          <p:nvPr/>
        </p:nvSpPr>
        <p:spPr>
          <a:xfrm>
            <a:off x="4211960" y="4293096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A</a:t>
            </a:r>
            <a:endParaRPr kumimoji="1" lang="ja-JP" altLang="en-US" sz="4000" dirty="0">
              <a:solidFill>
                <a:srgbClr val="FFD1D1"/>
              </a:solidFill>
            </a:endParaRPr>
          </a:p>
        </p:txBody>
      </p:sp>
      <p:sp>
        <p:nvSpPr>
          <p:cNvPr id="6" name="Flowchart: Magnetic Disk 10"/>
          <p:cNvSpPr/>
          <p:nvPr/>
        </p:nvSpPr>
        <p:spPr>
          <a:xfrm>
            <a:off x="4211960" y="5013176"/>
            <a:ext cx="1080120" cy="648072"/>
          </a:xfrm>
          <a:prstGeom prst="flowChartMagneticDisk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D1D1"/>
              </a:solidFill>
            </a:endParaRPr>
          </a:p>
        </p:txBody>
      </p:sp>
      <p:sp>
        <p:nvSpPr>
          <p:cNvPr id="7" name="Flowchart: Display 37"/>
          <p:cNvSpPr/>
          <p:nvPr/>
        </p:nvSpPr>
        <p:spPr>
          <a:xfrm>
            <a:off x="4211960" y="3573016"/>
            <a:ext cx="1080120" cy="648072"/>
          </a:xfrm>
          <a:prstGeom prst="flowChartDisplay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FFD1D1"/>
                </a:solidFill>
              </a:rPr>
              <a:t>画面</a:t>
            </a:r>
            <a:endParaRPr kumimoji="1" lang="ja-JP" altLang="en-US" sz="2000" b="1" dirty="0">
              <a:solidFill>
                <a:srgbClr val="FFD1D1"/>
              </a:solidFill>
            </a:endParaRPr>
          </a:p>
        </p:txBody>
      </p:sp>
      <p:sp>
        <p:nvSpPr>
          <p:cNvPr id="8" name="直方体 7"/>
          <p:cNvSpPr/>
          <p:nvPr/>
        </p:nvSpPr>
        <p:spPr>
          <a:xfrm>
            <a:off x="3851920" y="2780928"/>
            <a:ext cx="1872208" cy="3024336"/>
          </a:xfrm>
          <a:prstGeom prst="cube">
            <a:avLst>
              <a:gd name="adj" fmla="val 14939"/>
            </a:avLst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800" b="1" dirty="0" smtClean="0">
                <a:solidFill>
                  <a:srgbClr val="0000FF"/>
                </a:solidFill>
              </a:rPr>
              <a:t>システム</a:t>
            </a:r>
            <a:endParaRPr kumimoji="1" lang="ja-JP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ストライプ矢印 8"/>
          <p:cNvSpPr/>
          <p:nvPr/>
        </p:nvSpPr>
        <p:spPr>
          <a:xfrm>
            <a:off x="1475656" y="3645024"/>
            <a:ext cx="2304256" cy="1584176"/>
          </a:xfrm>
          <a:prstGeom prst="stripedRightArrow">
            <a:avLst>
              <a:gd name="adj1" fmla="val 56076"/>
              <a:gd name="adj2" fmla="val 50000"/>
            </a:avLst>
          </a:prstGeom>
          <a:solidFill>
            <a:srgbClr val="0000FF"/>
          </a:solidFill>
          <a:ln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試験</a:t>
            </a:r>
            <a:endParaRPr kumimoji="1" lang="ja-JP" altLang="en-US" sz="4400" dirty="0"/>
          </a:p>
        </p:txBody>
      </p:sp>
      <p:sp>
        <p:nvSpPr>
          <p:cNvPr id="10" name="ストライプ矢印 9"/>
          <p:cNvSpPr/>
          <p:nvPr/>
        </p:nvSpPr>
        <p:spPr>
          <a:xfrm>
            <a:off x="5364088" y="3573016"/>
            <a:ext cx="1728192" cy="648072"/>
          </a:xfrm>
          <a:prstGeom prst="stripedRightArrow">
            <a:avLst>
              <a:gd name="adj1" fmla="val 56076"/>
              <a:gd name="adj2" fmla="val 50000"/>
            </a:avLst>
          </a:prstGeom>
          <a:solidFill>
            <a:srgbClr val="0000FF"/>
          </a:solidFill>
          <a:ln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確認</a:t>
            </a:r>
            <a:endParaRPr kumimoji="1" lang="ja-JP" altLang="en-US" sz="2000" dirty="0"/>
          </a:p>
        </p:txBody>
      </p:sp>
      <p:sp>
        <p:nvSpPr>
          <p:cNvPr id="11" name="ストライプ矢印 10"/>
          <p:cNvSpPr/>
          <p:nvPr/>
        </p:nvSpPr>
        <p:spPr>
          <a:xfrm>
            <a:off x="5364088" y="4293096"/>
            <a:ext cx="1728192" cy="648072"/>
          </a:xfrm>
          <a:prstGeom prst="stripedRightArrow">
            <a:avLst>
              <a:gd name="adj1" fmla="val 56076"/>
              <a:gd name="adj2" fmla="val 50000"/>
            </a:avLst>
          </a:prstGeom>
          <a:solidFill>
            <a:srgbClr val="0000FF"/>
          </a:solidFill>
          <a:ln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確認</a:t>
            </a:r>
            <a:endParaRPr kumimoji="1" lang="ja-JP" altLang="en-US" sz="2000" dirty="0"/>
          </a:p>
        </p:txBody>
      </p:sp>
      <p:sp>
        <p:nvSpPr>
          <p:cNvPr id="12" name="ストライプ矢印 11"/>
          <p:cNvSpPr/>
          <p:nvPr/>
        </p:nvSpPr>
        <p:spPr>
          <a:xfrm>
            <a:off x="5364088" y="5013176"/>
            <a:ext cx="1728192" cy="648072"/>
          </a:xfrm>
          <a:prstGeom prst="stripedRightArrow">
            <a:avLst>
              <a:gd name="adj1" fmla="val 56076"/>
              <a:gd name="adj2" fmla="val 50000"/>
            </a:avLst>
          </a:prstGeom>
          <a:solidFill>
            <a:srgbClr val="0000FF"/>
          </a:solidFill>
          <a:ln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確認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試験での重要なポイント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どんな小さな事象でも「変だ」「おかしい」と思ったらその原因を追求すること。</a:t>
            </a:r>
            <a:endParaRPr kumimoji="1" lang="en-US" altLang="ja-JP" sz="4800" dirty="0" smtClean="0"/>
          </a:p>
          <a:p>
            <a:r>
              <a:rPr lang="ja-JP" altLang="en-US" sz="4800" dirty="0" smtClean="0"/>
              <a:t>小さな事象を放置しておくと後で重大なバグ（障害）になることが多い。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試験工程とは・・・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試して、確かめること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lowchart: Predefined Process 4"/>
          <p:cNvSpPr/>
          <p:nvPr/>
        </p:nvSpPr>
        <p:spPr>
          <a:xfrm>
            <a:off x="4572000" y="4293096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A</a:t>
            </a:r>
            <a:endParaRPr kumimoji="1" lang="ja-JP" altLang="en-US" sz="4000" dirty="0">
              <a:solidFill>
                <a:srgbClr val="FFD1D1"/>
              </a:solidFill>
            </a:endParaRPr>
          </a:p>
        </p:txBody>
      </p:sp>
      <p:sp>
        <p:nvSpPr>
          <p:cNvPr id="6" name="Flowchart: Magnetic Disk 10"/>
          <p:cNvSpPr/>
          <p:nvPr/>
        </p:nvSpPr>
        <p:spPr>
          <a:xfrm>
            <a:off x="4572000" y="5013176"/>
            <a:ext cx="1080120" cy="648072"/>
          </a:xfrm>
          <a:prstGeom prst="flowChartMagneticDisk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D1D1"/>
              </a:solidFill>
            </a:endParaRPr>
          </a:p>
        </p:txBody>
      </p:sp>
      <p:sp>
        <p:nvSpPr>
          <p:cNvPr id="7" name="Flowchart: Display 37"/>
          <p:cNvSpPr/>
          <p:nvPr/>
        </p:nvSpPr>
        <p:spPr>
          <a:xfrm>
            <a:off x="4572000" y="3573016"/>
            <a:ext cx="1080120" cy="648072"/>
          </a:xfrm>
          <a:prstGeom prst="flowChartDisplay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FFD1D1"/>
                </a:solidFill>
              </a:rPr>
              <a:t>画面</a:t>
            </a:r>
            <a:endParaRPr kumimoji="1" lang="ja-JP" altLang="en-US" sz="2000" b="1" dirty="0">
              <a:solidFill>
                <a:srgbClr val="FFD1D1"/>
              </a:solidFill>
            </a:endParaRPr>
          </a:p>
        </p:txBody>
      </p:sp>
      <p:sp>
        <p:nvSpPr>
          <p:cNvPr id="8" name="直方体 7"/>
          <p:cNvSpPr/>
          <p:nvPr/>
        </p:nvSpPr>
        <p:spPr>
          <a:xfrm>
            <a:off x="4211960" y="2780928"/>
            <a:ext cx="1872208" cy="3024336"/>
          </a:xfrm>
          <a:prstGeom prst="cube">
            <a:avLst>
              <a:gd name="adj" fmla="val 14939"/>
            </a:avLst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800" b="1" dirty="0" smtClean="0">
                <a:solidFill>
                  <a:srgbClr val="0000FF"/>
                </a:solidFill>
              </a:rPr>
              <a:t>システム</a:t>
            </a:r>
            <a:endParaRPr kumimoji="1" lang="ja-JP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ストライプ矢印 8"/>
          <p:cNvSpPr/>
          <p:nvPr/>
        </p:nvSpPr>
        <p:spPr>
          <a:xfrm>
            <a:off x="1835696" y="3645024"/>
            <a:ext cx="2304256" cy="1584176"/>
          </a:xfrm>
          <a:prstGeom prst="stripedRightArrow">
            <a:avLst>
              <a:gd name="adj1" fmla="val 56076"/>
              <a:gd name="adj2" fmla="val 50000"/>
            </a:avLst>
          </a:prstGeom>
          <a:solidFill>
            <a:srgbClr val="0000FF"/>
          </a:solidFill>
          <a:ln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試す</a:t>
            </a:r>
            <a:endParaRPr kumimoji="1" lang="ja-JP" altLang="en-US" sz="4400" dirty="0"/>
          </a:p>
        </p:txBody>
      </p:sp>
      <p:sp>
        <p:nvSpPr>
          <p:cNvPr id="10" name="ストライプ矢印 9"/>
          <p:cNvSpPr/>
          <p:nvPr/>
        </p:nvSpPr>
        <p:spPr>
          <a:xfrm>
            <a:off x="5724128" y="3573016"/>
            <a:ext cx="1728192" cy="648072"/>
          </a:xfrm>
          <a:prstGeom prst="stripedRightArrow">
            <a:avLst>
              <a:gd name="adj1" fmla="val 56076"/>
              <a:gd name="adj2" fmla="val 50000"/>
            </a:avLst>
          </a:prstGeom>
          <a:solidFill>
            <a:srgbClr val="0000FF"/>
          </a:solidFill>
          <a:ln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確かめる</a:t>
            </a:r>
            <a:endParaRPr kumimoji="1" lang="ja-JP" altLang="en-US" sz="2000" dirty="0"/>
          </a:p>
        </p:txBody>
      </p:sp>
      <p:sp>
        <p:nvSpPr>
          <p:cNvPr id="11" name="ストライプ矢印 10"/>
          <p:cNvSpPr/>
          <p:nvPr/>
        </p:nvSpPr>
        <p:spPr>
          <a:xfrm>
            <a:off x="5724128" y="4293096"/>
            <a:ext cx="1728192" cy="648072"/>
          </a:xfrm>
          <a:prstGeom prst="stripedRightArrow">
            <a:avLst>
              <a:gd name="adj1" fmla="val 56076"/>
              <a:gd name="adj2" fmla="val 50000"/>
            </a:avLst>
          </a:prstGeom>
          <a:solidFill>
            <a:srgbClr val="0000FF"/>
          </a:solidFill>
          <a:ln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確かめる</a:t>
            </a:r>
            <a:endParaRPr kumimoji="1" lang="ja-JP" altLang="en-US" sz="2000" dirty="0"/>
          </a:p>
        </p:txBody>
      </p:sp>
      <p:sp>
        <p:nvSpPr>
          <p:cNvPr id="12" name="ストライプ矢印 11"/>
          <p:cNvSpPr/>
          <p:nvPr/>
        </p:nvSpPr>
        <p:spPr>
          <a:xfrm>
            <a:off x="5724128" y="5013176"/>
            <a:ext cx="1728192" cy="648072"/>
          </a:xfrm>
          <a:prstGeom prst="stripedRightArrow">
            <a:avLst>
              <a:gd name="adj1" fmla="val 56076"/>
              <a:gd name="adj2" fmla="val 50000"/>
            </a:avLst>
          </a:prstGeom>
          <a:solidFill>
            <a:srgbClr val="0000FF"/>
          </a:solidFill>
          <a:ln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確かめる</a:t>
            </a:r>
            <a:endParaRPr kumimoji="1" lang="ja-JP" altLang="en-US" sz="2000" dirty="0"/>
          </a:p>
        </p:txBody>
      </p:sp>
      <p:sp>
        <p:nvSpPr>
          <p:cNvPr id="13" name="円/楕円 12"/>
          <p:cNvSpPr/>
          <p:nvPr/>
        </p:nvSpPr>
        <p:spPr>
          <a:xfrm>
            <a:off x="323528" y="3861048"/>
            <a:ext cx="1728192" cy="108012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刺激</a:t>
            </a:r>
            <a:endParaRPr kumimoji="1" lang="ja-JP" altLang="en-US" sz="4000" dirty="0"/>
          </a:p>
        </p:txBody>
      </p:sp>
      <p:sp>
        <p:nvSpPr>
          <p:cNvPr id="14" name="円/楕円 13"/>
          <p:cNvSpPr/>
          <p:nvPr/>
        </p:nvSpPr>
        <p:spPr>
          <a:xfrm>
            <a:off x="7524328" y="3573016"/>
            <a:ext cx="1152128" cy="648072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反応</a:t>
            </a:r>
            <a:endParaRPr kumimoji="1" lang="ja-JP" altLang="en-US" sz="2400" b="1" dirty="0"/>
          </a:p>
        </p:txBody>
      </p:sp>
      <p:sp>
        <p:nvSpPr>
          <p:cNvPr id="15" name="円/楕円 14"/>
          <p:cNvSpPr/>
          <p:nvPr/>
        </p:nvSpPr>
        <p:spPr>
          <a:xfrm>
            <a:off x="7524328" y="4293096"/>
            <a:ext cx="1152128" cy="648072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反応</a:t>
            </a:r>
            <a:endParaRPr kumimoji="1" lang="ja-JP" altLang="en-US" sz="2400" b="1" dirty="0"/>
          </a:p>
        </p:txBody>
      </p:sp>
      <p:sp>
        <p:nvSpPr>
          <p:cNvPr id="16" name="円/楕円 15"/>
          <p:cNvSpPr/>
          <p:nvPr/>
        </p:nvSpPr>
        <p:spPr>
          <a:xfrm>
            <a:off x="7524328" y="5013176"/>
            <a:ext cx="1152128" cy="648072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反応</a:t>
            </a:r>
            <a:endParaRPr kumimoji="1" lang="ja-JP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試験での重要なポイント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4800" dirty="0" smtClean="0">
                <a:solidFill>
                  <a:srgbClr val="0000FF"/>
                </a:solidFill>
              </a:rPr>
              <a:t>ログを詳細に多く取る。</a:t>
            </a:r>
            <a:endParaRPr kumimoji="1" lang="en-US" altLang="ja-JP" sz="4800" dirty="0" smtClean="0">
              <a:solidFill>
                <a:srgbClr val="0000FF"/>
              </a:solidFill>
            </a:endParaRPr>
          </a:p>
          <a:p>
            <a:r>
              <a:rPr lang="ja-JP" altLang="en-US" sz="4800" dirty="0" smtClean="0">
                <a:solidFill>
                  <a:srgbClr val="0000FF"/>
                </a:solidFill>
              </a:rPr>
              <a:t>ログの解析に多くの時間を取る。</a:t>
            </a:r>
            <a:endParaRPr lang="en-US" altLang="ja-JP" sz="4800" dirty="0" smtClean="0">
              <a:solidFill>
                <a:srgbClr val="0000FF"/>
              </a:solidFill>
            </a:endParaRPr>
          </a:p>
          <a:p>
            <a:r>
              <a:rPr kumimoji="1" lang="ja-JP" altLang="en-US" sz="4800" dirty="0" smtClean="0"/>
              <a:t>少しでもおかしなログがあれば徹底的に解析し、原因を究明する。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試験での重要なポイント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ja-JP" altLang="en-US" sz="4800" dirty="0" smtClean="0">
                <a:solidFill>
                  <a:srgbClr val="FF0000"/>
                </a:solidFill>
              </a:rPr>
              <a:t>一つの障害からの水平探索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r>
              <a:rPr lang="ja-JP" altLang="en-US" sz="4800" dirty="0" smtClean="0">
                <a:solidFill>
                  <a:srgbClr val="FF0000"/>
                </a:solidFill>
              </a:rPr>
              <a:t>障害の傾向分析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r>
              <a:rPr lang="ja-JP" altLang="en-US" sz="4800" dirty="0" smtClean="0"/>
              <a:t>同じような障害は必ず複数存在するので、同じような試験を別の箇所で実施し確認する。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試験での重要なポイント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ja-JP" altLang="en-US" sz="9600" smtClean="0"/>
              <a:t>試験の</a:t>
            </a:r>
            <a:r>
              <a:rPr lang="ja-JP" altLang="en-US" sz="9600" smtClean="0">
                <a:solidFill>
                  <a:srgbClr val="0000FF"/>
                </a:solidFill>
              </a:rPr>
              <a:t>網羅性</a:t>
            </a:r>
            <a:endParaRPr lang="en-US" altLang="ja-JP" sz="9600" dirty="0" smtClean="0"/>
          </a:p>
          <a:p>
            <a:pPr algn="ctr">
              <a:buNone/>
            </a:pPr>
            <a:r>
              <a:rPr lang="ja-JP" altLang="en-US" sz="9600" smtClean="0">
                <a:solidFill>
                  <a:srgbClr val="0000FF"/>
                </a:solidFill>
              </a:rPr>
              <a:t>網</a:t>
            </a:r>
            <a:r>
              <a:rPr lang="ja-JP" altLang="en-US" sz="9600" smtClean="0">
                <a:solidFill>
                  <a:srgbClr val="0000FF"/>
                </a:solidFill>
              </a:rPr>
              <a:t>羅</a:t>
            </a:r>
            <a:r>
              <a:rPr lang="ja-JP" altLang="en-US" sz="9600" smtClean="0">
                <a:solidFill>
                  <a:srgbClr val="0000FF"/>
                </a:solidFill>
              </a:rPr>
              <a:t>性</a:t>
            </a:r>
            <a:r>
              <a:rPr lang="ja-JP" altLang="en-US" sz="9600" smtClean="0"/>
              <a:t>の検証</a:t>
            </a:r>
            <a:endParaRPr lang="en-US" altLang="ja-JP" sz="9600" dirty="0" smtClean="0"/>
          </a:p>
          <a:p>
            <a:pPr algn="ctr">
              <a:buNone/>
            </a:pPr>
            <a:r>
              <a:rPr lang="ja-JP" altLang="en-US" sz="9600" smtClean="0"/>
              <a:t>確</a:t>
            </a:r>
            <a:r>
              <a:rPr lang="ja-JP" altLang="en-US" sz="9600" smtClean="0"/>
              <a:t>認の</a:t>
            </a:r>
            <a:r>
              <a:rPr lang="ja-JP" altLang="en-US" sz="9600" smtClean="0">
                <a:solidFill>
                  <a:srgbClr val="0000FF"/>
                </a:solidFill>
              </a:rPr>
              <a:t>網羅性</a:t>
            </a:r>
            <a:endParaRPr lang="en-US" altLang="ja-JP" sz="96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試験工程とは・・・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システムとのコミュニケーション</a:t>
            </a:r>
            <a:endParaRPr kumimoji="1" lang="en-US" altLang="ja-JP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lowchart: Predefined Process 4"/>
          <p:cNvSpPr/>
          <p:nvPr/>
        </p:nvSpPr>
        <p:spPr>
          <a:xfrm>
            <a:off x="4572000" y="4293096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A</a:t>
            </a:r>
            <a:endParaRPr kumimoji="1" lang="ja-JP" altLang="en-US" sz="4000" dirty="0">
              <a:solidFill>
                <a:srgbClr val="FFD1D1"/>
              </a:solidFill>
            </a:endParaRPr>
          </a:p>
        </p:txBody>
      </p:sp>
      <p:sp>
        <p:nvSpPr>
          <p:cNvPr id="6" name="Flowchart: Magnetic Disk 10"/>
          <p:cNvSpPr/>
          <p:nvPr/>
        </p:nvSpPr>
        <p:spPr>
          <a:xfrm>
            <a:off x="4572000" y="5013176"/>
            <a:ext cx="1080120" cy="648072"/>
          </a:xfrm>
          <a:prstGeom prst="flowChartMagneticDisk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D1D1"/>
              </a:solidFill>
            </a:endParaRPr>
          </a:p>
        </p:txBody>
      </p:sp>
      <p:sp>
        <p:nvSpPr>
          <p:cNvPr id="7" name="Flowchart: Display 37"/>
          <p:cNvSpPr/>
          <p:nvPr/>
        </p:nvSpPr>
        <p:spPr>
          <a:xfrm>
            <a:off x="4572000" y="3573016"/>
            <a:ext cx="1080120" cy="648072"/>
          </a:xfrm>
          <a:prstGeom prst="flowChartDisplay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FFD1D1"/>
                </a:solidFill>
              </a:rPr>
              <a:t>画面</a:t>
            </a:r>
            <a:endParaRPr kumimoji="1" lang="ja-JP" altLang="en-US" sz="2000" b="1" dirty="0">
              <a:solidFill>
                <a:srgbClr val="FFD1D1"/>
              </a:solidFill>
            </a:endParaRPr>
          </a:p>
        </p:txBody>
      </p:sp>
      <p:sp>
        <p:nvSpPr>
          <p:cNvPr id="8" name="直方体 7"/>
          <p:cNvSpPr/>
          <p:nvPr/>
        </p:nvSpPr>
        <p:spPr>
          <a:xfrm>
            <a:off x="4211960" y="2780928"/>
            <a:ext cx="1872208" cy="3024336"/>
          </a:xfrm>
          <a:prstGeom prst="cube">
            <a:avLst>
              <a:gd name="adj" fmla="val 14939"/>
            </a:avLst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800" b="1" dirty="0" smtClean="0">
                <a:solidFill>
                  <a:srgbClr val="0000FF"/>
                </a:solidFill>
              </a:rPr>
              <a:t>システム</a:t>
            </a:r>
            <a:endParaRPr kumimoji="1" lang="ja-JP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ストライプ矢印 8"/>
          <p:cNvSpPr/>
          <p:nvPr/>
        </p:nvSpPr>
        <p:spPr>
          <a:xfrm>
            <a:off x="1835696" y="2780928"/>
            <a:ext cx="2304256" cy="1584176"/>
          </a:xfrm>
          <a:prstGeom prst="stripedRightArrow">
            <a:avLst>
              <a:gd name="adj1" fmla="val 56076"/>
              <a:gd name="adj2" fmla="val 50000"/>
            </a:avLst>
          </a:prstGeom>
          <a:solidFill>
            <a:srgbClr val="0000FF"/>
          </a:solidFill>
          <a:ln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質問</a:t>
            </a:r>
            <a:endParaRPr kumimoji="1" lang="ja-JP" altLang="en-US" sz="4400" dirty="0"/>
          </a:p>
        </p:txBody>
      </p:sp>
      <p:sp>
        <p:nvSpPr>
          <p:cNvPr id="10" name="ストライプ矢印 9"/>
          <p:cNvSpPr/>
          <p:nvPr/>
        </p:nvSpPr>
        <p:spPr>
          <a:xfrm>
            <a:off x="5724128" y="3573016"/>
            <a:ext cx="1728192" cy="648072"/>
          </a:xfrm>
          <a:prstGeom prst="stripedRightArrow">
            <a:avLst>
              <a:gd name="adj1" fmla="val 56076"/>
              <a:gd name="adj2" fmla="val 50000"/>
            </a:avLst>
          </a:prstGeom>
          <a:solidFill>
            <a:srgbClr val="0000FF"/>
          </a:solidFill>
          <a:ln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確認</a:t>
            </a:r>
            <a:endParaRPr kumimoji="1" lang="ja-JP" altLang="en-US" sz="2000" dirty="0"/>
          </a:p>
        </p:txBody>
      </p:sp>
      <p:sp>
        <p:nvSpPr>
          <p:cNvPr id="11" name="ストライプ矢印 10"/>
          <p:cNvSpPr/>
          <p:nvPr/>
        </p:nvSpPr>
        <p:spPr>
          <a:xfrm>
            <a:off x="5724128" y="4293096"/>
            <a:ext cx="1728192" cy="648072"/>
          </a:xfrm>
          <a:prstGeom prst="stripedRightArrow">
            <a:avLst>
              <a:gd name="adj1" fmla="val 56076"/>
              <a:gd name="adj2" fmla="val 50000"/>
            </a:avLst>
          </a:prstGeom>
          <a:solidFill>
            <a:srgbClr val="0000FF"/>
          </a:solidFill>
          <a:ln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確認</a:t>
            </a:r>
            <a:endParaRPr kumimoji="1" lang="ja-JP" altLang="en-US" sz="2000" dirty="0"/>
          </a:p>
        </p:txBody>
      </p:sp>
      <p:sp>
        <p:nvSpPr>
          <p:cNvPr id="12" name="ストライプ矢印 11"/>
          <p:cNvSpPr/>
          <p:nvPr/>
        </p:nvSpPr>
        <p:spPr>
          <a:xfrm>
            <a:off x="5724128" y="5013176"/>
            <a:ext cx="1728192" cy="648072"/>
          </a:xfrm>
          <a:prstGeom prst="stripedRightArrow">
            <a:avLst>
              <a:gd name="adj1" fmla="val 56076"/>
              <a:gd name="adj2" fmla="val 50000"/>
            </a:avLst>
          </a:prstGeom>
          <a:solidFill>
            <a:srgbClr val="0000FF"/>
          </a:solidFill>
          <a:ln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確認</a:t>
            </a:r>
            <a:endParaRPr kumimoji="1" lang="ja-JP" altLang="en-US" sz="2000" dirty="0"/>
          </a:p>
        </p:txBody>
      </p:sp>
      <p:sp>
        <p:nvSpPr>
          <p:cNvPr id="13" name="円/楕円 12"/>
          <p:cNvSpPr/>
          <p:nvPr/>
        </p:nvSpPr>
        <p:spPr>
          <a:xfrm>
            <a:off x="323528" y="2996952"/>
            <a:ext cx="1728192" cy="108012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興味</a:t>
            </a:r>
            <a:endParaRPr kumimoji="1" lang="ja-JP" altLang="en-US" sz="4000" dirty="0"/>
          </a:p>
        </p:txBody>
      </p:sp>
      <p:sp>
        <p:nvSpPr>
          <p:cNvPr id="14" name="円/楕円 13"/>
          <p:cNvSpPr/>
          <p:nvPr/>
        </p:nvSpPr>
        <p:spPr>
          <a:xfrm>
            <a:off x="7524328" y="3573016"/>
            <a:ext cx="1152128" cy="648072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情報</a:t>
            </a:r>
            <a:endParaRPr kumimoji="1" lang="ja-JP" altLang="en-US" sz="2400" b="1" dirty="0"/>
          </a:p>
        </p:txBody>
      </p:sp>
      <p:sp>
        <p:nvSpPr>
          <p:cNvPr id="15" name="円/楕円 14"/>
          <p:cNvSpPr/>
          <p:nvPr/>
        </p:nvSpPr>
        <p:spPr>
          <a:xfrm>
            <a:off x="7524328" y="4293096"/>
            <a:ext cx="1152128" cy="648072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情報</a:t>
            </a:r>
            <a:endParaRPr kumimoji="1" lang="ja-JP" altLang="en-US" sz="2400" b="1" dirty="0"/>
          </a:p>
        </p:txBody>
      </p:sp>
      <p:sp>
        <p:nvSpPr>
          <p:cNvPr id="16" name="円/楕円 15"/>
          <p:cNvSpPr/>
          <p:nvPr/>
        </p:nvSpPr>
        <p:spPr>
          <a:xfrm>
            <a:off x="7524328" y="5013176"/>
            <a:ext cx="1152128" cy="648072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情報</a:t>
            </a:r>
            <a:endParaRPr kumimoji="1" lang="ja-JP" altLang="en-US" sz="2400" b="1" dirty="0"/>
          </a:p>
        </p:txBody>
      </p:sp>
      <p:sp>
        <p:nvSpPr>
          <p:cNvPr id="18" name="ストライプ矢印 17"/>
          <p:cNvSpPr/>
          <p:nvPr/>
        </p:nvSpPr>
        <p:spPr>
          <a:xfrm>
            <a:off x="1835696" y="4293096"/>
            <a:ext cx="2304256" cy="1584176"/>
          </a:xfrm>
          <a:prstGeom prst="stripedRightArrow">
            <a:avLst>
              <a:gd name="adj1" fmla="val 56076"/>
              <a:gd name="adj2" fmla="val 50000"/>
            </a:avLst>
          </a:prstGeom>
          <a:solidFill>
            <a:srgbClr val="0000FF"/>
          </a:solidFill>
          <a:ln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確認</a:t>
            </a:r>
            <a:endParaRPr kumimoji="1" lang="ja-JP" altLang="en-US" sz="4400" dirty="0"/>
          </a:p>
        </p:txBody>
      </p:sp>
      <p:sp>
        <p:nvSpPr>
          <p:cNvPr id="19" name="円/楕円 18"/>
          <p:cNvSpPr/>
          <p:nvPr/>
        </p:nvSpPr>
        <p:spPr>
          <a:xfrm>
            <a:off x="323528" y="4509120"/>
            <a:ext cx="1728192" cy="1080120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興味</a:t>
            </a:r>
            <a:endParaRPr kumimoji="1"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500"/>
                            </p:stCondLst>
                            <p:childTnLst>
                              <p:par>
                                <p:cTn id="6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9000"/>
                            </p:stCondLst>
                            <p:childTnLst>
                              <p:par>
                                <p:cTn id="73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500"/>
                            </p:stCondLst>
                            <p:childTnLst>
                              <p:par>
                                <p:cTn id="7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0"/>
                            </p:stCondLst>
                            <p:childTnLst>
                              <p:par>
                                <p:cTn id="81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500"/>
                            </p:stCondLst>
                            <p:childTnLst>
                              <p:par>
                                <p:cTn id="8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ソースコードと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mtClean="0"/>
              <a:t>結合試験仕様書の納品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ja-JP" altLang="en-US" sz="5800" smtClean="0">
                <a:solidFill>
                  <a:srgbClr val="FF0000"/>
                </a:solidFill>
              </a:rPr>
              <a:t>３月２８日（水）１８：００締切</a:t>
            </a:r>
            <a:endParaRPr lang="en-US" altLang="ja-JP" sz="5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ja-JP" altLang="en-US" sz="5400" smtClean="0"/>
              <a:t>結合試験仕</a:t>
            </a:r>
            <a:r>
              <a:rPr lang="ja-JP" altLang="en-US" sz="5400" smtClean="0"/>
              <a:t>様</a:t>
            </a:r>
            <a:r>
              <a:rPr lang="ja-JP" altLang="en-US" sz="5400" smtClean="0"/>
              <a:t>書を</a:t>
            </a:r>
            <a:r>
              <a:rPr lang="ja-JP" altLang="en-US" sz="5400" smtClean="0">
                <a:solidFill>
                  <a:srgbClr val="FF0000"/>
                </a:solidFill>
              </a:rPr>
              <a:t>２部</a:t>
            </a:r>
            <a:r>
              <a:rPr lang="ja-JP" altLang="en-US" sz="5400" smtClean="0"/>
              <a:t>と</a:t>
            </a:r>
            <a:endParaRPr lang="en-US" altLang="ja-JP" sz="5400" dirty="0" smtClean="0"/>
          </a:p>
          <a:p>
            <a:pPr>
              <a:buNone/>
            </a:pPr>
            <a:r>
              <a:rPr lang="ja-JP" altLang="en-US" sz="5400" smtClean="0"/>
              <a:t>ソ</a:t>
            </a:r>
            <a:r>
              <a:rPr lang="ja-JP" altLang="en-US" sz="5400" smtClean="0"/>
              <a:t>ー</a:t>
            </a:r>
            <a:r>
              <a:rPr lang="ja-JP" altLang="en-US" sz="5400" smtClean="0"/>
              <a:t>スコードを</a:t>
            </a:r>
            <a:r>
              <a:rPr lang="ja-JP" altLang="en-US" sz="5400" smtClean="0"/>
              <a:t>納めた</a:t>
            </a:r>
            <a:r>
              <a:rPr lang="en-US" altLang="ja-JP" sz="5400" dirty="0" smtClean="0"/>
              <a:t>CD-ROM</a:t>
            </a:r>
            <a:r>
              <a:rPr lang="ja-JP" altLang="en-US" sz="5400" smtClean="0"/>
              <a:t>を</a:t>
            </a:r>
            <a:r>
              <a:rPr lang="ja-JP" altLang="en-US" sz="5400" smtClean="0">
                <a:solidFill>
                  <a:srgbClr val="FF0000"/>
                </a:solidFill>
              </a:rPr>
              <a:t>１枚</a:t>
            </a:r>
            <a:r>
              <a:rPr lang="ja-JP" altLang="en-US" sz="5400" smtClean="0"/>
              <a:t>を</a:t>
            </a:r>
            <a:endParaRPr lang="en-US" altLang="ja-JP" sz="5400" dirty="0" smtClean="0"/>
          </a:p>
          <a:p>
            <a:pPr>
              <a:buNone/>
            </a:pPr>
            <a:r>
              <a:rPr lang="ja-JP" altLang="en-US" sz="5400" smtClean="0"/>
              <a:t>Ｉ</a:t>
            </a:r>
            <a:r>
              <a:rPr lang="ja-JP" altLang="en-US" sz="5400" smtClean="0"/>
              <a:t>Ｔ日本語教員室に納品してください。</a:t>
            </a:r>
            <a:endParaRPr lang="en-US" altLang="ja-JP" sz="5400" dirty="0" smtClean="0"/>
          </a:p>
          <a:p>
            <a:pPr>
              <a:buNone/>
            </a:pPr>
            <a:endParaRPr lang="en-US" altLang="ja-JP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試験工程には・・・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" y="1600200"/>
            <a:ext cx="3322712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/>
              <a:t>単体試験</a:t>
            </a:r>
            <a:endParaRPr kumimoji="1" lang="en-US" altLang="ja-JP" sz="4800" dirty="0" smtClean="0"/>
          </a:p>
          <a:p>
            <a:r>
              <a:rPr lang="ja-JP" altLang="en-US" sz="4800" smtClean="0"/>
              <a:t>結合試験</a:t>
            </a:r>
            <a:endParaRPr lang="en-US" altLang="ja-JP" sz="4800" dirty="0" smtClean="0"/>
          </a:p>
          <a:p>
            <a:r>
              <a:rPr kumimoji="1" lang="ja-JP" altLang="en-US" sz="4800" smtClean="0"/>
              <a:t>総合試験</a:t>
            </a:r>
            <a:endParaRPr kumimoji="1" lang="en-US" altLang="ja-JP" sz="4800" dirty="0" smtClean="0"/>
          </a:p>
          <a:p>
            <a:r>
              <a:rPr lang="ja-JP" altLang="en-US" sz="4800" smtClean="0"/>
              <a:t>運用試験</a:t>
            </a:r>
            <a:endParaRPr lang="en-US" altLang="ja-JP" sz="4800" dirty="0" smtClean="0"/>
          </a:p>
          <a:p>
            <a:r>
              <a:rPr kumimoji="1" lang="ja-JP" altLang="en-US" sz="4800" smtClean="0"/>
              <a:t>受入試験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15816" y="1556792"/>
            <a:ext cx="622818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プログラミングの検証</a:t>
            </a:r>
            <a:endParaRPr kumimoji="1" lang="en-US" altLang="ja-JP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ja-JP" sz="4800" dirty="0" smtClean="0"/>
              <a:t>=</a:t>
            </a:r>
            <a:r>
              <a:rPr lang="ja-JP" altLang="en-US" sz="4800" smtClean="0"/>
              <a:t>内部設計の検証</a:t>
            </a:r>
            <a:endParaRPr lang="en-US" altLang="ja-JP" sz="48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altLang="ja-JP" sz="4800" dirty="0" smtClean="0"/>
              <a:t>=</a:t>
            </a: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外部設計の検証</a:t>
            </a:r>
            <a:endParaRPr kumimoji="1" lang="en-US" altLang="ja-JP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ja-JP" sz="4800" dirty="0" smtClean="0"/>
              <a:t>=</a:t>
            </a:r>
            <a:r>
              <a:rPr lang="ja-JP" altLang="en-US" sz="4800" smtClean="0"/>
              <a:t>要件定義の検証</a:t>
            </a:r>
            <a:endParaRPr lang="en-US" altLang="ja-JP" sz="48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altLang="ja-JP" sz="4800" dirty="0" smtClean="0"/>
              <a:t>=</a:t>
            </a:r>
            <a:r>
              <a:rPr lang="ja-JP" altLang="en-US" sz="4800" smtClean="0"/>
              <a:t>顧客要求の検証</a:t>
            </a:r>
            <a:endParaRPr kumimoji="1" lang="en-US" altLang="ja-JP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結合試験の位置付け</a:t>
            </a:r>
            <a:r>
              <a:rPr kumimoji="1" lang="en-US" altLang="ja-JP" dirty="0" smtClean="0"/>
              <a:t>(</a:t>
            </a:r>
            <a:r>
              <a:rPr kumimoji="1" lang="ja-JP" altLang="en-US" smtClean="0"/>
              <a:t>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9864" y="2621702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要件定義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888" y="3606115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外部設計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904" y="4614227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内部設計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5601434"/>
            <a:ext cx="6624736" cy="830997"/>
          </a:xfrm>
          <a:prstGeom prst="rect">
            <a:avLst/>
          </a:prstGeom>
          <a:solidFill>
            <a:srgbClr val="3333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smtClean="0">
                <a:solidFill>
                  <a:schemeClr val="bg1"/>
                </a:solidFill>
              </a:rPr>
              <a:t>プログラミング</a:t>
            </a:r>
            <a:r>
              <a:rPr kumimoji="1" lang="en-US" altLang="ja-JP" sz="4800" dirty="0" smtClean="0">
                <a:solidFill>
                  <a:schemeClr val="bg1"/>
                </a:solidFill>
              </a:rPr>
              <a:t>/</a:t>
            </a:r>
            <a:r>
              <a:rPr kumimoji="1" lang="ja-JP" altLang="en-US" sz="4800" smtClean="0">
                <a:solidFill>
                  <a:schemeClr val="bg1"/>
                </a:solidFill>
              </a:rPr>
              <a:t>単体試験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4" y="2621702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ja-JP" altLang="en-US" sz="4800" smtClean="0">
                <a:solidFill>
                  <a:schemeClr val="bg1"/>
                </a:solidFill>
              </a:rPr>
              <a:t>運用</a:t>
            </a:r>
            <a:r>
              <a:rPr kumimoji="1" lang="ja-JP" altLang="en-US" sz="4800" smtClean="0">
                <a:solidFill>
                  <a:schemeClr val="bg1"/>
                </a:solidFill>
              </a:rPr>
              <a:t>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3623238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総合試験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096" y="4614227"/>
            <a:ext cx="2628000" cy="830997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rgbClr val="FFFF00"/>
                </a:solidFill>
              </a:rPr>
              <a:t>結合試験</a:t>
            </a:r>
            <a:endParaRPr kumimoji="1" lang="ja-JP" altLang="en-US" sz="4800">
              <a:solidFill>
                <a:srgbClr val="FFFF00"/>
              </a:solidFill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3737884" y="4498278"/>
            <a:ext cx="1656184" cy="1018954"/>
            <a:chOff x="4211960" y="3717032"/>
            <a:chExt cx="792088" cy="1080120"/>
          </a:xfrm>
        </p:grpSpPr>
        <p:sp>
          <p:nvSpPr>
            <p:cNvPr id="14" name="Right Arrow 13"/>
            <p:cNvSpPr/>
            <p:nvPr/>
          </p:nvSpPr>
          <p:spPr>
            <a:xfrm>
              <a:off x="4211960" y="3717032"/>
              <a:ext cx="792088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4153" y="4077072"/>
              <a:ext cx="378825" cy="346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78878" y="3485798"/>
            <a:ext cx="1956916" cy="1080120"/>
            <a:chOff x="3707904" y="2708920"/>
            <a:chExt cx="1800200" cy="1080120"/>
          </a:xfrm>
        </p:grpSpPr>
        <p:sp>
          <p:nvSpPr>
            <p:cNvPr id="17" name="Right Arrow 16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11960" y="3052335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grpSp>
        <p:nvGrpSpPr>
          <p:cNvPr id="10" name="Group 20"/>
          <p:cNvGrpSpPr/>
          <p:nvPr/>
        </p:nvGrpSpPr>
        <p:grpSpPr>
          <a:xfrm>
            <a:off x="3362854" y="2477686"/>
            <a:ext cx="2433282" cy="1080120"/>
            <a:chOff x="3707904" y="2708920"/>
            <a:chExt cx="1800200" cy="1080120"/>
          </a:xfrm>
        </p:grpSpPr>
        <p:sp>
          <p:nvSpPr>
            <p:cNvPr id="22" name="Right Arrow 21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91733" y="3052335"/>
              <a:ext cx="639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9552" y="1628800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顧客要求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4168" y="1628800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受入試験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grpSp>
        <p:nvGrpSpPr>
          <p:cNvPr id="16" name="Group 25"/>
          <p:cNvGrpSpPr/>
          <p:nvPr/>
        </p:nvGrpSpPr>
        <p:grpSpPr>
          <a:xfrm>
            <a:off x="3203848" y="1484784"/>
            <a:ext cx="2808312" cy="1080120"/>
            <a:chOff x="3707904" y="2708920"/>
            <a:chExt cx="1800200" cy="1080120"/>
          </a:xfrm>
        </p:grpSpPr>
        <p:sp>
          <p:nvSpPr>
            <p:cNvPr id="27" name="Right Arrow 26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4046" y="3052335"/>
              <a:ext cx="469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結合試験は・・・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内部設計が正しいかどうかを検証するための試験</a:t>
            </a:r>
            <a:endParaRPr kumimoji="1" lang="en-US" altLang="ja-JP" sz="4800" dirty="0" smtClean="0"/>
          </a:p>
          <a:p>
            <a:r>
              <a:rPr lang="ja-JP" altLang="en-US" sz="4800" dirty="0" smtClean="0"/>
              <a:t>プログラミング工程の時に</a:t>
            </a:r>
            <a:endParaRPr kumimoji="1" lang="en-US" altLang="ja-JP" sz="4800" dirty="0" smtClean="0"/>
          </a:p>
          <a:p>
            <a:pPr algn="ctr">
              <a:buNone/>
            </a:pPr>
            <a:r>
              <a:rPr kumimoji="1" lang="ja-JP" altLang="en-US" sz="4800" dirty="0" smtClean="0">
                <a:solidFill>
                  <a:srgbClr val="3333FF"/>
                </a:solidFill>
              </a:rPr>
              <a:t>結合試験仕様書を作成しておく。</a:t>
            </a:r>
            <a:endParaRPr kumimoji="1" lang="en-US" altLang="ja-JP" sz="4800" dirty="0" smtClean="0">
              <a:solidFill>
                <a:srgbClr val="3333FF"/>
              </a:solidFill>
            </a:endParaRPr>
          </a:p>
          <a:p>
            <a:r>
              <a:rPr kumimoji="1" lang="ja-JP" altLang="en-US" sz="4800" dirty="0" smtClean="0"/>
              <a:t>内部設計書を元に作成する。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結合試験で何を確認するか？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2692896"/>
          </a:xfrm>
        </p:spPr>
        <p:txBody>
          <a:bodyPr>
            <a:noAutofit/>
          </a:bodyPr>
          <a:lstStyle/>
          <a:p>
            <a:r>
              <a:rPr kumimoji="1" lang="ja-JP" altLang="en-US" smtClean="0">
                <a:latin typeface="ＭＳ Ｐゴシック" pitchFamily="50" charset="-128"/>
                <a:ea typeface="ＭＳ Ｐゴシック" pitchFamily="50" charset="-128"/>
              </a:rPr>
              <a:t>単体試験済みのモジュールを組み合わせてブラックボックステストを主に実施する。</a:t>
            </a:r>
            <a:endParaRPr kumimoji="1"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0"/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矢印　　の部分を中心に試験を行い確認する。</a:t>
            </a:r>
            <a:endParaRPr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0"/>
            <a:r>
              <a:rPr lang="ja-JP" altLang="en-US" smtClean="0">
                <a:latin typeface="ＭＳ Ｐゴシック" pitchFamily="50" charset="-128"/>
                <a:ea typeface="ＭＳ Ｐゴシック" pitchFamily="50" charset="-128"/>
              </a:rPr>
              <a:t>この場合デバグログ出力も併用して確認すると効果的である。</a:t>
            </a:r>
            <a:endParaRPr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lowchart: Predefined Process 4"/>
          <p:cNvSpPr/>
          <p:nvPr/>
        </p:nvSpPr>
        <p:spPr>
          <a:xfrm>
            <a:off x="1763688" y="4509120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A</a:t>
            </a:r>
            <a:endParaRPr kumimoji="1" lang="ja-JP" altLang="en-US" sz="4000">
              <a:solidFill>
                <a:srgbClr val="FFD1D1"/>
              </a:solidFill>
            </a:endParaRPr>
          </a:p>
        </p:txBody>
      </p:sp>
      <p:sp>
        <p:nvSpPr>
          <p:cNvPr id="6" name="Flowchart: Predefined Process 5"/>
          <p:cNvSpPr/>
          <p:nvPr/>
        </p:nvSpPr>
        <p:spPr>
          <a:xfrm>
            <a:off x="3203848" y="4509120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B</a:t>
            </a:r>
            <a:endParaRPr kumimoji="1" lang="ja-JP" altLang="en-US" sz="4000">
              <a:solidFill>
                <a:srgbClr val="FFD1D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4716016" y="4509120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C</a:t>
            </a:r>
            <a:endParaRPr kumimoji="1" lang="ja-JP" altLang="en-US" sz="4000">
              <a:solidFill>
                <a:srgbClr val="FFD1D1"/>
              </a:solidFill>
            </a:endParaRPr>
          </a:p>
        </p:txBody>
      </p:sp>
      <p:sp>
        <p:nvSpPr>
          <p:cNvPr id="8" name="Flowchart: Predefined Process 7"/>
          <p:cNvSpPr/>
          <p:nvPr/>
        </p:nvSpPr>
        <p:spPr>
          <a:xfrm>
            <a:off x="4716016" y="5589240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D</a:t>
            </a:r>
            <a:endParaRPr kumimoji="1" lang="ja-JP" altLang="en-US" sz="4000">
              <a:solidFill>
                <a:srgbClr val="FFD1D1"/>
              </a:solidFill>
            </a:endParaRPr>
          </a:p>
        </p:txBody>
      </p:sp>
      <p:sp>
        <p:nvSpPr>
          <p:cNvPr id="9" name="Flowchart: Predefined Process 8"/>
          <p:cNvSpPr/>
          <p:nvPr/>
        </p:nvSpPr>
        <p:spPr>
          <a:xfrm>
            <a:off x="6228184" y="5589240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E</a:t>
            </a:r>
            <a:endParaRPr kumimoji="1" lang="ja-JP" altLang="en-US" sz="4000">
              <a:solidFill>
                <a:srgbClr val="FFD1D1"/>
              </a:solidFill>
            </a:endParaRPr>
          </a:p>
        </p:txBody>
      </p:sp>
      <p:sp>
        <p:nvSpPr>
          <p:cNvPr id="10" name="Flowchart: Predefined Process 9"/>
          <p:cNvSpPr/>
          <p:nvPr/>
        </p:nvSpPr>
        <p:spPr>
          <a:xfrm>
            <a:off x="6228184" y="4509120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F</a:t>
            </a:r>
            <a:endParaRPr kumimoji="1" lang="ja-JP" altLang="en-US" sz="4000">
              <a:solidFill>
                <a:srgbClr val="FFD1D1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2483768" y="5589240"/>
            <a:ext cx="1080120" cy="648072"/>
          </a:xfrm>
          <a:prstGeom prst="flowChartMagneticDisk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D1D1"/>
              </a:solidFill>
            </a:endParaRPr>
          </a:p>
        </p:txBody>
      </p:sp>
      <p:cxnSp>
        <p:nvCxnSpPr>
          <p:cNvPr id="13" name="Straight Arrow Connector 12"/>
          <p:cNvCxnSpPr>
            <a:stCxn id="5" idx="2"/>
            <a:endCxn id="11" idx="2"/>
          </p:cNvCxnSpPr>
          <p:nvPr/>
        </p:nvCxnSpPr>
        <p:spPr>
          <a:xfrm>
            <a:off x="2303748" y="5157192"/>
            <a:ext cx="180020" cy="756084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6" idx="2"/>
          </p:cNvCxnSpPr>
          <p:nvPr/>
        </p:nvCxnSpPr>
        <p:spPr>
          <a:xfrm flipV="1">
            <a:off x="3563888" y="5157192"/>
            <a:ext cx="180020" cy="756084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4283968" y="4833156"/>
            <a:ext cx="432048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>
            <a:off x="5256076" y="5157192"/>
            <a:ext cx="0" cy="432048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0" idx="1"/>
          </p:cNvCxnSpPr>
          <p:nvPr/>
        </p:nvCxnSpPr>
        <p:spPr>
          <a:xfrm>
            <a:off x="5796136" y="4833156"/>
            <a:ext cx="432048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0"/>
          </p:cNvCxnSpPr>
          <p:nvPr/>
        </p:nvCxnSpPr>
        <p:spPr>
          <a:xfrm flipH="1" flipV="1">
            <a:off x="5796136" y="5157192"/>
            <a:ext cx="972108" cy="432048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9" idx="1"/>
          </p:cNvCxnSpPr>
          <p:nvPr/>
        </p:nvCxnSpPr>
        <p:spPr>
          <a:xfrm>
            <a:off x="5796136" y="5913276"/>
            <a:ext cx="432048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isplay 34"/>
          <p:cNvSpPr/>
          <p:nvPr/>
        </p:nvSpPr>
        <p:spPr>
          <a:xfrm>
            <a:off x="251520" y="4509120"/>
            <a:ext cx="1080120" cy="648072"/>
          </a:xfrm>
          <a:prstGeom prst="flowChartDisplay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mtClean="0">
                <a:solidFill>
                  <a:srgbClr val="FFD1D1"/>
                </a:solidFill>
              </a:rPr>
              <a:t>画面</a:t>
            </a:r>
            <a:endParaRPr kumimoji="1" lang="ja-JP" altLang="en-US" sz="2000" b="1">
              <a:solidFill>
                <a:srgbClr val="FFD1D1"/>
              </a:solidFill>
            </a:endParaRPr>
          </a:p>
        </p:txBody>
      </p:sp>
      <p:cxnSp>
        <p:nvCxnSpPr>
          <p:cNvPr id="36" name="Straight Arrow Connector 35"/>
          <p:cNvCxnSpPr>
            <a:stCxn id="35" idx="3"/>
            <a:endCxn id="5" idx="1"/>
          </p:cNvCxnSpPr>
          <p:nvPr/>
        </p:nvCxnSpPr>
        <p:spPr>
          <a:xfrm>
            <a:off x="1331640" y="4833156"/>
            <a:ext cx="432048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isplay 39"/>
          <p:cNvSpPr/>
          <p:nvPr/>
        </p:nvSpPr>
        <p:spPr>
          <a:xfrm>
            <a:off x="7812360" y="4509120"/>
            <a:ext cx="1080120" cy="648072"/>
          </a:xfrm>
          <a:prstGeom prst="flowChartDisplay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mtClean="0">
                <a:solidFill>
                  <a:srgbClr val="FFD1D1"/>
                </a:solidFill>
              </a:rPr>
              <a:t>画面</a:t>
            </a:r>
            <a:endParaRPr kumimoji="1" lang="ja-JP" altLang="en-US" sz="2000" b="1">
              <a:solidFill>
                <a:srgbClr val="FFD1D1"/>
              </a:solidFill>
            </a:endParaRPr>
          </a:p>
        </p:txBody>
      </p:sp>
      <p:cxnSp>
        <p:nvCxnSpPr>
          <p:cNvPr id="43" name="Straight Arrow Connector 42"/>
          <p:cNvCxnSpPr>
            <a:stCxn id="10" idx="3"/>
            <a:endCxn id="40" idx="1"/>
          </p:cNvCxnSpPr>
          <p:nvPr/>
        </p:nvCxnSpPr>
        <p:spPr>
          <a:xfrm>
            <a:off x="7308304" y="4833156"/>
            <a:ext cx="504056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4"/>
            <a:endCxn id="8" idx="1"/>
          </p:cNvCxnSpPr>
          <p:nvPr/>
        </p:nvCxnSpPr>
        <p:spPr>
          <a:xfrm>
            <a:off x="3563888" y="5913276"/>
            <a:ext cx="1152128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91680" y="2996952"/>
            <a:ext cx="432048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000"/>
                            </p:stCondLst>
                            <p:childTnLst>
                              <p:par>
                                <p:cTn id="7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300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0"/>
                            </p:stCondLst>
                            <p:childTnLst>
                              <p:par>
                                <p:cTn id="8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5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総合試験の位置付け</a:t>
            </a:r>
            <a:r>
              <a:rPr kumimoji="1" lang="en-US" altLang="ja-JP" dirty="0" smtClean="0"/>
              <a:t>(</a:t>
            </a:r>
            <a:r>
              <a:rPr kumimoji="1" lang="ja-JP" altLang="en-US" smtClean="0"/>
              <a:t>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9864" y="2621702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要件定義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888" y="3606115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外部設計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904" y="4614227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内部設計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5601434"/>
            <a:ext cx="6624736" cy="830997"/>
          </a:xfrm>
          <a:prstGeom prst="rect">
            <a:avLst/>
          </a:prstGeom>
          <a:solidFill>
            <a:srgbClr val="3333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smtClean="0">
                <a:solidFill>
                  <a:schemeClr val="bg1"/>
                </a:solidFill>
              </a:rPr>
              <a:t>プログラミング</a:t>
            </a:r>
            <a:r>
              <a:rPr kumimoji="1" lang="en-US" altLang="ja-JP" sz="4800" dirty="0" smtClean="0">
                <a:solidFill>
                  <a:schemeClr val="bg1"/>
                </a:solidFill>
              </a:rPr>
              <a:t>/</a:t>
            </a:r>
            <a:r>
              <a:rPr kumimoji="1" lang="ja-JP" altLang="en-US" sz="4800" smtClean="0">
                <a:solidFill>
                  <a:schemeClr val="bg1"/>
                </a:solidFill>
              </a:rPr>
              <a:t>単体試験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4" y="2621702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ja-JP" altLang="en-US" sz="4800" smtClean="0">
                <a:solidFill>
                  <a:schemeClr val="bg1"/>
                </a:solidFill>
              </a:rPr>
              <a:t>運用</a:t>
            </a:r>
            <a:r>
              <a:rPr kumimoji="1" lang="ja-JP" altLang="en-US" sz="4800" smtClean="0">
                <a:solidFill>
                  <a:schemeClr val="bg1"/>
                </a:solidFill>
              </a:rPr>
              <a:t>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3623238"/>
            <a:ext cx="2628000" cy="830997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rgbClr val="FFFF00"/>
                </a:solidFill>
              </a:rPr>
              <a:t>総合試験</a:t>
            </a:r>
            <a:endParaRPr kumimoji="1" lang="ja-JP" altLang="en-US" sz="480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096" y="4614227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結合試験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3737884" y="4498278"/>
            <a:ext cx="1656184" cy="1018954"/>
            <a:chOff x="4211960" y="3717032"/>
            <a:chExt cx="792088" cy="1080120"/>
          </a:xfrm>
        </p:grpSpPr>
        <p:sp>
          <p:nvSpPr>
            <p:cNvPr id="14" name="Right Arrow 13"/>
            <p:cNvSpPr/>
            <p:nvPr/>
          </p:nvSpPr>
          <p:spPr>
            <a:xfrm>
              <a:off x="4211960" y="3717032"/>
              <a:ext cx="792088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4153" y="4077072"/>
              <a:ext cx="378825" cy="346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78878" y="3485798"/>
            <a:ext cx="1956916" cy="1080120"/>
            <a:chOff x="3707904" y="2708920"/>
            <a:chExt cx="1800200" cy="1080120"/>
          </a:xfrm>
        </p:grpSpPr>
        <p:sp>
          <p:nvSpPr>
            <p:cNvPr id="17" name="Right Arrow 16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11960" y="3052335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grpSp>
        <p:nvGrpSpPr>
          <p:cNvPr id="10" name="Group 20"/>
          <p:cNvGrpSpPr/>
          <p:nvPr/>
        </p:nvGrpSpPr>
        <p:grpSpPr>
          <a:xfrm>
            <a:off x="3362854" y="2477686"/>
            <a:ext cx="2433282" cy="1080120"/>
            <a:chOff x="3707904" y="2708920"/>
            <a:chExt cx="1800200" cy="1080120"/>
          </a:xfrm>
        </p:grpSpPr>
        <p:sp>
          <p:nvSpPr>
            <p:cNvPr id="22" name="Right Arrow 21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91733" y="3052335"/>
              <a:ext cx="639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9552" y="1628800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顧客要求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4168" y="1628800"/>
            <a:ext cx="2628000" cy="830997"/>
          </a:xfrm>
          <a:prstGeom prst="rect">
            <a:avLst/>
          </a:prstGeom>
          <a:solidFill>
            <a:srgbClr val="5A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smtClean="0">
                <a:solidFill>
                  <a:schemeClr val="bg1"/>
                </a:solidFill>
              </a:rPr>
              <a:t>受入試験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grpSp>
        <p:nvGrpSpPr>
          <p:cNvPr id="16" name="Group 25"/>
          <p:cNvGrpSpPr/>
          <p:nvPr/>
        </p:nvGrpSpPr>
        <p:grpSpPr>
          <a:xfrm>
            <a:off x="3203848" y="1484784"/>
            <a:ext cx="2808312" cy="1080120"/>
            <a:chOff x="3707904" y="2708920"/>
            <a:chExt cx="1800200" cy="1080120"/>
          </a:xfrm>
        </p:grpSpPr>
        <p:sp>
          <p:nvSpPr>
            <p:cNvPr id="27" name="Right Arrow 26"/>
            <p:cNvSpPr/>
            <p:nvPr/>
          </p:nvSpPr>
          <p:spPr>
            <a:xfrm>
              <a:off x="3707904" y="2708920"/>
              <a:ext cx="1800200" cy="108012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4046" y="3052335"/>
              <a:ext cx="469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smtClean="0">
                  <a:solidFill>
                    <a:srgbClr val="FF0000"/>
                  </a:solidFill>
                </a:rPr>
                <a:t>検証</a:t>
              </a:r>
              <a:endParaRPr kumimoji="1" lang="ja-JP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総合試験は・・・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外部設計が正しいかどうかを検証するための試験</a:t>
            </a:r>
            <a:endParaRPr kumimoji="1" lang="en-US" altLang="ja-JP" sz="4800" dirty="0" smtClean="0"/>
          </a:p>
          <a:p>
            <a:r>
              <a:rPr lang="ja-JP" altLang="en-US" sz="4800" dirty="0" smtClean="0"/>
              <a:t>総合試験工程の前に</a:t>
            </a:r>
            <a:endParaRPr kumimoji="1" lang="en-US" altLang="ja-JP" sz="4800" dirty="0" smtClean="0"/>
          </a:p>
          <a:p>
            <a:pPr algn="ctr">
              <a:buNone/>
            </a:pPr>
            <a:r>
              <a:rPr kumimoji="1" lang="ja-JP" altLang="en-US" sz="4800" dirty="0" smtClean="0">
                <a:solidFill>
                  <a:srgbClr val="3333FF"/>
                </a:solidFill>
              </a:rPr>
              <a:t>総合試験仕様書を作成しておく。</a:t>
            </a:r>
            <a:endParaRPr kumimoji="1" lang="en-US" altLang="ja-JP" sz="4800" dirty="0" smtClean="0">
              <a:solidFill>
                <a:srgbClr val="3333FF"/>
              </a:solidFill>
            </a:endParaRPr>
          </a:p>
          <a:p>
            <a:r>
              <a:rPr kumimoji="1" lang="ja-JP" altLang="en-US" sz="4800" dirty="0" smtClean="0"/>
              <a:t>外部設計書を元に作成する。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総合試験（外部設計の検証）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/>
              <a:t>最大値、最大負荷など極端な事象の確認を行なう。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lowchart: Predefined Process 4"/>
          <p:cNvSpPr/>
          <p:nvPr/>
        </p:nvSpPr>
        <p:spPr>
          <a:xfrm>
            <a:off x="3851920" y="4509120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A</a:t>
            </a:r>
            <a:endParaRPr kumimoji="1" lang="ja-JP" altLang="en-US" sz="4000">
              <a:solidFill>
                <a:srgbClr val="FFD1D1"/>
              </a:solidFill>
            </a:endParaRPr>
          </a:p>
        </p:txBody>
      </p:sp>
      <p:sp>
        <p:nvSpPr>
          <p:cNvPr id="6" name="Flowchart: Predefined Process 5"/>
          <p:cNvSpPr/>
          <p:nvPr/>
        </p:nvSpPr>
        <p:spPr>
          <a:xfrm>
            <a:off x="3851920" y="3861048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B</a:t>
            </a:r>
            <a:endParaRPr kumimoji="1" lang="ja-JP" altLang="en-US" sz="4000">
              <a:solidFill>
                <a:srgbClr val="FFD1D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3851920" y="3212976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C</a:t>
            </a:r>
            <a:endParaRPr kumimoji="1" lang="ja-JP" altLang="en-US" sz="4000">
              <a:solidFill>
                <a:srgbClr val="FFD1D1"/>
              </a:solidFill>
            </a:endParaRPr>
          </a:p>
        </p:txBody>
      </p:sp>
      <p:sp>
        <p:nvSpPr>
          <p:cNvPr id="8" name="Flowchart: Predefined Process 7"/>
          <p:cNvSpPr/>
          <p:nvPr/>
        </p:nvSpPr>
        <p:spPr>
          <a:xfrm>
            <a:off x="3851920" y="5157192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D</a:t>
            </a:r>
            <a:endParaRPr kumimoji="1" lang="ja-JP" altLang="en-US" sz="4000">
              <a:solidFill>
                <a:srgbClr val="FFD1D1"/>
              </a:solidFill>
            </a:endParaRPr>
          </a:p>
        </p:txBody>
      </p:sp>
      <p:sp>
        <p:nvSpPr>
          <p:cNvPr id="9" name="Flowchart: Predefined Process 8"/>
          <p:cNvSpPr/>
          <p:nvPr/>
        </p:nvSpPr>
        <p:spPr>
          <a:xfrm>
            <a:off x="3851920" y="5805264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E</a:t>
            </a:r>
            <a:endParaRPr kumimoji="1" lang="ja-JP" altLang="en-US" sz="4000">
              <a:solidFill>
                <a:srgbClr val="FFD1D1"/>
              </a:solidFill>
            </a:endParaRPr>
          </a:p>
        </p:txBody>
      </p:sp>
      <p:sp>
        <p:nvSpPr>
          <p:cNvPr id="10" name="Flowchart: Predefined Process 9"/>
          <p:cNvSpPr/>
          <p:nvPr/>
        </p:nvSpPr>
        <p:spPr>
          <a:xfrm>
            <a:off x="6804248" y="3212976"/>
            <a:ext cx="1080120" cy="648072"/>
          </a:xfrm>
          <a:prstGeom prst="flowChartPredefinedProcess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rgbClr val="FFD1D1"/>
                </a:solidFill>
              </a:rPr>
              <a:t>F</a:t>
            </a:r>
            <a:endParaRPr kumimoji="1" lang="ja-JP" altLang="en-US" sz="4000">
              <a:solidFill>
                <a:srgbClr val="FFD1D1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6804248" y="5805264"/>
            <a:ext cx="1080120" cy="648072"/>
          </a:xfrm>
          <a:prstGeom prst="flowChartMagneticDisk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D1D1"/>
              </a:solidFill>
            </a:endParaRPr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 flipV="1">
            <a:off x="4932040" y="3537012"/>
            <a:ext cx="1872208" cy="648072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21" idx="1"/>
          </p:cNvCxnSpPr>
          <p:nvPr/>
        </p:nvCxnSpPr>
        <p:spPr>
          <a:xfrm>
            <a:off x="4932040" y="4185084"/>
            <a:ext cx="1800200" cy="648072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 flipV="1">
            <a:off x="4932040" y="3537012"/>
            <a:ext cx="1872208" cy="1944216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 flipV="1">
            <a:off x="4932040" y="3537012"/>
            <a:ext cx="1872208" cy="2592288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4932040" y="3537012"/>
            <a:ext cx="1872208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21" idx="1"/>
          </p:cNvCxnSpPr>
          <p:nvPr/>
        </p:nvCxnSpPr>
        <p:spPr>
          <a:xfrm>
            <a:off x="4932040" y="4833156"/>
            <a:ext cx="1800200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0" idx="1"/>
          </p:cNvCxnSpPr>
          <p:nvPr/>
        </p:nvCxnSpPr>
        <p:spPr>
          <a:xfrm flipV="1">
            <a:off x="4932040" y="3537012"/>
            <a:ext cx="1872208" cy="1296144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isplay 18"/>
          <p:cNvSpPr/>
          <p:nvPr/>
        </p:nvSpPr>
        <p:spPr>
          <a:xfrm>
            <a:off x="1115616" y="4509120"/>
            <a:ext cx="1080120" cy="648072"/>
          </a:xfrm>
          <a:prstGeom prst="flowChartDisplay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mtClean="0">
                <a:solidFill>
                  <a:srgbClr val="FFD1D1"/>
                </a:solidFill>
              </a:rPr>
              <a:t>画面</a:t>
            </a:r>
            <a:endParaRPr kumimoji="1" lang="ja-JP" altLang="en-US" sz="2000" b="1">
              <a:solidFill>
                <a:srgbClr val="FFD1D1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  <a:endCxn id="5" idx="1"/>
          </p:cNvCxnSpPr>
          <p:nvPr/>
        </p:nvCxnSpPr>
        <p:spPr>
          <a:xfrm>
            <a:off x="2195736" y="4833156"/>
            <a:ext cx="1656184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isplay 20"/>
          <p:cNvSpPr/>
          <p:nvPr/>
        </p:nvSpPr>
        <p:spPr>
          <a:xfrm>
            <a:off x="6732240" y="4509120"/>
            <a:ext cx="1080120" cy="648072"/>
          </a:xfrm>
          <a:prstGeom prst="flowChartDisplay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mtClean="0">
                <a:solidFill>
                  <a:srgbClr val="FFD1D1"/>
                </a:solidFill>
              </a:rPr>
              <a:t>画面</a:t>
            </a:r>
            <a:endParaRPr kumimoji="1" lang="ja-JP" altLang="en-US" sz="2000" b="1">
              <a:solidFill>
                <a:srgbClr val="FFD1D1"/>
              </a:solidFill>
            </a:endParaRPr>
          </a:p>
        </p:txBody>
      </p:sp>
      <p:cxnSp>
        <p:nvCxnSpPr>
          <p:cNvPr id="22" name="Straight Arrow Connector 21"/>
          <p:cNvCxnSpPr>
            <a:stCxn id="7" idx="3"/>
            <a:endCxn id="21" idx="1"/>
          </p:cNvCxnSpPr>
          <p:nvPr/>
        </p:nvCxnSpPr>
        <p:spPr>
          <a:xfrm>
            <a:off x="4932040" y="3537012"/>
            <a:ext cx="1800200" cy="1296144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21" idx="1"/>
          </p:cNvCxnSpPr>
          <p:nvPr/>
        </p:nvCxnSpPr>
        <p:spPr>
          <a:xfrm flipV="1">
            <a:off x="4932040" y="4833156"/>
            <a:ext cx="1800200" cy="1296144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isplay 24"/>
          <p:cNvSpPr/>
          <p:nvPr/>
        </p:nvSpPr>
        <p:spPr>
          <a:xfrm>
            <a:off x="1115616" y="3861048"/>
            <a:ext cx="1080120" cy="648072"/>
          </a:xfrm>
          <a:prstGeom prst="flowChartDisplay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mtClean="0">
                <a:solidFill>
                  <a:srgbClr val="FFD1D1"/>
                </a:solidFill>
              </a:rPr>
              <a:t>画面</a:t>
            </a:r>
            <a:endParaRPr kumimoji="1" lang="ja-JP" altLang="en-US" sz="2000" b="1">
              <a:solidFill>
                <a:srgbClr val="FFD1D1"/>
              </a:solidFill>
            </a:endParaRPr>
          </a:p>
        </p:txBody>
      </p:sp>
      <p:sp>
        <p:nvSpPr>
          <p:cNvPr id="26" name="Flowchart: Display 25"/>
          <p:cNvSpPr/>
          <p:nvPr/>
        </p:nvSpPr>
        <p:spPr>
          <a:xfrm>
            <a:off x="1115616" y="5157192"/>
            <a:ext cx="1080120" cy="648072"/>
          </a:xfrm>
          <a:prstGeom prst="flowChartDisplay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mtClean="0">
                <a:solidFill>
                  <a:srgbClr val="FFD1D1"/>
                </a:solidFill>
              </a:rPr>
              <a:t>画面</a:t>
            </a:r>
            <a:endParaRPr kumimoji="1" lang="ja-JP" altLang="en-US" sz="2000" b="1">
              <a:solidFill>
                <a:srgbClr val="FFD1D1"/>
              </a:solidFill>
            </a:endParaRPr>
          </a:p>
        </p:txBody>
      </p:sp>
      <p:sp>
        <p:nvSpPr>
          <p:cNvPr id="27" name="Flowchart: Display 26"/>
          <p:cNvSpPr/>
          <p:nvPr/>
        </p:nvSpPr>
        <p:spPr>
          <a:xfrm>
            <a:off x="1115616" y="5805264"/>
            <a:ext cx="1080120" cy="648072"/>
          </a:xfrm>
          <a:prstGeom prst="flowChartDisplay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mtClean="0">
                <a:solidFill>
                  <a:srgbClr val="FFD1D1"/>
                </a:solidFill>
              </a:rPr>
              <a:t>画面</a:t>
            </a:r>
            <a:endParaRPr kumimoji="1" lang="ja-JP" altLang="en-US" sz="2000" b="1">
              <a:solidFill>
                <a:srgbClr val="FFD1D1"/>
              </a:solidFill>
            </a:endParaRPr>
          </a:p>
        </p:txBody>
      </p:sp>
      <p:cxnSp>
        <p:nvCxnSpPr>
          <p:cNvPr id="28" name="Straight Arrow Connector 27"/>
          <p:cNvCxnSpPr>
            <a:stCxn id="26" idx="3"/>
            <a:endCxn id="5" idx="1"/>
          </p:cNvCxnSpPr>
          <p:nvPr/>
        </p:nvCxnSpPr>
        <p:spPr>
          <a:xfrm flipV="1">
            <a:off x="2195736" y="4833156"/>
            <a:ext cx="1656184" cy="648072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3"/>
            <a:endCxn id="5" idx="1"/>
          </p:cNvCxnSpPr>
          <p:nvPr/>
        </p:nvCxnSpPr>
        <p:spPr>
          <a:xfrm flipV="1">
            <a:off x="2195736" y="4833156"/>
            <a:ext cx="1656184" cy="1296144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5" idx="1"/>
          </p:cNvCxnSpPr>
          <p:nvPr/>
        </p:nvCxnSpPr>
        <p:spPr>
          <a:xfrm>
            <a:off x="2195736" y="4185084"/>
            <a:ext cx="1656184" cy="648072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isplay 37"/>
          <p:cNvSpPr/>
          <p:nvPr/>
        </p:nvSpPr>
        <p:spPr>
          <a:xfrm>
            <a:off x="1115616" y="3212976"/>
            <a:ext cx="1080120" cy="648072"/>
          </a:xfrm>
          <a:prstGeom prst="flowChartDisplay">
            <a:avLst/>
          </a:prstGeom>
          <a:solidFill>
            <a:srgbClr val="3333FF"/>
          </a:solidFill>
          <a:ln w="508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mtClean="0">
                <a:solidFill>
                  <a:srgbClr val="FFD1D1"/>
                </a:solidFill>
              </a:rPr>
              <a:t>画面</a:t>
            </a:r>
            <a:endParaRPr kumimoji="1" lang="ja-JP" altLang="en-US" sz="2000" b="1">
              <a:solidFill>
                <a:srgbClr val="FFD1D1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5" idx="1"/>
          </p:cNvCxnSpPr>
          <p:nvPr/>
        </p:nvCxnSpPr>
        <p:spPr>
          <a:xfrm>
            <a:off x="2195736" y="3537012"/>
            <a:ext cx="1656184" cy="1296144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" idx="3"/>
            <a:endCxn id="21" idx="1"/>
          </p:cNvCxnSpPr>
          <p:nvPr/>
        </p:nvCxnSpPr>
        <p:spPr>
          <a:xfrm flipV="1">
            <a:off x="4932040" y="4833156"/>
            <a:ext cx="1800200" cy="648072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" idx="3"/>
            <a:endCxn id="11" idx="2"/>
          </p:cNvCxnSpPr>
          <p:nvPr/>
        </p:nvCxnSpPr>
        <p:spPr>
          <a:xfrm>
            <a:off x="4932040" y="3537012"/>
            <a:ext cx="1872208" cy="2592288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" idx="3"/>
            <a:endCxn id="11" idx="2"/>
          </p:cNvCxnSpPr>
          <p:nvPr/>
        </p:nvCxnSpPr>
        <p:spPr>
          <a:xfrm>
            <a:off x="4932040" y="4185084"/>
            <a:ext cx="1872208" cy="1944216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" idx="3"/>
            <a:endCxn id="11" idx="2"/>
          </p:cNvCxnSpPr>
          <p:nvPr/>
        </p:nvCxnSpPr>
        <p:spPr>
          <a:xfrm>
            <a:off x="4932040" y="4833156"/>
            <a:ext cx="1872208" cy="1296144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" idx="3"/>
            <a:endCxn id="11" idx="2"/>
          </p:cNvCxnSpPr>
          <p:nvPr/>
        </p:nvCxnSpPr>
        <p:spPr>
          <a:xfrm>
            <a:off x="4932040" y="5481228"/>
            <a:ext cx="1872208" cy="648072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" idx="3"/>
            <a:endCxn id="11" idx="2"/>
          </p:cNvCxnSpPr>
          <p:nvPr/>
        </p:nvCxnSpPr>
        <p:spPr>
          <a:xfrm>
            <a:off x="4932040" y="6129300"/>
            <a:ext cx="1872208" cy="0"/>
          </a:xfrm>
          <a:prstGeom prst="straightConnector1">
            <a:avLst/>
          </a:prstGeom>
          <a:ln w="50800">
            <a:solidFill>
              <a:srgbClr val="00B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0"/>
                            </p:stCondLst>
                            <p:childTnLst>
                              <p:par>
                                <p:cTn id="7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000"/>
                            </p:stCondLst>
                            <p:childTnLst>
                              <p:par>
                                <p:cTn id="8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80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9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1" grpId="0" animBg="1"/>
      <p:bldP spid="25" grpId="0" animBg="1"/>
      <p:bldP spid="26" grpId="0" animBg="1"/>
      <p:bldP spid="27" grpId="0" animBg="1"/>
      <p:bldP spid="38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12751</TotalTime>
  <Words>1552</Words>
  <Application>Microsoft Office PowerPoint</Application>
  <PresentationFormat>On-screen Show (4:3)</PresentationFormat>
  <Paragraphs>231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テーマ</vt:lpstr>
      <vt:lpstr>試験工程について</vt:lpstr>
      <vt:lpstr>試験工程とは・・・</vt:lpstr>
      <vt:lpstr>試験工程には・・・</vt:lpstr>
      <vt:lpstr>結合試験の位置付け(例)</vt:lpstr>
      <vt:lpstr>結合試験は・・・</vt:lpstr>
      <vt:lpstr>結合試験で何を確認するか？</vt:lpstr>
      <vt:lpstr>総合試験の位置付け(例)</vt:lpstr>
      <vt:lpstr>総合試験は・・・</vt:lpstr>
      <vt:lpstr>総合試験（外部設計の検証）</vt:lpstr>
      <vt:lpstr>総合試験（外部設計の検証）</vt:lpstr>
      <vt:lpstr>総合試験（外部設計の検証）</vt:lpstr>
      <vt:lpstr>総合試験（外部設計の検証）</vt:lpstr>
      <vt:lpstr>運用試験の位置付け(例)</vt:lpstr>
      <vt:lpstr>運用試験は・・・</vt:lpstr>
      <vt:lpstr>運用試験（要件定義の検証）</vt:lpstr>
      <vt:lpstr>運用試験（要件定義の検証）</vt:lpstr>
      <vt:lpstr>試験での重要なポイント</vt:lpstr>
      <vt:lpstr>効率の良い試験とは</vt:lpstr>
      <vt:lpstr>試験での重要なポイント</vt:lpstr>
      <vt:lpstr>試験での重要なポイント</vt:lpstr>
      <vt:lpstr>試験での重要なポイント</vt:lpstr>
      <vt:lpstr>試験での重要なポイント</vt:lpstr>
      <vt:lpstr>試験工程とは・・・</vt:lpstr>
      <vt:lpstr>ソースコードと 結合試験仕様書の納品</vt:lpstr>
    </vt:vector>
  </TitlesOfParts>
  <Manager>権代　祥一</Manager>
  <Company>ハノイ工科大学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雛形</dc:title>
  <dc:creator>権代　祥一</dc:creator>
  <cp:lastModifiedBy>権代　祥一</cp:lastModifiedBy>
  <cp:revision>585</cp:revision>
  <dcterms:created xsi:type="dcterms:W3CDTF">2009-12-23T09:12:48Z</dcterms:created>
  <dcterms:modified xsi:type="dcterms:W3CDTF">2012-03-23T01:41:28Z</dcterms:modified>
  <cp:category>ＩＴ日本語</cp:category>
  <cp:version>3</cp:version>
</cp:coreProperties>
</file>