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52" r:id="rId2"/>
    <p:sldId id="506" r:id="rId3"/>
    <p:sldId id="507" r:id="rId4"/>
    <p:sldId id="508" r:id="rId5"/>
    <p:sldId id="509" r:id="rId6"/>
    <p:sldId id="492" r:id="rId7"/>
    <p:sldId id="496" r:id="rId8"/>
    <p:sldId id="497" r:id="rId9"/>
    <p:sldId id="498" r:id="rId10"/>
    <p:sldId id="499" r:id="rId11"/>
    <p:sldId id="500" r:id="rId12"/>
    <p:sldId id="501" r:id="rId13"/>
    <p:sldId id="514" r:id="rId14"/>
    <p:sldId id="512" r:id="rId15"/>
    <p:sldId id="513" r:id="rId16"/>
    <p:sldId id="502" r:id="rId17"/>
    <p:sldId id="503" r:id="rId18"/>
    <p:sldId id="510" r:id="rId19"/>
    <p:sldId id="511" r:id="rId20"/>
    <p:sldId id="504" r:id="rId21"/>
    <p:sldId id="505"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D1D1"/>
    <a:srgbClr val="00BF00"/>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06" autoAdjust="0"/>
    <p:restoredTop sz="89117" autoAdjust="0"/>
  </p:normalViewPr>
  <p:slideViewPr>
    <p:cSldViewPr>
      <p:cViewPr varScale="1">
        <p:scale>
          <a:sx n="58" d="100"/>
          <a:sy n="58" d="100"/>
        </p:scale>
        <p:origin x="-72" y="-90"/>
      </p:cViewPr>
      <p:guideLst>
        <p:guide orient="horz" pos="2160"/>
        <p:guide pos="2880"/>
      </p:guideLst>
    </p:cSldViewPr>
  </p:slideViewPr>
  <p:outlineViewPr>
    <p:cViewPr>
      <p:scale>
        <a:sx n="33" d="100"/>
        <a:sy n="33" d="100"/>
      </p:scale>
      <p:origin x="0" y="1046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FD882-EDBA-4B13-8368-813CC2730E03}" type="datetimeFigureOut">
              <a:rPr kumimoji="1" lang="ja-JP" altLang="en-US" smtClean="0"/>
              <a:pPr/>
              <a:t>2012/3/29</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4B1AA6-F8C2-4CD9-AFC9-40A1C2A4FFC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E02E6-21DE-4874-AEB0-0AA7EA4F9EDB}" type="datetimeFigureOut">
              <a:rPr kumimoji="1" lang="ja-JP" altLang="en-US" smtClean="0"/>
              <a:pPr/>
              <a:t>2012/3/29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53CBD-3679-4AD0-A4B9-9C0AFFBD623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E53CBD-3679-4AD0-A4B9-9C0AFFBD6231}"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2012/3/29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1D1"/>
        </a:soli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2012/3/29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3568" y="332656"/>
            <a:ext cx="7772400" cy="2448272"/>
          </a:xfrm>
        </p:spPr>
        <p:txBody>
          <a:bodyPr>
            <a:normAutofit/>
          </a:bodyPr>
          <a:lstStyle/>
          <a:p>
            <a:r>
              <a:rPr lang="ja-JP" altLang="en-US" sz="5400" smtClean="0">
                <a:latin typeface="ＭＳ ゴシック" pitchFamily="49" charset="-128"/>
                <a:ea typeface="ＭＳ ゴシック" pitchFamily="49" charset="-128"/>
              </a:rPr>
              <a:t>結合試験仕様書</a:t>
            </a:r>
            <a:r>
              <a:rPr lang="en-US" altLang="ja-JP" sz="5400" dirty="0" smtClean="0">
                <a:latin typeface="ＭＳ ゴシック" pitchFamily="49" charset="-128"/>
                <a:ea typeface="ＭＳ ゴシック" pitchFamily="49" charset="-128"/>
              </a:rPr>
              <a:t/>
            </a:r>
            <a:br>
              <a:rPr lang="en-US" altLang="ja-JP" sz="5400" dirty="0" smtClean="0">
                <a:latin typeface="ＭＳ ゴシック" pitchFamily="49" charset="-128"/>
                <a:ea typeface="ＭＳ ゴシック" pitchFamily="49" charset="-128"/>
              </a:rPr>
            </a:br>
            <a:r>
              <a:rPr lang="ja-JP" altLang="en-US" sz="5400" dirty="0" smtClean="0">
                <a:latin typeface="ＭＳ ゴシック" pitchFamily="49" charset="-128"/>
                <a:ea typeface="ＭＳ ゴシック" pitchFamily="49" charset="-128"/>
              </a:rPr>
              <a:t>について</a:t>
            </a:r>
            <a:endParaRPr lang="en-US" sz="5400" dirty="0">
              <a:latin typeface="ＭＳ ゴシック" pitchFamily="49" charset="-128"/>
              <a:ea typeface="ＭＳ ゴシック" pitchFamily="49" charset="-128"/>
            </a:endParaRPr>
          </a:p>
        </p:txBody>
      </p:sp>
      <p:sp>
        <p:nvSpPr>
          <p:cNvPr id="9" name="Subtitle 2"/>
          <p:cNvSpPr>
            <a:spLocks noGrp="1"/>
          </p:cNvSpPr>
          <p:nvPr>
            <p:ph type="subTitle" idx="1"/>
          </p:nvPr>
        </p:nvSpPr>
        <p:spPr>
          <a:xfrm>
            <a:off x="1475656" y="3356992"/>
            <a:ext cx="6400800" cy="1800200"/>
          </a:xfrm>
        </p:spPr>
        <p:txBody>
          <a:bodyPr/>
          <a:lstStyle/>
          <a:p>
            <a:r>
              <a:rPr lang="ja-JP" altLang="en-US" smtClean="0">
                <a:solidFill>
                  <a:schemeClr val="tx1"/>
                </a:solidFill>
              </a:rPr>
              <a:t>ハノイ工科大学　ＨＥＤＳＰＩ</a:t>
            </a:r>
            <a:endParaRPr lang="en-US" altLang="ja-JP" dirty="0" smtClean="0">
              <a:solidFill>
                <a:schemeClr val="tx1"/>
              </a:solidFill>
            </a:endParaRPr>
          </a:p>
          <a:p>
            <a:r>
              <a:rPr lang="ja-JP" altLang="en-US" smtClean="0">
                <a:solidFill>
                  <a:schemeClr val="tx1"/>
                </a:solidFill>
                <a:latin typeface="ＭＳ ゴシック" pitchFamily="49" charset="-128"/>
                <a:ea typeface="ＭＳ ゴシック" pitchFamily="49" charset="-128"/>
              </a:rPr>
              <a:t>ＩＴ日本語　</a:t>
            </a:r>
            <a:r>
              <a:rPr lang="ja-JP" altLang="en-US" smtClean="0">
                <a:solidFill>
                  <a:schemeClr val="tx1"/>
                </a:solidFill>
              </a:rPr>
              <a:t>講師：　権代　祥一</a:t>
            </a:r>
            <a:endParaRPr lang="en-US" altLang="ja-JP" dirty="0">
              <a:solidFill>
                <a:schemeClr val="tx1"/>
              </a:solidFill>
            </a:endParaRPr>
          </a:p>
        </p:txBody>
      </p:sp>
      <p:sp>
        <p:nvSpPr>
          <p:cNvPr id="4"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afterEffect">
                                  <p:stCondLst>
                                    <p:cond delay="0"/>
                                  </p:stCondLst>
                                  <p:endCondLst>
                                    <p:cond evt="onNext" delay="0">
                                      <p:tgtEl>
                                        <p:sldTgt/>
                                      </p:tgtEl>
                                    </p:cond>
                                  </p:endCondLst>
                                  <p:iterate type="lt">
                                    <p:tmPct val="10000"/>
                                  </p:iterate>
                                  <p:childTnLst>
                                    <p:animMotion origin="layout" path="M 0.0 0.0 L 0.0 -0.07213" pathEditMode="relative" ptsTypes="">
                                      <p:cBhvr>
                                        <p:cTn id="6" dur="2500" accel="50000" decel="50000" autoRev="1" fill="hold">
                                          <p:stCondLst>
                                            <p:cond delay="0"/>
                                          </p:stCondLst>
                                        </p:cTn>
                                        <p:tgtEl>
                                          <p:spTgt spid="8"/>
                                        </p:tgtEl>
                                        <p:attrNameLst>
                                          <p:attrName>ppt_x</p:attrName>
                                          <p:attrName>ppt_y</p:attrName>
                                        </p:attrNameLst>
                                      </p:cBhvr>
                                    </p:animMotion>
                                    <p:animRot by="1500000">
                                      <p:cBhvr>
                                        <p:cTn id="7" dur="1250" fill="hold">
                                          <p:stCondLst>
                                            <p:cond delay="0"/>
                                          </p:stCondLst>
                                        </p:cTn>
                                        <p:tgtEl>
                                          <p:spTgt spid="8"/>
                                        </p:tgtEl>
                                        <p:attrNameLst>
                                          <p:attrName>r</p:attrName>
                                        </p:attrNameLst>
                                      </p:cBhvr>
                                    </p:animRot>
                                    <p:animRot by="-1500000">
                                      <p:cBhvr>
                                        <p:cTn id="8" dur="1250" fill="hold">
                                          <p:stCondLst>
                                            <p:cond delay="1250"/>
                                          </p:stCondLst>
                                        </p:cTn>
                                        <p:tgtEl>
                                          <p:spTgt spid="8"/>
                                        </p:tgtEl>
                                        <p:attrNameLst>
                                          <p:attrName>r</p:attrName>
                                        </p:attrNameLst>
                                      </p:cBhvr>
                                    </p:animRot>
                                    <p:animRot by="-1500000">
                                      <p:cBhvr>
                                        <p:cTn id="9" dur="1250" fill="hold">
                                          <p:stCondLst>
                                            <p:cond delay="2500"/>
                                          </p:stCondLst>
                                        </p:cTn>
                                        <p:tgtEl>
                                          <p:spTgt spid="8"/>
                                        </p:tgtEl>
                                        <p:attrNameLst>
                                          <p:attrName>r</p:attrName>
                                        </p:attrNameLst>
                                      </p:cBhvr>
                                    </p:animRot>
                                    <p:animRot by="1500000">
                                      <p:cBhvr>
                                        <p:cTn id="10" dur="1250" fill="hold">
                                          <p:stCondLst>
                                            <p:cond delay="375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mtClean="0"/>
              <a:t>知らないもの、理解できないも</a:t>
            </a:r>
            <a:r>
              <a:rPr lang="ja-JP" altLang="en-US" smtClean="0"/>
              <a:t>の</a:t>
            </a:r>
            <a:r>
              <a:rPr lang="ja-JP" altLang="en-US" smtClean="0"/>
              <a:t>、</a:t>
            </a:r>
            <a:r>
              <a:rPr lang="en-US" altLang="ja-JP" dirty="0" smtClean="0"/>
              <a:t/>
            </a:r>
            <a:br>
              <a:rPr lang="en-US" altLang="ja-JP" dirty="0" smtClean="0"/>
            </a:br>
            <a:r>
              <a:rPr lang="ja-JP" altLang="en-US" smtClean="0"/>
              <a:t>経</a:t>
            </a:r>
            <a:r>
              <a:rPr lang="ja-JP" altLang="en-US" smtClean="0"/>
              <a:t>験がない</a:t>
            </a:r>
            <a:r>
              <a:rPr lang="ja-JP" altLang="en-US" smtClean="0"/>
              <a:t>も</a:t>
            </a:r>
            <a:r>
              <a:rPr lang="ja-JP" altLang="en-US" smtClean="0"/>
              <a:t>のがあったら・・・</a:t>
            </a:r>
            <a:endParaRPr lang="en-US" altLang="ja-JP" dirty="0" smtClean="0"/>
          </a:p>
        </p:txBody>
      </p:sp>
      <p:sp>
        <p:nvSpPr>
          <p:cNvPr id="3" name="Content Placeholder 2"/>
          <p:cNvSpPr>
            <a:spLocks noGrp="1"/>
          </p:cNvSpPr>
          <p:nvPr>
            <p:ph idx="1"/>
          </p:nvPr>
        </p:nvSpPr>
        <p:spPr>
          <a:xfrm>
            <a:off x="457200" y="1600200"/>
            <a:ext cx="8229600" cy="4648200"/>
          </a:xfrm>
        </p:spPr>
        <p:txBody>
          <a:bodyPr>
            <a:normAutofit lnSpcReduction="10000"/>
          </a:bodyPr>
          <a:lstStyle/>
          <a:p>
            <a:pPr marL="914400" indent="-914400">
              <a:buFont typeface="+mj-lt"/>
              <a:buAutoNum type="arabicPeriod"/>
            </a:pPr>
            <a:r>
              <a:rPr kumimoji="1" lang="ja-JP" altLang="en-US" sz="4800" smtClean="0"/>
              <a:t>まず、調べる。</a:t>
            </a:r>
            <a:endParaRPr kumimoji="1" lang="en-US" altLang="ja-JP" sz="4800" dirty="0" smtClean="0"/>
          </a:p>
          <a:p>
            <a:pPr marL="914400" indent="-914400">
              <a:buFont typeface="+mj-lt"/>
              <a:buAutoNum type="arabicPeriod"/>
            </a:pPr>
            <a:r>
              <a:rPr lang="ja-JP" altLang="en-US" sz="4800" smtClean="0"/>
              <a:t>調</a:t>
            </a:r>
            <a:r>
              <a:rPr lang="ja-JP" altLang="en-US" sz="4800" smtClean="0"/>
              <a:t>べ</a:t>
            </a:r>
            <a:r>
              <a:rPr lang="ja-JP" altLang="en-US" sz="4800" smtClean="0"/>
              <a:t>ても分からない時は顧客に質問する。</a:t>
            </a:r>
            <a:endParaRPr lang="en-US" altLang="ja-JP" sz="4800" dirty="0" smtClean="0"/>
          </a:p>
          <a:p>
            <a:pPr marL="914400" indent="-914400">
              <a:buFont typeface="+mj-lt"/>
              <a:buAutoNum type="arabicPeriod"/>
            </a:pPr>
            <a:r>
              <a:rPr kumimoji="1" lang="ja-JP" altLang="en-US" sz="4800" smtClean="0"/>
              <a:t>何</a:t>
            </a:r>
            <a:r>
              <a:rPr kumimoji="1" lang="ja-JP" altLang="en-US" sz="4800" smtClean="0"/>
              <a:t>と</a:t>
            </a:r>
            <a:r>
              <a:rPr kumimoji="1" lang="ja-JP" altLang="en-US" sz="4800" smtClean="0"/>
              <a:t>かサンプルを作る。</a:t>
            </a:r>
            <a:endParaRPr kumimoji="1" lang="en-US" altLang="ja-JP" sz="4800" dirty="0" smtClean="0"/>
          </a:p>
          <a:p>
            <a:pPr marL="914400" indent="-914400">
              <a:buFont typeface="+mj-lt"/>
              <a:buAutoNum type="arabicPeriod"/>
            </a:pPr>
            <a:r>
              <a:rPr lang="ja-JP" altLang="en-US" sz="4800" smtClean="0"/>
              <a:t>サン</a:t>
            </a:r>
            <a:r>
              <a:rPr lang="ja-JP" altLang="en-US" sz="4800" smtClean="0"/>
              <a:t>プ</a:t>
            </a:r>
            <a:r>
              <a:rPr lang="ja-JP" altLang="en-US" sz="4800" smtClean="0"/>
              <a:t>ルを作ったら確認する。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 name="Content Placeholder 6"/>
          <p:cNvGraphicFramePr>
            <a:graphicFrameLocks noGrp="1"/>
          </p:cNvGraphicFramePr>
          <p:nvPr>
            <p:ph idx="1"/>
          </p:nvPr>
        </p:nvGraphicFramePr>
        <p:xfrm>
          <a:off x="1" y="1"/>
          <a:ext cx="9143999" cy="6887169"/>
        </p:xfrm>
        <a:graphic>
          <a:graphicData uri="http://schemas.openxmlformats.org/drawingml/2006/table">
            <a:tbl>
              <a:tblPr firstRow="1" bandRow="1">
                <a:tableStyleId>{5940675A-B579-460E-94D1-54222C63F5DA}</a:tableStyleId>
              </a:tblPr>
              <a:tblGrid>
                <a:gridCol w="323527"/>
                <a:gridCol w="432048"/>
                <a:gridCol w="432048"/>
                <a:gridCol w="432048"/>
                <a:gridCol w="936104"/>
                <a:gridCol w="1224136"/>
                <a:gridCol w="1080120"/>
                <a:gridCol w="216024"/>
                <a:gridCol w="504056"/>
                <a:gridCol w="1008112"/>
                <a:gridCol w="1512168"/>
                <a:gridCol w="216024"/>
                <a:gridCol w="504056"/>
                <a:gridCol w="323528"/>
              </a:tblGrid>
              <a:tr h="483273">
                <a:tc>
                  <a:txBody>
                    <a:bodyPr/>
                    <a:lstStyle/>
                    <a:p>
                      <a:pPr algn="l" fontAlgn="t"/>
                      <a:r>
                        <a:rPr lang="ja-JP" altLang="en-US" sz="1100" b="0" i="0" u="none" strike="noStrike">
                          <a:solidFill>
                            <a:srgbClr val="000000"/>
                          </a:solidFill>
                          <a:latin typeface="ＭＳ Ｐゴシック" pitchFamily="50" charset="-128"/>
                          <a:ea typeface="ＭＳ Ｐゴシック" pitchFamily="50" charset="-128"/>
                        </a:rPr>
                        <a:t>確認番号</a:t>
                      </a: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a:solidFill>
                            <a:srgbClr val="000000"/>
                          </a:solidFill>
                          <a:latin typeface="ＭＳ Ｐゴシック" pitchFamily="50" charset="-128"/>
                          <a:ea typeface="ＭＳ Ｐゴシック" pitchFamily="50" charset="-128"/>
                        </a:rPr>
                        <a:t>試験カテゴリ</a:t>
                      </a:r>
                      <a:r>
                        <a:rPr lang="ja-JP" altLang="en-US" sz="1100" b="0" i="0" u="none" strike="noStrike">
                          <a:solidFill>
                            <a:srgbClr val="000000"/>
                          </a:solidFill>
                          <a:latin typeface="ＭＳ Ｐゴシック" pitchFamily="50" charset="-128"/>
                          <a:ea typeface="ＭＳ Ｐゴシック" pitchFamily="50" charset="-128"/>
                        </a:rPr>
                        <a:t>（</a:t>
                      </a:r>
                      <a:r>
                        <a:rPr lang="ja-JP" altLang="en-US" sz="1100" b="0" i="0" u="none" strike="noStrike" smtClean="0">
                          <a:solidFill>
                            <a:srgbClr val="000000"/>
                          </a:solidFill>
                          <a:latin typeface="ＭＳ Ｐゴシック" pitchFamily="50" charset="-128"/>
                          <a:ea typeface="ＭＳ Ｐゴシック" pitchFamily="50" charset="-128"/>
                        </a:rPr>
                        <a:t>大） </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a:solidFill>
                            <a:srgbClr val="000000"/>
                          </a:solidFill>
                          <a:latin typeface="ＭＳ Ｐゴシック" pitchFamily="50" charset="-128"/>
                          <a:ea typeface="ＭＳ Ｐゴシック" pitchFamily="50" charset="-128"/>
                        </a:rPr>
                        <a:t>試験カテゴリ（中）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a:solidFill>
                            <a:srgbClr val="000000"/>
                          </a:solidFill>
                          <a:latin typeface="ＭＳ Ｐゴシック" pitchFamily="50" charset="-128"/>
                          <a:ea typeface="ＭＳ Ｐゴシック" pitchFamily="50" charset="-128"/>
                        </a:rPr>
                        <a:t>試験カテゴリ（小）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a:solidFill>
                            <a:srgbClr val="000000"/>
                          </a:solidFill>
                          <a:latin typeface="ＭＳ Ｐゴシック" pitchFamily="50" charset="-128"/>
                          <a:ea typeface="ＭＳ Ｐゴシック" pitchFamily="50" charset="-128"/>
                        </a:rPr>
                        <a:t>試験項目</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a:solidFill>
                            <a:srgbClr val="000000"/>
                          </a:solidFill>
                          <a:latin typeface="ＭＳ Ｐゴシック" pitchFamily="50" charset="-128"/>
                          <a:ea typeface="ＭＳ Ｐゴシック" pitchFamily="50" charset="-128"/>
                        </a:rPr>
                        <a:t>試験方法</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a:solidFill>
                            <a:srgbClr val="000000"/>
                          </a:solidFill>
                          <a:latin typeface="ＭＳ Ｐゴシック" pitchFamily="50" charset="-128"/>
                          <a:ea typeface="ＭＳ Ｐゴシック" pitchFamily="50" charset="-128"/>
                        </a:rPr>
                        <a:t>試験データ概要</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a:solidFill>
                            <a:srgbClr val="000000"/>
                          </a:solidFill>
                          <a:latin typeface="ＭＳ Ｐゴシック" pitchFamily="50" charset="-128"/>
                          <a:ea typeface="ＭＳ Ｐゴシック" pitchFamily="50" charset="-128"/>
                        </a:rPr>
                        <a:t>試験日</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a:solidFill>
                            <a:srgbClr val="000000"/>
                          </a:solidFill>
                          <a:latin typeface="ＭＳ Ｐゴシック" pitchFamily="50" charset="-128"/>
                          <a:ea typeface="ＭＳ Ｐゴシック" pitchFamily="50" charset="-128"/>
                        </a:rPr>
                        <a:t>試験者 </a:t>
                      </a: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a:solidFill>
                            <a:srgbClr val="000000"/>
                          </a:solidFill>
                          <a:latin typeface="ＭＳ Ｐゴシック" pitchFamily="50" charset="-128"/>
                          <a:ea typeface="ＭＳ Ｐゴシック" pitchFamily="50" charset="-128"/>
                        </a:rPr>
                        <a:t>確認項目</a:t>
                      </a: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a:solidFill>
                            <a:srgbClr val="000000"/>
                          </a:solidFill>
                          <a:latin typeface="ＭＳ Ｐゴシック" pitchFamily="50" charset="-128"/>
                          <a:ea typeface="ＭＳ Ｐゴシック" pitchFamily="50" charset="-128"/>
                        </a:rPr>
                        <a:t>確認方法</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a:solidFill>
                            <a:srgbClr val="000000"/>
                          </a:solidFill>
                          <a:latin typeface="ＭＳ Ｐゴシック" pitchFamily="50" charset="-128"/>
                          <a:ea typeface="ＭＳ Ｐゴシック" pitchFamily="50" charset="-128"/>
                        </a:rPr>
                        <a:t>確認日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a:solidFill>
                            <a:srgbClr val="000000"/>
                          </a:solidFill>
                          <a:latin typeface="ＭＳ Ｐゴシック" pitchFamily="50" charset="-128"/>
                          <a:ea typeface="ＭＳ Ｐゴシック" pitchFamily="50" charset="-128"/>
                        </a:rPr>
                        <a:t>確認者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a:solidFill>
                            <a:srgbClr val="000000"/>
                          </a:solidFill>
                          <a:latin typeface="ＭＳ Ｐゴシック" pitchFamily="50" charset="-128"/>
                          <a:ea typeface="ＭＳ Ｐゴシック" pitchFamily="50" charset="-128"/>
                        </a:rPr>
                        <a:t>試験</a:t>
                      </a:r>
                      <a:r>
                        <a:rPr lang="ja-JP" altLang="en-US" sz="1100" b="0" i="0" u="none" strike="noStrike">
                          <a:solidFill>
                            <a:srgbClr val="000000"/>
                          </a:solidFill>
                          <a:latin typeface="ＭＳ Ｐゴシック" pitchFamily="50" charset="-128"/>
                          <a:ea typeface="ＭＳ Ｐゴシック" pitchFamily="50" charset="-128"/>
                        </a:rPr>
                        <a:t>合</a:t>
                      </a:r>
                      <a:r>
                        <a:rPr lang="ja-JP" altLang="en-US" sz="1100" b="0" i="0" u="none" strike="noStrike" smtClean="0">
                          <a:solidFill>
                            <a:srgbClr val="000000"/>
                          </a:solidFill>
                          <a:latin typeface="ＭＳ Ｐゴシック" pitchFamily="50" charset="-128"/>
                          <a:ea typeface="ＭＳ Ｐゴシック" pitchFamily="50" charset="-128"/>
                        </a:rPr>
                        <a:t>否</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15581">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A001</a:t>
                      </a:r>
                    </a:p>
                    <a:p>
                      <a:pPr algn="l" fontAlgn="t"/>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テナント</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ログイン</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ID</a:t>
                      </a:r>
                      <a:r>
                        <a:rPr lang="ja-JP" altLang="en-US" sz="1100" b="0" i="0" u="none" strike="noStrike" smtClean="0">
                          <a:solidFill>
                            <a:srgbClr val="000000"/>
                          </a:solidFill>
                          <a:latin typeface="ＭＳ Ｐゴシック" pitchFamily="50" charset="-128"/>
                          <a:ea typeface="ＭＳ Ｐゴシック" pitchFamily="50" charset="-128"/>
                        </a:rPr>
                        <a:t>入力</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入力可能</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カーソルを</a:t>
                      </a:r>
                      <a:r>
                        <a:rPr lang="en-US" altLang="ja-JP" sz="1100" b="0" i="0" u="none" strike="noStrike" dirty="0" smtClean="0">
                          <a:solidFill>
                            <a:srgbClr val="000000"/>
                          </a:solidFill>
                          <a:latin typeface="ＭＳ Ｐゴシック" pitchFamily="50" charset="-128"/>
                          <a:ea typeface="ＭＳ Ｐゴシック" pitchFamily="50" charset="-128"/>
                        </a:rPr>
                        <a:t>ID</a:t>
                      </a:r>
                      <a:r>
                        <a:rPr lang="ja-JP" altLang="en-US" sz="1100" b="0" i="0" u="none" strike="noStrike" smtClean="0">
                          <a:solidFill>
                            <a:srgbClr val="000000"/>
                          </a:solidFill>
                          <a:latin typeface="ＭＳ Ｐゴシック" pitchFamily="50" charset="-128"/>
                          <a:ea typeface="ＭＳ Ｐゴシック" pitchFamily="50" charset="-128"/>
                        </a:rPr>
                        <a:t>入力に合わせてキーボードより入力。</a:t>
                      </a:r>
                      <a:r>
                        <a:rPr lang="en-US" altLang="ja-JP" sz="1100" b="0" i="0" u="none" strike="noStrike" dirty="0" smtClean="0">
                          <a:solidFill>
                            <a:srgbClr val="000000"/>
                          </a:solidFill>
                          <a:latin typeface="ＭＳ Ｐゴシック" pitchFamily="50" charset="-128"/>
                          <a:ea typeface="ＭＳ Ｐゴシック" pitchFamily="50" charset="-128"/>
                        </a:rPr>
                        <a:t>Enter</a:t>
                      </a:r>
                      <a:r>
                        <a:rPr lang="ja-JP" altLang="en-US" sz="1100" b="0" i="0" u="none" strike="noStrike" smtClean="0">
                          <a:solidFill>
                            <a:srgbClr val="000000"/>
                          </a:solidFill>
                          <a:latin typeface="ＭＳ Ｐゴシック" pitchFamily="50" charset="-128"/>
                          <a:ea typeface="ＭＳ Ｐゴシック" pitchFamily="50" charset="-128"/>
                        </a:rPr>
                        <a:t>キーを押す。</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　</a:t>
                      </a:r>
                      <a:r>
                        <a:rPr lang="en-US" altLang="ja-JP" sz="1100" b="0" i="0" u="none" strike="noStrike" dirty="0" smtClean="0">
                          <a:solidFill>
                            <a:srgbClr val="000000"/>
                          </a:solidFill>
                          <a:latin typeface="ＭＳ Ｐゴシック" pitchFamily="50" charset="-128"/>
                          <a:ea typeface="ＭＳ Ｐゴシック" pitchFamily="50" charset="-128"/>
                        </a:rPr>
                        <a:t>ID</a:t>
                      </a:r>
                      <a:r>
                        <a:rPr lang="ja-JP" altLang="en-US" sz="1100" b="0" i="0" u="none" strike="noStrike" smtClean="0">
                          <a:solidFill>
                            <a:srgbClr val="000000"/>
                          </a:solidFill>
                          <a:latin typeface="ＭＳ Ｐゴシック" pitchFamily="50" charset="-128"/>
                          <a:ea typeface="ＭＳ Ｐゴシック" pitchFamily="50" charset="-128"/>
                        </a:rPr>
                        <a:t>＝</a:t>
                      </a:r>
                      <a:r>
                        <a:rPr lang="en-US" altLang="ja-JP" sz="1100" b="0" i="0" u="none" strike="noStrike" dirty="0" smtClean="0">
                          <a:solidFill>
                            <a:srgbClr val="000000"/>
                          </a:solidFill>
                          <a:latin typeface="ＭＳ Ｐゴシック" pitchFamily="50" charset="-128"/>
                          <a:ea typeface="ＭＳ Ｐゴシック" pitchFamily="50" charset="-128"/>
                        </a:rPr>
                        <a:t>T001</a:t>
                      </a:r>
                      <a:r>
                        <a:rPr lang="ja-JP" altLang="en-US" sz="1100" b="0" i="0" u="none" strike="noStrike" smtClean="0">
                          <a:solidFill>
                            <a:srgbClr val="000000"/>
                          </a:solidFill>
                          <a:latin typeface="ＭＳ Ｐゴシック" pitchFamily="50" charset="-128"/>
                          <a:ea typeface="ＭＳ Ｐゴシック" pitchFamily="50" charset="-128"/>
                        </a:rPr>
                        <a:t>を使用</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３／３０</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Dong</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画面表示</a:t>
                      </a:r>
                      <a:endParaRPr lang="en-US" altLang="ja-JP" sz="1100" b="0" i="0" u="none" strike="noStrike" dirty="0" smtClean="0">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目視確認、画面ハードコピー、入力文字が見えること</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３／３０</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Dong</a:t>
                      </a:r>
                    </a:p>
                    <a:p>
                      <a:pPr algn="l" fontAlgn="t"/>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OK</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8449">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A002</a:t>
                      </a: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DB</a:t>
                      </a:r>
                      <a:r>
                        <a:rPr lang="ja-JP" altLang="en-US" sz="1100" b="0" i="0" u="none" strike="noStrike" smtClean="0">
                          <a:solidFill>
                            <a:srgbClr val="000000"/>
                          </a:solidFill>
                          <a:latin typeface="ＭＳ Ｐゴシック" pitchFamily="50" charset="-128"/>
                          <a:ea typeface="ＭＳ Ｐゴシック" pitchFamily="50" charset="-128"/>
                        </a:rPr>
                        <a:t>の</a:t>
                      </a:r>
                      <a:r>
                        <a:rPr lang="en-US" altLang="ja-JP" sz="1100" b="0" i="0" u="none" strike="noStrike" dirty="0" smtClean="0">
                          <a:solidFill>
                            <a:srgbClr val="000000"/>
                          </a:solidFill>
                          <a:latin typeface="ＭＳ Ｐゴシック" pitchFamily="50" charset="-128"/>
                          <a:ea typeface="ＭＳ Ｐゴシック" pitchFamily="50" charset="-128"/>
                        </a:rPr>
                        <a:t>XX</a:t>
                      </a:r>
                      <a:r>
                        <a:rPr lang="ja-JP" altLang="en-US" sz="1100" b="0" i="0" u="none" strike="noStrike" smtClean="0">
                          <a:solidFill>
                            <a:srgbClr val="000000"/>
                          </a:solidFill>
                          <a:latin typeface="ＭＳ Ｐゴシック" pitchFamily="50" charset="-128"/>
                          <a:ea typeface="ＭＳ Ｐゴシック" pitchFamily="50" charset="-128"/>
                        </a:rPr>
                        <a:t>項目</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◯◯ツールを使って確認</a:t>
                      </a:r>
                      <a:endParaRPr lang="en-US" altLang="ja-JP" sz="1100" b="0" i="0" u="none" strike="noStrike" dirty="0" smtClean="0">
                        <a:solidFill>
                          <a:srgbClr val="000000"/>
                        </a:solidFill>
                        <a:latin typeface="ＭＳ Ｐゴシック" pitchFamily="50" charset="-128"/>
                        <a:ea typeface="ＭＳ Ｐゴシック" pitchFamily="50" charset="-128"/>
                      </a:endParaRPr>
                    </a:p>
                    <a:p>
                      <a:pPr algn="l" fontAlgn="t"/>
                      <a:r>
                        <a:rPr lang="ja-JP" altLang="en-US" sz="1100" b="0" i="0" u="none" strike="noStrike" smtClean="0">
                          <a:solidFill>
                            <a:srgbClr val="000000"/>
                          </a:solidFill>
                          <a:latin typeface="ＭＳ Ｐゴシック" pitchFamily="50" charset="-128"/>
                          <a:ea typeface="ＭＳ Ｐゴシック" pitchFamily="50" charset="-128"/>
                        </a:rPr>
                        <a:t>入力したものが</a:t>
                      </a:r>
                      <a:r>
                        <a:rPr lang="en-US" altLang="ja-JP" sz="1100" b="0" i="0" u="none" strike="noStrike" dirty="0" smtClean="0">
                          <a:solidFill>
                            <a:srgbClr val="000000"/>
                          </a:solidFill>
                          <a:latin typeface="ＭＳ Ｐゴシック" pitchFamily="50" charset="-128"/>
                          <a:ea typeface="ＭＳ Ｐゴシック" pitchFamily="50" charset="-128"/>
                        </a:rPr>
                        <a:t>DB</a:t>
                      </a:r>
                      <a:r>
                        <a:rPr lang="ja-JP" altLang="en-US" sz="1100" b="0" i="0" u="none" strike="noStrike" smtClean="0">
                          <a:solidFill>
                            <a:srgbClr val="000000"/>
                          </a:solidFill>
                          <a:latin typeface="ＭＳ Ｐゴシック" pitchFamily="50" charset="-128"/>
                          <a:ea typeface="ＭＳ Ｐゴシック" pitchFamily="50" charset="-128"/>
                        </a:rPr>
                        <a:t>に格納されていること。</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smtClean="0">
                          <a:solidFill>
                            <a:srgbClr val="000000"/>
                          </a:solidFill>
                          <a:latin typeface="ＭＳ Ｐゴシック" pitchFamily="50" charset="-128"/>
                          <a:ea typeface="ＭＳ Ｐゴシック" pitchFamily="50" charset="-128"/>
                        </a:rPr>
                        <a:t>３／３０</a:t>
                      </a:r>
                    </a:p>
                    <a:p>
                      <a:pPr algn="l" rtl="0" fontAlgn="t"/>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Dong</a:t>
                      </a:r>
                      <a:endParaRPr lang="en-US" altLang="ja-JP" sz="1100" b="0" i="0" u="none" strike="noStrike" dirty="0" smtClean="0">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OK</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8449">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A003</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　</a:t>
                      </a:r>
                      <a:r>
                        <a:rPr lang="en-US" altLang="ja-JP" sz="1100" b="0" i="0" u="none" strike="noStrike" dirty="0" smtClean="0">
                          <a:solidFill>
                            <a:srgbClr val="000000"/>
                          </a:solidFill>
                          <a:latin typeface="ＭＳ Ｐゴシック" pitchFamily="50" charset="-128"/>
                          <a:ea typeface="ＭＳ Ｐゴシック" pitchFamily="50" charset="-128"/>
                        </a:rPr>
                        <a:t>ID</a:t>
                      </a:r>
                      <a:r>
                        <a:rPr lang="ja-JP" altLang="en-US" sz="1100" b="0" i="0" u="none" strike="noStrike" smtClean="0">
                          <a:solidFill>
                            <a:srgbClr val="000000"/>
                          </a:solidFill>
                          <a:latin typeface="ＭＳ Ｐゴシック" pitchFamily="50" charset="-128"/>
                          <a:ea typeface="ＭＳ Ｐゴシック" pitchFamily="50" charset="-128"/>
                        </a:rPr>
                        <a:t>＝</a:t>
                      </a:r>
                      <a:r>
                        <a:rPr lang="en-US" altLang="ja-JP" sz="1100" b="0" i="0" u="none" strike="noStrike" dirty="0" smtClean="0">
                          <a:solidFill>
                            <a:srgbClr val="000000"/>
                          </a:solidFill>
                          <a:latin typeface="ＭＳ Ｐゴシック" pitchFamily="50" charset="-128"/>
                          <a:ea typeface="ＭＳ Ｐゴシック" pitchFamily="50" charset="-128"/>
                        </a:rPr>
                        <a:t>ERR-01</a:t>
                      </a:r>
                      <a:r>
                        <a:rPr lang="ja-JP" altLang="en-US" sz="1100" b="0" i="0" u="none" strike="noStrike" smtClean="0">
                          <a:solidFill>
                            <a:srgbClr val="000000"/>
                          </a:solidFill>
                          <a:latin typeface="ＭＳ Ｐゴシック" pitchFamily="50" charset="-128"/>
                          <a:ea typeface="ＭＳ Ｐゴシック" pitchFamily="50" charset="-128"/>
                        </a:rPr>
                        <a:t>を使用</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３／３０</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Dong</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画面表示</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エラーメッセージが</a:t>
                      </a:r>
                      <a:r>
                        <a:rPr lang="en-US" altLang="ja-JP" sz="1100" b="0" i="0" u="none" strike="noStrike" dirty="0" smtClean="0">
                          <a:solidFill>
                            <a:srgbClr val="000000"/>
                          </a:solidFill>
                          <a:latin typeface="ＭＳ Ｐゴシック" pitchFamily="50" charset="-128"/>
                          <a:ea typeface="ＭＳ Ｐゴシック" pitchFamily="50" charset="-128"/>
                        </a:rPr>
                        <a:t>XXX</a:t>
                      </a:r>
                      <a:r>
                        <a:rPr lang="ja-JP" altLang="en-US" sz="1100" b="0" i="0" u="none" strike="noStrike" smtClean="0">
                          <a:solidFill>
                            <a:srgbClr val="000000"/>
                          </a:solidFill>
                          <a:latin typeface="ＭＳ Ｐゴシック" pitchFamily="50" charset="-128"/>
                          <a:ea typeface="ＭＳ Ｐゴシック" pitchFamily="50" charset="-128"/>
                        </a:rPr>
                        <a:t>と表示されることを確認</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smtClean="0">
                          <a:solidFill>
                            <a:srgbClr val="000000"/>
                          </a:solidFill>
                          <a:latin typeface="ＭＳ Ｐゴシック" pitchFamily="50" charset="-128"/>
                          <a:ea typeface="ＭＳ Ｐゴシック" pitchFamily="50" charset="-128"/>
                        </a:rPr>
                        <a:t>３／３０</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Dong</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OK</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8449">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A004</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DB</a:t>
                      </a:r>
                      <a:r>
                        <a:rPr lang="ja-JP" altLang="en-US" sz="1100" b="0" i="0" u="none" strike="noStrike" smtClean="0">
                          <a:solidFill>
                            <a:srgbClr val="000000"/>
                          </a:solidFill>
                          <a:latin typeface="ＭＳ Ｐゴシック" pitchFamily="50" charset="-128"/>
                          <a:ea typeface="ＭＳ Ｐゴシック" pitchFamily="50" charset="-128"/>
                        </a:rPr>
                        <a:t>の</a:t>
                      </a:r>
                      <a:r>
                        <a:rPr lang="en-US" altLang="ja-JP" sz="1100" b="0" i="0" u="none" strike="noStrike" dirty="0" smtClean="0">
                          <a:solidFill>
                            <a:srgbClr val="000000"/>
                          </a:solidFill>
                          <a:latin typeface="ＭＳ Ｐゴシック" pitchFamily="50" charset="-128"/>
                          <a:ea typeface="ＭＳ Ｐゴシック" pitchFamily="50" charset="-128"/>
                        </a:rPr>
                        <a:t>XX</a:t>
                      </a:r>
                      <a:r>
                        <a:rPr lang="ja-JP" altLang="en-US" sz="1100" b="0" i="0" u="none" strike="noStrike" smtClean="0">
                          <a:solidFill>
                            <a:srgbClr val="000000"/>
                          </a:solidFill>
                          <a:latin typeface="ＭＳ Ｐゴシック" pitchFamily="50" charset="-128"/>
                          <a:ea typeface="ＭＳ Ｐゴシック" pitchFamily="50" charset="-128"/>
                        </a:rPr>
                        <a:t>項目</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◯◯ツールを使って確認。</a:t>
                      </a:r>
                      <a:endParaRPr lang="en-US" altLang="ja-JP" sz="1100" b="0" i="0" u="none" strike="noStrike" dirty="0" smtClean="0">
                        <a:solidFill>
                          <a:srgbClr val="000000"/>
                        </a:solidFill>
                        <a:latin typeface="ＭＳ Ｐゴシック" pitchFamily="50" charset="-128"/>
                        <a:ea typeface="ＭＳ Ｐゴシック" pitchFamily="50" charset="-128"/>
                      </a:endParaRPr>
                    </a:p>
                    <a:p>
                      <a:pPr algn="l" fontAlgn="t"/>
                      <a:r>
                        <a:rPr lang="ja-JP" altLang="en-US" sz="1100" b="0" i="0" u="none" strike="noStrike" smtClean="0">
                          <a:solidFill>
                            <a:srgbClr val="000000"/>
                          </a:solidFill>
                          <a:latin typeface="ＭＳ Ｐゴシック" pitchFamily="50" charset="-128"/>
                          <a:ea typeface="ＭＳ Ｐゴシック" pitchFamily="50" charset="-128"/>
                        </a:rPr>
                        <a:t>入力したものが</a:t>
                      </a:r>
                      <a:r>
                        <a:rPr lang="en-US" altLang="ja-JP" sz="1100" b="0" i="0" u="none" strike="noStrike" dirty="0" smtClean="0">
                          <a:solidFill>
                            <a:srgbClr val="000000"/>
                          </a:solidFill>
                          <a:latin typeface="ＭＳ Ｐゴシック" pitchFamily="50" charset="-128"/>
                          <a:ea typeface="ＭＳ Ｐゴシック" pitchFamily="50" charset="-128"/>
                        </a:rPr>
                        <a:t>DB</a:t>
                      </a:r>
                      <a:r>
                        <a:rPr lang="ja-JP" altLang="en-US" sz="1100" b="0" i="0" u="none" strike="noStrike" smtClean="0">
                          <a:solidFill>
                            <a:srgbClr val="000000"/>
                          </a:solidFill>
                          <a:latin typeface="ＭＳ Ｐゴシック" pitchFamily="50" charset="-128"/>
                          <a:ea typeface="ＭＳ Ｐゴシック" pitchFamily="50" charset="-128"/>
                        </a:rPr>
                        <a:t>に格納されていないこと。</a:t>
                      </a:r>
                    </a:p>
                    <a:p>
                      <a:pPr algn="l" fontAlgn="t"/>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smtClean="0">
                          <a:solidFill>
                            <a:srgbClr val="000000"/>
                          </a:solidFill>
                          <a:latin typeface="ＭＳ Ｐゴシック" pitchFamily="50" charset="-128"/>
                          <a:ea typeface="ＭＳ Ｐゴシック" pitchFamily="50" charset="-128"/>
                        </a:rPr>
                        <a:t>３／３０</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Dong</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OK</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8449">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K001</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管理者</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ログイン</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パスワード</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ログイン</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　</a:t>
                      </a:r>
                      <a:r>
                        <a:rPr lang="en-US" altLang="ja-JP" sz="1100" b="0" i="0" u="none" strike="noStrike" dirty="0" smtClean="0">
                          <a:solidFill>
                            <a:srgbClr val="000000"/>
                          </a:solidFill>
                          <a:latin typeface="ＭＳ Ｐゴシック" pitchFamily="50" charset="-128"/>
                          <a:ea typeface="ＭＳ Ｐゴシック" pitchFamily="50" charset="-128"/>
                        </a:rPr>
                        <a:t>ID</a:t>
                      </a:r>
                      <a:r>
                        <a:rPr lang="ja-JP" altLang="en-US" sz="1100" b="0" i="0" u="none" strike="noStrike" smtClean="0">
                          <a:solidFill>
                            <a:srgbClr val="000000"/>
                          </a:solidFill>
                          <a:latin typeface="ＭＳ Ｐゴシック" pitchFamily="50" charset="-128"/>
                          <a:ea typeface="ＭＳ Ｐゴシック" pitchFamily="50" charset="-128"/>
                        </a:rPr>
                        <a:t>入力後パスワードを入力する。</a:t>
                      </a:r>
                      <a:r>
                        <a:rPr lang="en-US" altLang="ja-JP" sz="1100" b="0" i="0" u="none" strike="noStrike" dirty="0" smtClean="0">
                          <a:solidFill>
                            <a:srgbClr val="000000"/>
                          </a:solidFill>
                          <a:latin typeface="ＭＳ Ｐゴシック" pitchFamily="50" charset="-128"/>
                          <a:ea typeface="ＭＳ Ｐゴシック" pitchFamily="50" charset="-128"/>
                        </a:rPr>
                        <a:t>Enter</a:t>
                      </a:r>
                      <a:r>
                        <a:rPr lang="ja-JP" altLang="en-US" sz="1100" b="0" i="0" u="none" strike="noStrike" smtClean="0">
                          <a:solidFill>
                            <a:srgbClr val="000000"/>
                          </a:solidFill>
                          <a:latin typeface="ＭＳ Ｐゴシック" pitchFamily="50" charset="-128"/>
                          <a:ea typeface="ＭＳ Ｐゴシック" pitchFamily="50" charset="-128"/>
                        </a:rPr>
                        <a:t>キーを押す。</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　</a:t>
                      </a:r>
                      <a:r>
                        <a:rPr lang="en-US" altLang="ja-JP" sz="1100" b="0" i="0" u="none" strike="noStrike" dirty="0" smtClean="0">
                          <a:solidFill>
                            <a:srgbClr val="000000"/>
                          </a:solidFill>
                          <a:latin typeface="ＭＳ Ｐゴシック" pitchFamily="50" charset="-128"/>
                          <a:ea typeface="ＭＳ Ｐゴシック" pitchFamily="50" charset="-128"/>
                        </a:rPr>
                        <a:t>ID</a:t>
                      </a:r>
                      <a:r>
                        <a:rPr lang="ja-JP" altLang="en-US" sz="1100" b="0" i="0" u="none" strike="noStrike" smtClean="0">
                          <a:solidFill>
                            <a:srgbClr val="000000"/>
                          </a:solidFill>
                          <a:latin typeface="ＭＳ Ｐゴシック" pitchFamily="50" charset="-128"/>
                          <a:ea typeface="ＭＳ Ｐゴシック" pitchFamily="50" charset="-128"/>
                        </a:rPr>
                        <a:t>＝</a:t>
                      </a:r>
                      <a:r>
                        <a:rPr lang="en-US" altLang="ja-JP" sz="1100" b="0" i="0" u="none" strike="noStrike" dirty="0" smtClean="0">
                          <a:solidFill>
                            <a:srgbClr val="000000"/>
                          </a:solidFill>
                          <a:latin typeface="ＭＳ Ｐゴシック" pitchFamily="50" charset="-128"/>
                          <a:ea typeface="ＭＳ Ｐゴシック" pitchFamily="50" charset="-128"/>
                        </a:rPr>
                        <a:t>K003</a:t>
                      </a:r>
                      <a:r>
                        <a:rPr lang="ja-JP" altLang="en-US" sz="1100" b="0" i="0" u="none" strike="noStrike" smtClean="0">
                          <a:solidFill>
                            <a:srgbClr val="000000"/>
                          </a:solidFill>
                          <a:latin typeface="ＭＳ Ｐゴシック" pitchFamily="50" charset="-128"/>
                          <a:ea typeface="ＭＳ Ｐゴシック" pitchFamily="50" charset="-128"/>
                        </a:rPr>
                        <a:t>を使用</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３／３１</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Dong</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画面表示</a:t>
                      </a:r>
                      <a:endParaRPr lang="en-US" altLang="ja-JP" sz="1100" b="0" i="0" u="none" strike="noStrike" dirty="0" smtClean="0">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目視確認、画面ハードコピー、入力文字</a:t>
                      </a:r>
                      <a:r>
                        <a:rPr lang="ja-JP" altLang="en-US" sz="1100" b="0" i="0" u="none" strike="noStrike" smtClean="0">
                          <a:solidFill>
                            <a:srgbClr val="000000"/>
                          </a:solidFill>
                          <a:latin typeface="ＭＳ Ｐゴシック" pitchFamily="50" charset="-128"/>
                          <a:ea typeface="ＭＳ Ｐゴシック" pitchFamily="50" charset="-128"/>
                        </a:rPr>
                        <a:t>が＃で表示されて見えないこ</a:t>
                      </a:r>
                      <a:r>
                        <a:rPr lang="ja-JP" altLang="en-US" sz="1100" b="0" i="0" u="none" strike="noStrike" smtClean="0">
                          <a:solidFill>
                            <a:srgbClr val="000000"/>
                          </a:solidFill>
                          <a:latin typeface="ＭＳ Ｐゴシック" pitchFamily="50" charset="-128"/>
                          <a:ea typeface="ＭＳ Ｐゴシック" pitchFamily="50" charset="-128"/>
                        </a:rPr>
                        <a:t>と</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３／３１</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err="1" smtClean="0">
                          <a:solidFill>
                            <a:srgbClr val="000000"/>
                          </a:solidFill>
                          <a:latin typeface="ＭＳ Ｐゴシック" pitchFamily="50" charset="-128"/>
                          <a:ea typeface="ＭＳ Ｐゴシック" pitchFamily="50" charset="-128"/>
                        </a:rPr>
                        <a:t>Linh</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OK</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8449">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K002</a:t>
                      </a: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DB</a:t>
                      </a:r>
                      <a:r>
                        <a:rPr lang="ja-JP" altLang="en-US" sz="1100" b="0" i="0" u="none" strike="noStrike" smtClean="0">
                          <a:solidFill>
                            <a:srgbClr val="000000"/>
                          </a:solidFill>
                          <a:latin typeface="ＭＳ Ｐゴシック" pitchFamily="50" charset="-128"/>
                          <a:ea typeface="ＭＳ Ｐゴシック" pitchFamily="50" charset="-128"/>
                        </a:rPr>
                        <a:t>の</a:t>
                      </a:r>
                      <a:r>
                        <a:rPr lang="en-US" altLang="ja-JP" sz="1100" b="0" i="0" u="none" strike="noStrike" dirty="0" smtClean="0">
                          <a:solidFill>
                            <a:srgbClr val="000000"/>
                          </a:solidFill>
                          <a:latin typeface="ＭＳ Ｐゴシック" pitchFamily="50" charset="-128"/>
                          <a:ea typeface="ＭＳ Ｐゴシック" pitchFamily="50" charset="-128"/>
                        </a:rPr>
                        <a:t>XX</a:t>
                      </a:r>
                      <a:r>
                        <a:rPr lang="ja-JP" altLang="en-US" sz="1100" b="0" i="0" u="none" strike="noStrike" smtClean="0">
                          <a:solidFill>
                            <a:srgbClr val="000000"/>
                          </a:solidFill>
                          <a:latin typeface="ＭＳ Ｐゴシック" pitchFamily="50" charset="-128"/>
                          <a:ea typeface="ＭＳ Ｐゴシック" pitchFamily="50" charset="-128"/>
                        </a:rPr>
                        <a:t>項目</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◯◯ツールを使って確</a:t>
                      </a:r>
                      <a:r>
                        <a:rPr lang="ja-JP" altLang="en-US" sz="1100" b="0" i="0" u="none" strike="noStrike" smtClean="0">
                          <a:solidFill>
                            <a:srgbClr val="000000"/>
                          </a:solidFill>
                          <a:latin typeface="ＭＳ Ｐゴシック" pitchFamily="50" charset="-128"/>
                          <a:ea typeface="ＭＳ Ｐゴシック" pitchFamily="50" charset="-128"/>
                        </a:rPr>
                        <a:t>認。</a:t>
                      </a:r>
                      <a:endParaRPr lang="en-US" altLang="ja-JP" sz="1100" b="0" i="0" u="none" strike="noStrike" dirty="0" smtClean="0">
                        <a:solidFill>
                          <a:srgbClr val="000000"/>
                        </a:solidFill>
                        <a:latin typeface="ＭＳ Ｐゴシック" pitchFamily="50" charset="-128"/>
                        <a:ea typeface="ＭＳ Ｐゴシック" pitchFamily="50" charset="-128"/>
                      </a:endParaRPr>
                    </a:p>
                    <a:p>
                      <a:pPr algn="l" fontAlgn="t"/>
                      <a:r>
                        <a:rPr lang="ja-JP" altLang="en-US" sz="1100" b="0" i="0" u="none" strike="noStrike" smtClean="0">
                          <a:solidFill>
                            <a:srgbClr val="000000"/>
                          </a:solidFill>
                          <a:latin typeface="ＭＳ Ｐゴシック" pitchFamily="50" charset="-128"/>
                          <a:ea typeface="ＭＳ Ｐゴシック" pitchFamily="50" charset="-128"/>
                        </a:rPr>
                        <a:t>入力したものが</a:t>
                      </a:r>
                      <a:r>
                        <a:rPr lang="en-US" altLang="ja-JP" sz="1100" b="0" i="0" u="none" strike="noStrike" dirty="0" smtClean="0">
                          <a:solidFill>
                            <a:srgbClr val="000000"/>
                          </a:solidFill>
                          <a:latin typeface="ＭＳ Ｐゴシック" pitchFamily="50" charset="-128"/>
                          <a:ea typeface="ＭＳ Ｐゴシック" pitchFamily="50" charset="-128"/>
                        </a:rPr>
                        <a:t>DB</a:t>
                      </a:r>
                      <a:r>
                        <a:rPr lang="ja-JP" altLang="en-US" sz="1100" b="0" i="0" u="none" strike="noStrike" smtClean="0">
                          <a:solidFill>
                            <a:srgbClr val="000000"/>
                          </a:solidFill>
                          <a:latin typeface="ＭＳ Ｐゴシック" pitchFamily="50" charset="-128"/>
                          <a:ea typeface="ＭＳ Ｐゴシック" pitchFamily="50" charset="-128"/>
                        </a:rPr>
                        <a:t>に格納されていること。</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err="1" smtClean="0">
                          <a:solidFill>
                            <a:srgbClr val="000000"/>
                          </a:solidFill>
                          <a:latin typeface="ＭＳ Ｐゴシック" pitchFamily="50" charset="-128"/>
                          <a:ea typeface="ＭＳ Ｐゴシック" pitchFamily="50" charset="-128"/>
                        </a:rPr>
                        <a:t>Linh</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NG</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8449">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K003</a:t>
                      </a: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WELCOME</a:t>
                      </a:r>
                      <a:r>
                        <a:rPr lang="ja-JP" altLang="en-US" sz="1100" b="0" i="0" u="none" strike="noStrike" smtClean="0">
                          <a:solidFill>
                            <a:srgbClr val="000000"/>
                          </a:solidFill>
                          <a:latin typeface="ＭＳ Ｐゴシック" pitchFamily="50" charset="-128"/>
                          <a:ea typeface="ＭＳ Ｐゴシック" pitchFamily="50" charset="-128"/>
                        </a:rPr>
                        <a:t>画面</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smtClean="0">
                          <a:solidFill>
                            <a:srgbClr val="000000"/>
                          </a:solidFill>
                          <a:latin typeface="ＭＳ Ｐゴシック" pitchFamily="50" charset="-128"/>
                          <a:ea typeface="ＭＳ Ｐゴシック" pitchFamily="50" charset="-128"/>
                        </a:rPr>
                        <a:t>目視確認、画面ハードコピー。画面が切り替わること。</a:t>
                      </a:r>
                    </a:p>
                    <a:p>
                      <a:pPr algn="l" fontAlgn="t"/>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３／３１</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err="1" smtClean="0">
                          <a:solidFill>
                            <a:srgbClr val="000000"/>
                          </a:solidFill>
                          <a:latin typeface="ＭＳ Ｐゴシック" pitchFamily="50" charset="-128"/>
                          <a:ea typeface="ＭＳ Ｐゴシック" pitchFamily="50" charset="-128"/>
                        </a:rPr>
                        <a:t>Linh</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OK</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8449">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K004</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ja-JP" sz="1100" b="0" i="0" u="none" strike="noStrike" dirty="0" smtClean="0">
                          <a:solidFill>
                            <a:srgbClr val="000000"/>
                          </a:solidFill>
                          <a:latin typeface="ＭＳ Ｐゴシック" pitchFamily="50" charset="-128"/>
                          <a:ea typeface="ＭＳ Ｐゴシック" pitchFamily="50" charset="-128"/>
                        </a:rPr>
                        <a:t>―</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ja-JP" altLang="en-US" sz="1100" b="0" i="0" u="none" strike="noStrike" smtClean="0">
                          <a:solidFill>
                            <a:srgbClr val="000000"/>
                          </a:solidFill>
                          <a:latin typeface="ＭＳ Ｐゴシック" pitchFamily="50" charset="-128"/>
                          <a:ea typeface="ＭＳ Ｐゴシック" pitchFamily="50" charset="-128"/>
                        </a:rPr>
                        <a:t>ログ</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ja-JP" altLang="en-US" sz="1100" b="0" i="0" u="none" strike="noStrike" smtClean="0">
                          <a:solidFill>
                            <a:srgbClr val="000000"/>
                          </a:solidFill>
                          <a:latin typeface="ＭＳ Ｐゴシック" pitchFamily="50" charset="-128"/>
                          <a:ea typeface="ＭＳ Ｐゴシック" pitchFamily="50" charset="-128"/>
                        </a:rPr>
                        <a:t>操作ログ上に</a:t>
                      </a:r>
                      <a:r>
                        <a:rPr lang="en-US" altLang="ja-JP" sz="1100" b="0" i="0" u="none" strike="noStrike" dirty="0" smtClean="0">
                          <a:solidFill>
                            <a:srgbClr val="000000"/>
                          </a:solidFill>
                          <a:latin typeface="ＭＳ Ｐゴシック" pitchFamily="50" charset="-128"/>
                          <a:ea typeface="ＭＳ Ｐゴシック" pitchFamily="50" charset="-128"/>
                        </a:rPr>
                        <a:t>XXXX</a:t>
                      </a:r>
                      <a:r>
                        <a:rPr lang="ja-JP" altLang="en-US" sz="1100" b="0" i="0" u="none" strike="noStrike" smtClean="0">
                          <a:solidFill>
                            <a:srgbClr val="000000"/>
                          </a:solidFill>
                          <a:latin typeface="ＭＳ Ｐゴシック" pitchFamily="50" charset="-128"/>
                          <a:ea typeface="ＭＳ Ｐゴシック" pitchFamily="50" charset="-128"/>
                        </a:rPr>
                        <a:t>と表示されていること。</a:t>
                      </a:r>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endParaRPr lang="ja-JP" altLang="en-US" sz="1100" b="0" i="0" u="none" strike="noStrike">
                        <a:solidFill>
                          <a:srgbClr val="000000"/>
                        </a:solidFill>
                        <a:latin typeface="ＭＳ Ｐゴシック" pitchFamily="50" charset="-128"/>
                        <a:ea typeface="ＭＳ Ｐゴシック" pitchFamily="50" charset="-128"/>
                      </a:endParaRPr>
                    </a:p>
                  </a:txBody>
                  <a:tcPr marL="9525" marR="9525" marT="9525"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結</a:t>
            </a:r>
            <a:r>
              <a:rPr lang="ja-JP" altLang="en-US" smtClean="0"/>
              <a:t>合試験をどう書くか？</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kumimoji="1" lang="ja-JP" altLang="en-US" sz="4800" smtClean="0"/>
              <a:t>少ない試験で多くの確認を行なう。</a:t>
            </a:r>
            <a:endParaRPr kumimoji="1" lang="en-US" altLang="ja-JP" sz="4800" dirty="0" smtClean="0"/>
          </a:p>
          <a:p>
            <a:r>
              <a:rPr lang="ja-JP" altLang="en-US" sz="4800" smtClean="0"/>
              <a:t>大・中・小カテゴリは網羅性検証のために必要である。</a:t>
            </a:r>
            <a:endParaRPr lang="en-US" altLang="ja-JP" sz="4800" dirty="0" smtClean="0"/>
          </a:p>
          <a:p>
            <a:r>
              <a:rPr lang="ja-JP" altLang="en-US" sz="4800" smtClean="0"/>
              <a:t>小カテゴリだけだと項目数が増えてチェックできなくなる可能性が高くなる。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ベトナムを網羅しようとすると・・・</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ja-JP" altLang="en-US" sz="4800" smtClean="0"/>
              <a:t>ベトナムを北部・中部・南部で分ける。（大カテゴリ）</a:t>
            </a:r>
            <a:endParaRPr lang="en-US" altLang="ja-JP" sz="4800" dirty="0" smtClean="0"/>
          </a:p>
          <a:p>
            <a:r>
              <a:rPr kumimoji="1" lang="ja-JP" altLang="en-US" sz="4800" smtClean="0"/>
              <a:t>北部を省で分ける。（中カテゴリ）</a:t>
            </a:r>
            <a:endParaRPr kumimoji="1" lang="en-US" altLang="ja-JP" sz="4800" dirty="0" smtClean="0"/>
          </a:p>
          <a:p>
            <a:r>
              <a:rPr lang="ja-JP" altLang="en-US" sz="4800" smtClean="0"/>
              <a:t>省を市や村で分ける。（小カテゴリ）</a:t>
            </a:r>
            <a:endParaRPr lang="en-US" altLang="ja-JP" sz="4800" dirty="0" smtClean="0"/>
          </a:p>
          <a:p>
            <a:r>
              <a:rPr kumimoji="1" lang="ja-JP" altLang="en-US" sz="4800" smtClean="0"/>
              <a:t>最初からベ</a:t>
            </a:r>
            <a:r>
              <a:rPr kumimoji="1" lang="ja-JP" altLang="en-US" sz="4800" smtClean="0"/>
              <a:t>ト</a:t>
            </a:r>
            <a:r>
              <a:rPr kumimoji="1" lang="ja-JP" altLang="en-US" sz="4800" smtClean="0"/>
              <a:t>ナ</a:t>
            </a:r>
            <a:r>
              <a:rPr kumimoji="1" lang="ja-JP" altLang="en-US" sz="4800" smtClean="0"/>
              <a:t>ムを市や村で分けると抜けが多くなる。</a:t>
            </a:r>
            <a:endParaRPr kumimoji="1" lang="en-US" altLang="ja-JP" sz="4800" dirty="0" smtClean="0"/>
          </a:p>
          <a:p>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結</a:t>
            </a:r>
            <a:r>
              <a:rPr lang="ja-JP" altLang="en-US" smtClean="0"/>
              <a:t>合試験をどう書くか？</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a:bodyPr>
          <a:lstStyle/>
          <a:p>
            <a:pPr>
              <a:buNone/>
            </a:pPr>
            <a:r>
              <a:rPr kumimoji="1" lang="ja-JP" altLang="en-US" sz="4800" smtClean="0"/>
              <a:t>大事なのは・・・・</a:t>
            </a:r>
            <a:endParaRPr kumimoji="1" lang="en-US" altLang="ja-JP" sz="4800" dirty="0" smtClean="0"/>
          </a:p>
          <a:p>
            <a:pPr>
              <a:buNone/>
            </a:pPr>
            <a:r>
              <a:rPr lang="ja-JP" altLang="en-US" sz="7200" smtClean="0"/>
              <a:t>内</a:t>
            </a:r>
            <a:r>
              <a:rPr lang="ja-JP" altLang="en-US" sz="7200" smtClean="0"/>
              <a:t>部設計の検証をするということである。</a:t>
            </a:r>
            <a:endParaRPr lang="en-US" altLang="ja-JP" sz="7200" dirty="0" smtClean="0"/>
          </a:p>
          <a:p>
            <a:pPr>
              <a:buNone/>
            </a:pPr>
            <a:r>
              <a:rPr kumimoji="1" lang="ja-JP" altLang="en-US" sz="4800" smtClean="0"/>
              <a:t>結</a:t>
            </a:r>
            <a:r>
              <a:rPr kumimoji="1" lang="ja-JP" altLang="en-US" sz="4800" smtClean="0"/>
              <a:t>局、結合という言葉に惑わされてはだめである。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par>
                          <p:cTn id="13" fill="hold">
                            <p:stCondLst>
                              <p:cond delay="2000"/>
                            </p:stCondLst>
                            <p:childTnLst>
                              <p:par>
                                <p:cTn id="14" presetID="14" presetClass="entr" presetSubtype="1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mtClean="0"/>
              <a:t>結合試験の位置付け</a:t>
            </a:r>
            <a:r>
              <a:rPr kumimoji="1" lang="en-US" altLang="ja-JP" dirty="0" smtClean="0"/>
              <a:t>(</a:t>
            </a:r>
            <a:r>
              <a:rPr kumimoji="1" lang="ja-JP" altLang="en-US" smtClean="0"/>
              <a:t>例</a:t>
            </a:r>
            <a:r>
              <a:rPr kumimoji="1" lang="en-US" altLang="ja-JP" dirty="0" smtClean="0"/>
              <a:t>)</a:t>
            </a:r>
            <a:endParaRPr kumimoji="1" lang="ja-JP"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719864" y="2621702"/>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要件定義</a:t>
            </a:r>
            <a:endParaRPr kumimoji="1" lang="ja-JP" altLang="en-US" sz="4800">
              <a:solidFill>
                <a:schemeClr val="bg1"/>
              </a:solidFill>
            </a:endParaRPr>
          </a:p>
        </p:txBody>
      </p:sp>
      <p:sp>
        <p:nvSpPr>
          <p:cNvPr id="7" name="TextBox 6"/>
          <p:cNvSpPr txBox="1"/>
          <p:nvPr/>
        </p:nvSpPr>
        <p:spPr>
          <a:xfrm>
            <a:off x="935888" y="3606115"/>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外部設計</a:t>
            </a:r>
            <a:endParaRPr kumimoji="1" lang="ja-JP" altLang="en-US" sz="4800">
              <a:solidFill>
                <a:schemeClr val="bg1"/>
              </a:solidFill>
            </a:endParaRPr>
          </a:p>
        </p:txBody>
      </p:sp>
      <p:sp>
        <p:nvSpPr>
          <p:cNvPr id="8" name="TextBox 7"/>
          <p:cNvSpPr txBox="1"/>
          <p:nvPr/>
        </p:nvSpPr>
        <p:spPr>
          <a:xfrm>
            <a:off x="1079904" y="4614227"/>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内部設計</a:t>
            </a:r>
            <a:endParaRPr kumimoji="1" lang="ja-JP" altLang="en-US" sz="4800">
              <a:solidFill>
                <a:schemeClr val="bg1"/>
              </a:solidFill>
            </a:endParaRPr>
          </a:p>
        </p:txBody>
      </p:sp>
      <p:sp>
        <p:nvSpPr>
          <p:cNvPr id="9" name="TextBox 8"/>
          <p:cNvSpPr txBox="1"/>
          <p:nvPr/>
        </p:nvSpPr>
        <p:spPr>
          <a:xfrm>
            <a:off x="1259632" y="5601434"/>
            <a:ext cx="6624736" cy="830997"/>
          </a:xfrm>
          <a:prstGeom prst="rect">
            <a:avLst/>
          </a:prstGeom>
          <a:solidFill>
            <a:srgbClr val="3333FF"/>
          </a:solidFill>
          <a:ln>
            <a:noFill/>
          </a:ln>
          <a:scene3d>
            <a:camera prst="orthographicFront"/>
            <a:lightRig rig="threePt" dir="t"/>
          </a:scene3d>
          <a:sp3d>
            <a:bevelT/>
            <a:bevelB/>
          </a:sp3d>
        </p:spPr>
        <p:txBody>
          <a:bodyPr wrap="square" rtlCol="0">
            <a:spAutoFit/>
          </a:bodyPr>
          <a:lstStyle/>
          <a:p>
            <a:pPr algn="ctr"/>
            <a:r>
              <a:rPr kumimoji="1" lang="ja-JP" altLang="en-US" sz="4800" smtClean="0">
                <a:solidFill>
                  <a:schemeClr val="bg1"/>
                </a:solidFill>
              </a:rPr>
              <a:t>プログラミング</a:t>
            </a:r>
            <a:r>
              <a:rPr kumimoji="1" lang="en-US" altLang="ja-JP" sz="4800" dirty="0" smtClean="0">
                <a:solidFill>
                  <a:schemeClr val="bg1"/>
                </a:solidFill>
              </a:rPr>
              <a:t>/</a:t>
            </a:r>
            <a:r>
              <a:rPr kumimoji="1" lang="ja-JP" altLang="en-US" sz="4800" smtClean="0">
                <a:solidFill>
                  <a:schemeClr val="bg1"/>
                </a:solidFill>
              </a:rPr>
              <a:t>単体試験</a:t>
            </a:r>
            <a:endParaRPr kumimoji="1" lang="ja-JP" altLang="en-US" sz="4800">
              <a:solidFill>
                <a:schemeClr val="bg1"/>
              </a:solidFill>
            </a:endParaRPr>
          </a:p>
        </p:txBody>
      </p:sp>
      <p:sp>
        <p:nvSpPr>
          <p:cNvPr id="11" name="TextBox 10"/>
          <p:cNvSpPr txBox="1"/>
          <p:nvPr/>
        </p:nvSpPr>
        <p:spPr>
          <a:xfrm>
            <a:off x="5868144" y="2621702"/>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lang="ja-JP" altLang="en-US" sz="4800" smtClean="0">
                <a:solidFill>
                  <a:schemeClr val="bg1"/>
                </a:solidFill>
              </a:rPr>
              <a:t>運用</a:t>
            </a:r>
            <a:r>
              <a:rPr kumimoji="1" lang="ja-JP" altLang="en-US" sz="4800" smtClean="0">
                <a:solidFill>
                  <a:schemeClr val="bg1"/>
                </a:solidFill>
              </a:rPr>
              <a:t>試験</a:t>
            </a:r>
            <a:endParaRPr kumimoji="1" lang="ja-JP" altLang="en-US" sz="4800">
              <a:solidFill>
                <a:schemeClr val="bg1"/>
              </a:solidFill>
            </a:endParaRPr>
          </a:p>
        </p:txBody>
      </p:sp>
      <p:sp>
        <p:nvSpPr>
          <p:cNvPr id="12" name="TextBox 11"/>
          <p:cNvSpPr txBox="1"/>
          <p:nvPr/>
        </p:nvSpPr>
        <p:spPr>
          <a:xfrm>
            <a:off x="5652120" y="3623238"/>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総合試験</a:t>
            </a:r>
            <a:endParaRPr kumimoji="1" lang="ja-JP" altLang="en-US" sz="4800">
              <a:solidFill>
                <a:schemeClr val="bg1"/>
              </a:solidFill>
            </a:endParaRPr>
          </a:p>
        </p:txBody>
      </p:sp>
      <p:sp>
        <p:nvSpPr>
          <p:cNvPr id="13" name="TextBox 12"/>
          <p:cNvSpPr txBox="1"/>
          <p:nvPr/>
        </p:nvSpPr>
        <p:spPr>
          <a:xfrm>
            <a:off x="5436096" y="4614227"/>
            <a:ext cx="2628000" cy="830997"/>
          </a:xfrm>
          <a:prstGeom prst="rect">
            <a:avLst/>
          </a:prstGeom>
          <a:solidFill>
            <a:srgbClr val="0000FF"/>
          </a:solidFill>
          <a:ln>
            <a:noFill/>
          </a:ln>
          <a:scene3d>
            <a:camera prst="orthographicFront"/>
            <a:lightRig rig="threePt" dir="t"/>
          </a:scene3d>
          <a:sp3d>
            <a:bevelT/>
            <a:bevelB/>
          </a:sp3d>
        </p:spPr>
        <p:txBody>
          <a:bodyPr wrap="square" rtlCol="0">
            <a:spAutoFit/>
          </a:bodyPr>
          <a:lstStyle/>
          <a:p>
            <a:r>
              <a:rPr kumimoji="1" lang="ja-JP" altLang="en-US" sz="4800" smtClean="0">
                <a:solidFill>
                  <a:srgbClr val="FFFF00"/>
                </a:solidFill>
              </a:rPr>
              <a:t>結合試験</a:t>
            </a:r>
            <a:endParaRPr kumimoji="1" lang="ja-JP" altLang="en-US" sz="4800">
              <a:solidFill>
                <a:srgbClr val="FFFF00"/>
              </a:solidFill>
            </a:endParaRPr>
          </a:p>
        </p:txBody>
      </p:sp>
      <p:grpSp>
        <p:nvGrpSpPr>
          <p:cNvPr id="3" name="Group 19"/>
          <p:cNvGrpSpPr/>
          <p:nvPr/>
        </p:nvGrpSpPr>
        <p:grpSpPr>
          <a:xfrm>
            <a:off x="3707903" y="4498280"/>
            <a:ext cx="1728192" cy="1018955"/>
            <a:chOff x="4197623" y="3717032"/>
            <a:chExt cx="826527" cy="1080120"/>
          </a:xfrm>
        </p:grpSpPr>
        <p:sp>
          <p:nvSpPr>
            <p:cNvPr id="14" name="Right Arrow 13"/>
            <p:cNvSpPr/>
            <p:nvPr/>
          </p:nvSpPr>
          <p:spPr>
            <a:xfrm>
              <a:off x="4211960" y="3717032"/>
              <a:ext cx="792088"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5" name="TextBox 14"/>
            <p:cNvSpPr txBox="1"/>
            <p:nvPr/>
          </p:nvSpPr>
          <p:spPr>
            <a:xfrm>
              <a:off x="4197623" y="3720520"/>
              <a:ext cx="826527" cy="1076631"/>
            </a:xfrm>
            <a:prstGeom prst="rect">
              <a:avLst/>
            </a:prstGeom>
            <a:noFill/>
          </p:spPr>
          <p:txBody>
            <a:bodyPr wrap="square" rtlCol="0">
              <a:spAutoFit/>
            </a:bodyPr>
            <a:lstStyle/>
            <a:p>
              <a:r>
                <a:rPr lang="ja-JP" altLang="en-US" sz="6000" b="1" smtClean="0">
                  <a:solidFill>
                    <a:srgbClr val="FF0000"/>
                  </a:solidFill>
                </a:rPr>
                <a:t>検証</a:t>
              </a:r>
              <a:endParaRPr kumimoji="1" lang="ja-JP" altLang="en-US" sz="6000" b="1"/>
            </a:p>
          </p:txBody>
        </p:sp>
      </p:grpSp>
      <p:grpSp>
        <p:nvGrpSpPr>
          <p:cNvPr id="5" name="Group 18"/>
          <p:cNvGrpSpPr/>
          <p:nvPr/>
        </p:nvGrpSpPr>
        <p:grpSpPr>
          <a:xfrm>
            <a:off x="3578878" y="3485798"/>
            <a:ext cx="1956916" cy="1080120"/>
            <a:chOff x="3707904" y="2708920"/>
            <a:chExt cx="1800200" cy="1080120"/>
          </a:xfrm>
        </p:grpSpPr>
        <p:sp>
          <p:nvSpPr>
            <p:cNvPr id="17" name="Right Arrow 1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8" name="TextBox 17"/>
            <p:cNvSpPr txBox="1"/>
            <p:nvPr/>
          </p:nvSpPr>
          <p:spPr>
            <a:xfrm>
              <a:off x="4211960" y="3052335"/>
              <a:ext cx="792088"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grpSp>
        <p:nvGrpSpPr>
          <p:cNvPr id="10" name="Group 20"/>
          <p:cNvGrpSpPr/>
          <p:nvPr/>
        </p:nvGrpSpPr>
        <p:grpSpPr>
          <a:xfrm>
            <a:off x="3362854" y="2477686"/>
            <a:ext cx="2433282" cy="1080120"/>
            <a:chOff x="3707904" y="2708920"/>
            <a:chExt cx="1800200" cy="1080120"/>
          </a:xfrm>
        </p:grpSpPr>
        <p:sp>
          <p:nvSpPr>
            <p:cNvPr id="22" name="Right Arrow 21"/>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3" name="TextBox 22"/>
            <p:cNvSpPr txBox="1"/>
            <p:nvPr/>
          </p:nvSpPr>
          <p:spPr>
            <a:xfrm>
              <a:off x="4291733" y="3052335"/>
              <a:ext cx="639279"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sp>
        <p:nvSpPr>
          <p:cNvPr id="24" name="TextBox 23"/>
          <p:cNvSpPr txBox="1"/>
          <p:nvPr/>
        </p:nvSpPr>
        <p:spPr>
          <a:xfrm>
            <a:off x="539552"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顧客要求</a:t>
            </a:r>
            <a:endParaRPr kumimoji="1" lang="ja-JP" altLang="en-US" sz="4800">
              <a:solidFill>
                <a:schemeClr val="bg1"/>
              </a:solidFill>
            </a:endParaRPr>
          </a:p>
        </p:txBody>
      </p:sp>
      <p:sp>
        <p:nvSpPr>
          <p:cNvPr id="25" name="TextBox 24"/>
          <p:cNvSpPr txBox="1"/>
          <p:nvPr/>
        </p:nvSpPr>
        <p:spPr>
          <a:xfrm>
            <a:off x="6084168"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受入試験</a:t>
            </a:r>
            <a:endParaRPr kumimoji="1" lang="ja-JP" altLang="en-US" sz="4800">
              <a:solidFill>
                <a:schemeClr val="bg1"/>
              </a:solidFill>
            </a:endParaRPr>
          </a:p>
        </p:txBody>
      </p:sp>
      <p:grpSp>
        <p:nvGrpSpPr>
          <p:cNvPr id="16" name="Group 25"/>
          <p:cNvGrpSpPr/>
          <p:nvPr/>
        </p:nvGrpSpPr>
        <p:grpSpPr>
          <a:xfrm>
            <a:off x="3203848" y="1484784"/>
            <a:ext cx="2808312" cy="1080120"/>
            <a:chOff x="3707904" y="2708920"/>
            <a:chExt cx="1800200" cy="1080120"/>
          </a:xfrm>
        </p:grpSpPr>
        <p:sp>
          <p:nvSpPr>
            <p:cNvPr id="27" name="Right Arrow 2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8" name="TextBox 27"/>
            <p:cNvSpPr txBox="1"/>
            <p:nvPr/>
          </p:nvSpPr>
          <p:spPr>
            <a:xfrm>
              <a:off x="4334046" y="3052335"/>
              <a:ext cx="469025"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Top)">
                                      <p:cBhvr>
                                        <p:cTn id="11" dur="500"/>
                                        <p:tgtEl>
                                          <p:spTgt spid="7"/>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Top)">
                                      <p:cBhvr>
                                        <p:cTn id="15" dur="500"/>
                                        <p:tgtEl>
                                          <p:spTgt spid="8"/>
                                        </p:tgtEl>
                                      </p:cBhvr>
                                    </p:animEffect>
                                  </p:childTnLst>
                                </p:cTn>
                              </p:par>
                            </p:childTnLst>
                          </p:cTn>
                        </p:par>
                        <p:par>
                          <p:cTn id="16" fill="hold">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Top)">
                                      <p:cBhvr>
                                        <p:cTn id="19" dur="500"/>
                                        <p:tgtEl>
                                          <p:spTgt spid="9"/>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Bottom)">
                                      <p:cBhvr>
                                        <p:cTn id="27" dur="500"/>
                                        <p:tgtEl>
                                          <p:spTgt spid="12"/>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lide(fromBottom)">
                                      <p:cBhvr>
                                        <p:cTn id="31" dur="500"/>
                                        <p:tgtEl>
                                          <p:spTgt spid="11"/>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lide(fromLeft)">
                                      <p:cBhvr>
                                        <p:cTn id="35" dur="500"/>
                                        <p:tgtEl>
                                          <p:spTgt spid="10"/>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lide(fromLeft)">
                                      <p:cBhvr>
                                        <p:cTn id="39" dur="500"/>
                                        <p:tgtEl>
                                          <p:spTgt spid="5"/>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lide(fromLeft)">
                                      <p:cBhvr>
                                        <p:cTn id="43" dur="500"/>
                                        <p:tgtEl>
                                          <p:spTgt spid="3"/>
                                        </p:tgtEl>
                                      </p:cBhvr>
                                    </p:animEffect>
                                  </p:childTnLst>
                                </p:cTn>
                              </p:par>
                            </p:childTnLst>
                          </p:cTn>
                        </p:par>
                        <p:par>
                          <p:cTn id="44" fill="hold">
                            <p:stCondLst>
                              <p:cond delay="5000"/>
                            </p:stCondLst>
                            <p:childTnLst>
                              <p:par>
                                <p:cTn id="45" presetID="12" presetClass="entr" presetSubtype="1"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Top)">
                                      <p:cBhvr>
                                        <p:cTn id="47" dur="500"/>
                                        <p:tgtEl>
                                          <p:spTgt spid="24"/>
                                        </p:tgtEl>
                                      </p:cBhvr>
                                    </p:animEffect>
                                  </p:childTnLst>
                                </p:cTn>
                              </p:par>
                            </p:childTnLst>
                          </p:cTn>
                        </p:par>
                        <p:par>
                          <p:cTn id="48" fill="hold">
                            <p:stCondLst>
                              <p:cond delay="5500"/>
                            </p:stCondLst>
                            <p:childTnLst>
                              <p:par>
                                <p:cTn id="49" presetID="1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slide(fromBottom)">
                                      <p:cBhvr>
                                        <p:cTn id="51" dur="500"/>
                                        <p:tgtEl>
                                          <p:spTgt spid="25"/>
                                        </p:tgtEl>
                                      </p:cBhvr>
                                    </p:animEffect>
                                  </p:childTnLst>
                                </p:cTn>
                              </p:par>
                            </p:childTnLst>
                          </p:cTn>
                        </p:par>
                        <p:par>
                          <p:cTn id="52" fill="hold">
                            <p:stCondLst>
                              <p:cond delay="6000"/>
                            </p:stCondLst>
                            <p:childTnLst>
                              <p:par>
                                <p:cTn id="53" presetID="1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slide(fromLeft)">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結合</a:t>
            </a:r>
            <a:r>
              <a:rPr lang="ja-JP" altLang="en-US" smtClean="0"/>
              <a:t>試</a:t>
            </a:r>
            <a:r>
              <a:rPr lang="ja-JP" altLang="en-US" smtClean="0"/>
              <a:t>験の次は？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pPr algn="ctr">
              <a:buNone/>
            </a:pPr>
            <a:endParaRPr kumimoji="1" lang="en-US" altLang="ja-JP" sz="8800" dirty="0" smtClean="0"/>
          </a:p>
          <a:p>
            <a:pPr algn="ctr">
              <a:buNone/>
            </a:pPr>
            <a:r>
              <a:rPr kumimoji="1" lang="ja-JP" altLang="en-US" sz="8800" smtClean="0"/>
              <a:t>総合試験仕様書</a:t>
            </a:r>
            <a:endParaRPr kumimoji="1" lang="en-US" altLang="ja-JP" sz="8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総合試験仕様書はいつ書くか？</a:t>
            </a:r>
            <a:endParaRPr kumimoji="1" lang="ja-JP" altLang="en-US" dirty="0"/>
          </a:p>
        </p:txBody>
      </p:sp>
      <p:sp>
        <p:nvSpPr>
          <p:cNvPr id="3" name="Content Placeholder 2"/>
          <p:cNvSpPr>
            <a:spLocks noGrp="1"/>
          </p:cNvSpPr>
          <p:nvPr>
            <p:ph idx="1"/>
          </p:nvPr>
        </p:nvSpPr>
        <p:spPr>
          <a:xfrm>
            <a:off x="457200" y="1600200"/>
            <a:ext cx="8229600" cy="4648200"/>
          </a:xfrm>
        </p:spPr>
        <p:txBody>
          <a:bodyPr>
            <a:noAutofit/>
          </a:bodyPr>
          <a:lstStyle/>
          <a:p>
            <a:pPr marL="0" indent="0">
              <a:buNone/>
            </a:pPr>
            <a:r>
              <a:rPr kumimoji="1" lang="ja-JP" altLang="en-US" sz="8000" smtClean="0"/>
              <a:t>結合試験中、もしくは、プログラミング中に誰かが書く。</a:t>
            </a:r>
            <a:endParaRPr kumimoji="1" lang="en-US" altLang="ja-JP" sz="8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総合試験の次は？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pPr algn="ctr">
              <a:buNone/>
            </a:pPr>
            <a:endParaRPr kumimoji="1" lang="en-US" altLang="ja-JP" sz="8800" dirty="0" smtClean="0"/>
          </a:p>
          <a:p>
            <a:pPr algn="ctr">
              <a:buNone/>
            </a:pPr>
            <a:r>
              <a:rPr kumimoji="1" lang="ja-JP" altLang="en-US" sz="8800" smtClean="0"/>
              <a:t>運用試験仕様書</a:t>
            </a:r>
            <a:endParaRPr kumimoji="1" lang="en-US" altLang="ja-JP" sz="8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mtClean="0"/>
              <a:t>運用試験仕様書はいつ書くか？</a:t>
            </a:r>
            <a:endParaRPr kumimoji="1" lang="ja-JP" altLang="en-US" dirty="0"/>
          </a:p>
        </p:txBody>
      </p:sp>
      <p:sp>
        <p:nvSpPr>
          <p:cNvPr id="3" name="Content Placeholder 2"/>
          <p:cNvSpPr>
            <a:spLocks noGrp="1"/>
          </p:cNvSpPr>
          <p:nvPr>
            <p:ph idx="1"/>
          </p:nvPr>
        </p:nvSpPr>
        <p:spPr>
          <a:xfrm>
            <a:off x="457200" y="1600200"/>
            <a:ext cx="8229600" cy="4648200"/>
          </a:xfrm>
        </p:spPr>
        <p:txBody>
          <a:bodyPr>
            <a:noAutofit/>
          </a:bodyPr>
          <a:lstStyle/>
          <a:p>
            <a:pPr marL="0" indent="0">
              <a:buNone/>
            </a:pPr>
            <a:r>
              <a:rPr kumimoji="1" lang="ja-JP" altLang="en-US" sz="8800" smtClean="0"/>
              <a:t>運用試験を実施する前に誰かが書く。</a:t>
            </a:r>
            <a:endParaRPr kumimoji="1" lang="en-US" altLang="ja-JP" sz="8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mtClean="0"/>
              <a:t>結合試験の位置付け</a:t>
            </a:r>
            <a:r>
              <a:rPr kumimoji="1" lang="en-US" altLang="ja-JP" dirty="0" smtClean="0"/>
              <a:t>(</a:t>
            </a:r>
            <a:r>
              <a:rPr kumimoji="1" lang="ja-JP" altLang="en-US" smtClean="0"/>
              <a:t>例</a:t>
            </a:r>
            <a:r>
              <a:rPr kumimoji="1" lang="en-US" altLang="ja-JP" dirty="0" smtClean="0"/>
              <a:t>)</a:t>
            </a:r>
            <a:endParaRPr kumimoji="1" lang="ja-JP"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TextBox 5"/>
          <p:cNvSpPr txBox="1"/>
          <p:nvPr/>
        </p:nvSpPr>
        <p:spPr>
          <a:xfrm>
            <a:off x="719864" y="2621702"/>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要件定義</a:t>
            </a:r>
            <a:endParaRPr kumimoji="1" lang="ja-JP" altLang="en-US" sz="4800">
              <a:solidFill>
                <a:schemeClr val="bg1"/>
              </a:solidFill>
            </a:endParaRPr>
          </a:p>
        </p:txBody>
      </p:sp>
      <p:sp>
        <p:nvSpPr>
          <p:cNvPr id="7" name="TextBox 6"/>
          <p:cNvSpPr txBox="1"/>
          <p:nvPr/>
        </p:nvSpPr>
        <p:spPr>
          <a:xfrm>
            <a:off x="935888" y="3606115"/>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外部設計</a:t>
            </a:r>
            <a:endParaRPr kumimoji="1" lang="ja-JP" altLang="en-US" sz="4800">
              <a:solidFill>
                <a:schemeClr val="bg1"/>
              </a:solidFill>
            </a:endParaRPr>
          </a:p>
        </p:txBody>
      </p:sp>
      <p:sp>
        <p:nvSpPr>
          <p:cNvPr id="8" name="TextBox 7"/>
          <p:cNvSpPr txBox="1"/>
          <p:nvPr/>
        </p:nvSpPr>
        <p:spPr>
          <a:xfrm>
            <a:off x="1079904" y="4614227"/>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内部設計</a:t>
            </a:r>
            <a:endParaRPr kumimoji="1" lang="ja-JP" altLang="en-US" sz="4800">
              <a:solidFill>
                <a:schemeClr val="bg1"/>
              </a:solidFill>
            </a:endParaRPr>
          </a:p>
        </p:txBody>
      </p:sp>
      <p:sp>
        <p:nvSpPr>
          <p:cNvPr id="9" name="TextBox 8"/>
          <p:cNvSpPr txBox="1"/>
          <p:nvPr/>
        </p:nvSpPr>
        <p:spPr>
          <a:xfrm>
            <a:off x="1259632" y="5601434"/>
            <a:ext cx="6624736" cy="830997"/>
          </a:xfrm>
          <a:prstGeom prst="rect">
            <a:avLst/>
          </a:prstGeom>
          <a:solidFill>
            <a:srgbClr val="3333FF"/>
          </a:solidFill>
          <a:ln>
            <a:noFill/>
          </a:ln>
          <a:scene3d>
            <a:camera prst="orthographicFront"/>
            <a:lightRig rig="threePt" dir="t"/>
          </a:scene3d>
          <a:sp3d>
            <a:bevelT/>
            <a:bevelB/>
          </a:sp3d>
        </p:spPr>
        <p:txBody>
          <a:bodyPr wrap="square" rtlCol="0">
            <a:spAutoFit/>
          </a:bodyPr>
          <a:lstStyle/>
          <a:p>
            <a:pPr algn="ctr"/>
            <a:r>
              <a:rPr kumimoji="1" lang="ja-JP" altLang="en-US" sz="4800" smtClean="0">
                <a:solidFill>
                  <a:schemeClr val="bg1"/>
                </a:solidFill>
              </a:rPr>
              <a:t>プログラミング</a:t>
            </a:r>
            <a:r>
              <a:rPr kumimoji="1" lang="en-US" altLang="ja-JP" sz="4800" dirty="0" smtClean="0">
                <a:solidFill>
                  <a:schemeClr val="bg1"/>
                </a:solidFill>
              </a:rPr>
              <a:t>/</a:t>
            </a:r>
            <a:r>
              <a:rPr kumimoji="1" lang="ja-JP" altLang="en-US" sz="4800" smtClean="0">
                <a:solidFill>
                  <a:schemeClr val="bg1"/>
                </a:solidFill>
              </a:rPr>
              <a:t>単体試験</a:t>
            </a:r>
            <a:endParaRPr kumimoji="1" lang="ja-JP" altLang="en-US" sz="4800">
              <a:solidFill>
                <a:schemeClr val="bg1"/>
              </a:solidFill>
            </a:endParaRPr>
          </a:p>
        </p:txBody>
      </p:sp>
      <p:sp>
        <p:nvSpPr>
          <p:cNvPr id="11" name="TextBox 10"/>
          <p:cNvSpPr txBox="1"/>
          <p:nvPr/>
        </p:nvSpPr>
        <p:spPr>
          <a:xfrm>
            <a:off x="5868144" y="2621702"/>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lang="ja-JP" altLang="en-US" sz="4800" smtClean="0">
                <a:solidFill>
                  <a:schemeClr val="bg1"/>
                </a:solidFill>
              </a:rPr>
              <a:t>運用</a:t>
            </a:r>
            <a:r>
              <a:rPr kumimoji="1" lang="ja-JP" altLang="en-US" sz="4800" smtClean="0">
                <a:solidFill>
                  <a:schemeClr val="bg1"/>
                </a:solidFill>
              </a:rPr>
              <a:t>試験</a:t>
            </a:r>
            <a:endParaRPr kumimoji="1" lang="ja-JP" altLang="en-US" sz="4800">
              <a:solidFill>
                <a:schemeClr val="bg1"/>
              </a:solidFill>
            </a:endParaRPr>
          </a:p>
        </p:txBody>
      </p:sp>
      <p:sp>
        <p:nvSpPr>
          <p:cNvPr id="12" name="TextBox 11"/>
          <p:cNvSpPr txBox="1"/>
          <p:nvPr/>
        </p:nvSpPr>
        <p:spPr>
          <a:xfrm>
            <a:off x="5652120" y="3623238"/>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総合試験</a:t>
            </a:r>
            <a:endParaRPr kumimoji="1" lang="ja-JP" altLang="en-US" sz="4800">
              <a:solidFill>
                <a:schemeClr val="bg1"/>
              </a:solidFill>
            </a:endParaRPr>
          </a:p>
        </p:txBody>
      </p:sp>
      <p:sp>
        <p:nvSpPr>
          <p:cNvPr id="13" name="TextBox 12"/>
          <p:cNvSpPr txBox="1"/>
          <p:nvPr/>
        </p:nvSpPr>
        <p:spPr>
          <a:xfrm>
            <a:off x="5436096" y="4614227"/>
            <a:ext cx="2628000" cy="830997"/>
          </a:xfrm>
          <a:prstGeom prst="rect">
            <a:avLst/>
          </a:prstGeom>
          <a:solidFill>
            <a:srgbClr val="0000FF"/>
          </a:solidFill>
          <a:ln>
            <a:noFill/>
          </a:ln>
          <a:scene3d>
            <a:camera prst="orthographicFront"/>
            <a:lightRig rig="threePt" dir="t"/>
          </a:scene3d>
          <a:sp3d>
            <a:bevelT/>
            <a:bevelB/>
          </a:sp3d>
        </p:spPr>
        <p:txBody>
          <a:bodyPr wrap="square" rtlCol="0">
            <a:spAutoFit/>
          </a:bodyPr>
          <a:lstStyle/>
          <a:p>
            <a:r>
              <a:rPr kumimoji="1" lang="ja-JP" altLang="en-US" sz="4800" smtClean="0">
                <a:solidFill>
                  <a:srgbClr val="FFFF00"/>
                </a:solidFill>
              </a:rPr>
              <a:t>結合試験</a:t>
            </a:r>
            <a:endParaRPr kumimoji="1" lang="ja-JP" altLang="en-US" sz="4800">
              <a:solidFill>
                <a:srgbClr val="FFFF00"/>
              </a:solidFill>
            </a:endParaRPr>
          </a:p>
        </p:txBody>
      </p:sp>
      <p:grpSp>
        <p:nvGrpSpPr>
          <p:cNvPr id="3" name="Group 19"/>
          <p:cNvGrpSpPr/>
          <p:nvPr/>
        </p:nvGrpSpPr>
        <p:grpSpPr>
          <a:xfrm>
            <a:off x="3737884" y="4498278"/>
            <a:ext cx="1656184" cy="1018954"/>
            <a:chOff x="4211960" y="3717032"/>
            <a:chExt cx="792088" cy="1080120"/>
          </a:xfrm>
        </p:grpSpPr>
        <p:sp>
          <p:nvSpPr>
            <p:cNvPr id="14" name="Right Arrow 13"/>
            <p:cNvSpPr/>
            <p:nvPr/>
          </p:nvSpPr>
          <p:spPr>
            <a:xfrm>
              <a:off x="4211960" y="3717032"/>
              <a:ext cx="792088"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5" name="TextBox 14"/>
            <p:cNvSpPr txBox="1"/>
            <p:nvPr/>
          </p:nvSpPr>
          <p:spPr>
            <a:xfrm>
              <a:off x="4384153" y="4077072"/>
              <a:ext cx="378825" cy="346558"/>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grpSp>
        <p:nvGrpSpPr>
          <p:cNvPr id="5" name="Group 18"/>
          <p:cNvGrpSpPr/>
          <p:nvPr/>
        </p:nvGrpSpPr>
        <p:grpSpPr>
          <a:xfrm>
            <a:off x="3578878" y="3485798"/>
            <a:ext cx="1956916" cy="1080120"/>
            <a:chOff x="3707904" y="2708920"/>
            <a:chExt cx="1800200" cy="1080120"/>
          </a:xfrm>
        </p:grpSpPr>
        <p:sp>
          <p:nvSpPr>
            <p:cNvPr id="17" name="Right Arrow 1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8" name="TextBox 17"/>
            <p:cNvSpPr txBox="1"/>
            <p:nvPr/>
          </p:nvSpPr>
          <p:spPr>
            <a:xfrm>
              <a:off x="4211960" y="3052335"/>
              <a:ext cx="792088"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grpSp>
        <p:nvGrpSpPr>
          <p:cNvPr id="10" name="Group 20"/>
          <p:cNvGrpSpPr/>
          <p:nvPr/>
        </p:nvGrpSpPr>
        <p:grpSpPr>
          <a:xfrm>
            <a:off x="3362854" y="2477686"/>
            <a:ext cx="2433282" cy="1080120"/>
            <a:chOff x="3707904" y="2708920"/>
            <a:chExt cx="1800200" cy="1080120"/>
          </a:xfrm>
        </p:grpSpPr>
        <p:sp>
          <p:nvSpPr>
            <p:cNvPr id="22" name="Right Arrow 21"/>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3" name="TextBox 22"/>
            <p:cNvSpPr txBox="1"/>
            <p:nvPr/>
          </p:nvSpPr>
          <p:spPr>
            <a:xfrm>
              <a:off x="4291733" y="3052335"/>
              <a:ext cx="639279"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sp>
        <p:nvSpPr>
          <p:cNvPr id="24" name="TextBox 23"/>
          <p:cNvSpPr txBox="1"/>
          <p:nvPr/>
        </p:nvSpPr>
        <p:spPr>
          <a:xfrm>
            <a:off x="539552"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顧客要求</a:t>
            </a:r>
            <a:endParaRPr kumimoji="1" lang="ja-JP" altLang="en-US" sz="4800">
              <a:solidFill>
                <a:schemeClr val="bg1"/>
              </a:solidFill>
            </a:endParaRPr>
          </a:p>
        </p:txBody>
      </p:sp>
      <p:sp>
        <p:nvSpPr>
          <p:cNvPr id="25" name="TextBox 24"/>
          <p:cNvSpPr txBox="1"/>
          <p:nvPr/>
        </p:nvSpPr>
        <p:spPr>
          <a:xfrm>
            <a:off x="6084168"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受入試験</a:t>
            </a:r>
            <a:endParaRPr kumimoji="1" lang="ja-JP" altLang="en-US" sz="4800">
              <a:solidFill>
                <a:schemeClr val="bg1"/>
              </a:solidFill>
            </a:endParaRPr>
          </a:p>
        </p:txBody>
      </p:sp>
      <p:grpSp>
        <p:nvGrpSpPr>
          <p:cNvPr id="16" name="Group 25"/>
          <p:cNvGrpSpPr/>
          <p:nvPr/>
        </p:nvGrpSpPr>
        <p:grpSpPr>
          <a:xfrm>
            <a:off x="3203848" y="1484784"/>
            <a:ext cx="2808312" cy="1080120"/>
            <a:chOff x="3707904" y="2708920"/>
            <a:chExt cx="1800200" cy="1080120"/>
          </a:xfrm>
        </p:grpSpPr>
        <p:sp>
          <p:nvSpPr>
            <p:cNvPr id="27" name="Right Arrow 2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8" name="TextBox 27"/>
            <p:cNvSpPr txBox="1"/>
            <p:nvPr/>
          </p:nvSpPr>
          <p:spPr>
            <a:xfrm>
              <a:off x="4334046" y="3052335"/>
              <a:ext cx="469025"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Top)">
                                      <p:cBhvr>
                                        <p:cTn id="11" dur="500"/>
                                        <p:tgtEl>
                                          <p:spTgt spid="7"/>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Top)">
                                      <p:cBhvr>
                                        <p:cTn id="15" dur="500"/>
                                        <p:tgtEl>
                                          <p:spTgt spid="8"/>
                                        </p:tgtEl>
                                      </p:cBhvr>
                                    </p:animEffect>
                                  </p:childTnLst>
                                </p:cTn>
                              </p:par>
                            </p:childTnLst>
                          </p:cTn>
                        </p:par>
                        <p:par>
                          <p:cTn id="16" fill="hold">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Top)">
                                      <p:cBhvr>
                                        <p:cTn id="19" dur="500"/>
                                        <p:tgtEl>
                                          <p:spTgt spid="9"/>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Bottom)">
                                      <p:cBhvr>
                                        <p:cTn id="27" dur="500"/>
                                        <p:tgtEl>
                                          <p:spTgt spid="12"/>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lide(fromBottom)">
                                      <p:cBhvr>
                                        <p:cTn id="31" dur="500"/>
                                        <p:tgtEl>
                                          <p:spTgt spid="11"/>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lide(fromLeft)">
                                      <p:cBhvr>
                                        <p:cTn id="35" dur="500"/>
                                        <p:tgtEl>
                                          <p:spTgt spid="10"/>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lide(fromLeft)">
                                      <p:cBhvr>
                                        <p:cTn id="39" dur="500"/>
                                        <p:tgtEl>
                                          <p:spTgt spid="5"/>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lide(fromLeft)">
                                      <p:cBhvr>
                                        <p:cTn id="43" dur="500"/>
                                        <p:tgtEl>
                                          <p:spTgt spid="3"/>
                                        </p:tgtEl>
                                      </p:cBhvr>
                                    </p:animEffect>
                                  </p:childTnLst>
                                </p:cTn>
                              </p:par>
                            </p:childTnLst>
                          </p:cTn>
                        </p:par>
                        <p:par>
                          <p:cTn id="44" fill="hold">
                            <p:stCondLst>
                              <p:cond delay="5000"/>
                            </p:stCondLst>
                            <p:childTnLst>
                              <p:par>
                                <p:cTn id="45" presetID="12" presetClass="entr" presetSubtype="1"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Top)">
                                      <p:cBhvr>
                                        <p:cTn id="47" dur="500"/>
                                        <p:tgtEl>
                                          <p:spTgt spid="24"/>
                                        </p:tgtEl>
                                      </p:cBhvr>
                                    </p:animEffect>
                                  </p:childTnLst>
                                </p:cTn>
                              </p:par>
                            </p:childTnLst>
                          </p:cTn>
                        </p:par>
                        <p:par>
                          <p:cTn id="48" fill="hold">
                            <p:stCondLst>
                              <p:cond delay="5500"/>
                            </p:stCondLst>
                            <p:childTnLst>
                              <p:par>
                                <p:cTn id="49" presetID="1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slide(fromBottom)">
                                      <p:cBhvr>
                                        <p:cTn id="51" dur="500"/>
                                        <p:tgtEl>
                                          <p:spTgt spid="25"/>
                                        </p:tgtEl>
                                      </p:cBhvr>
                                    </p:animEffect>
                                  </p:childTnLst>
                                </p:cTn>
                              </p:par>
                            </p:childTnLst>
                          </p:cTn>
                        </p:par>
                        <p:par>
                          <p:cTn id="52" fill="hold">
                            <p:stCondLst>
                              <p:cond delay="6000"/>
                            </p:stCondLst>
                            <p:childTnLst>
                              <p:par>
                                <p:cTn id="53" presetID="1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slide(fromLeft)">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試験成績書の納品について</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pPr marL="261938" indent="-261938"/>
            <a:r>
              <a:rPr lang="ja-JP" altLang="en-US" sz="4800" smtClean="0"/>
              <a:t>運用試験までの試験を対象とする</a:t>
            </a:r>
            <a:r>
              <a:rPr lang="ja-JP" altLang="en-US" sz="4800" smtClean="0">
                <a:solidFill>
                  <a:srgbClr val="3333FF"/>
                </a:solidFill>
              </a:rPr>
              <a:t>試験成績書</a:t>
            </a:r>
            <a:r>
              <a:rPr lang="ja-JP" altLang="en-US" sz="4800" smtClean="0"/>
              <a:t>を</a:t>
            </a:r>
            <a:r>
              <a:rPr lang="ja-JP" altLang="en-US" sz="4800" smtClean="0">
                <a:solidFill>
                  <a:srgbClr val="FF0000"/>
                </a:solidFill>
              </a:rPr>
              <a:t>２部</a:t>
            </a:r>
            <a:r>
              <a:rPr lang="ja-JP" altLang="en-US" sz="4800" smtClean="0"/>
              <a:t>印</a:t>
            </a:r>
            <a:r>
              <a:rPr lang="ja-JP" altLang="en-US" sz="4800" smtClean="0"/>
              <a:t>刷</a:t>
            </a:r>
            <a:r>
              <a:rPr lang="ja-JP" altLang="en-US" sz="4800" smtClean="0"/>
              <a:t>。</a:t>
            </a:r>
            <a:endParaRPr lang="en-US" altLang="ja-JP" sz="4800" dirty="0" smtClean="0"/>
          </a:p>
          <a:p>
            <a:pPr marL="0" indent="0">
              <a:buNone/>
            </a:pPr>
            <a:r>
              <a:rPr lang="ja-JP" altLang="en-US" sz="5400" b="1" smtClean="0">
                <a:solidFill>
                  <a:srgbClr val="FF0000"/>
                </a:solidFill>
              </a:rPr>
              <a:t>４月１８</a:t>
            </a:r>
            <a:r>
              <a:rPr lang="ja-JP" altLang="en-US" sz="5400" b="1" smtClean="0">
                <a:solidFill>
                  <a:srgbClr val="FF0000"/>
                </a:solidFill>
              </a:rPr>
              <a:t>日（水）１８：００締切</a:t>
            </a:r>
            <a:endParaRPr lang="en-US" altLang="ja-JP" sz="5400" b="1" dirty="0" smtClean="0">
              <a:solidFill>
                <a:srgbClr val="FF0000"/>
              </a:solidFill>
            </a:endParaRPr>
          </a:p>
          <a:p>
            <a:pPr marL="0" indent="0">
              <a:buNone/>
            </a:pPr>
            <a:r>
              <a:rPr lang="ja-JP" altLang="en-US" sz="4800" smtClean="0"/>
              <a:t>ＩＴ日本語教員室に提出すること。</a:t>
            </a:r>
            <a:endParaRPr lang="en-US" altLang="ja-JP" sz="4800" dirty="0" smtClean="0"/>
          </a:p>
          <a:p>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障害票も提出すること</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800" smtClean="0"/>
              <a:t>障害票も提出すること</a:t>
            </a:r>
            <a:endParaRPr kumimoji="1" lang="en-US" altLang="ja-JP" sz="4800" dirty="0" smtClean="0"/>
          </a:p>
          <a:p>
            <a:r>
              <a:rPr lang="ja-JP" altLang="en-US" sz="4800" smtClean="0"/>
              <a:t>障</a:t>
            </a:r>
            <a:r>
              <a:rPr lang="ja-JP" altLang="en-US" sz="4800" smtClean="0"/>
              <a:t>害管理表に管理しているか？</a:t>
            </a:r>
            <a:endParaRPr lang="en-US" altLang="ja-JP" sz="4800" dirty="0" smtClean="0"/>
          </a:p>
          <a:p>
            <a:r>
              <a:rPr kumimoji="1" lang="ja-JP" altLang="en-US" sz="4800" smtClean="0"/>
              <a:t>最</a:t>
            </a:r>
            <a:r>
              <a:rPr kumimoji="1" lang="ja-JP" altLang="en-US" sz="4800" smtClean="0"/>
              <a:t>終</a:t>
            </a:r>
            <a:r>
              <a:rPr kumimoji="1" lang="ja-JP" altLang="en-US" sz="4800" smtClean="0"/>
              <a:t>的な監査を行なう。</a:t>
            </a:r>
            <a:endParaRPr kumimoji="1" lang="en-US" altLang="ja-JP" sz="4800" dirty="0" smtClean="0"/>
          </a:p>
          <a:p>
            <a:r>
              <a:rPr lang="ja-JP" altLang="en-US" sz="4800" smtClean="0"/>
              <a:t>プロジェ</a:t>
            </a:r>
            <a:r>
              <a:rPr lang="ja-JP" altLang="en-US" sz="4800" smtClean="0"/>
              <a:t>ク</a:t>
            </a:r>
            <a:r>
              <a:rPr lang="ja-JP" altLang="en-US" sz="4800" smtClean="0"/>
              <a:t>ト報告会で実施する。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結合試験は・・・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800" smtClean="0"/>
              <a:t>内部設計が正しいかどうかを検証するための試験</a:t>
            </a:r>
            <a:endParaRPr kumimoji="1" lang="en-US" altLang="ja-JP" sz="4800" dirty="0" smtClean="0"/>
          </a:p>
          <a:p>
            <a:r>
              <a:rPr lang="ja-JP" altLang="en-US" sz="4800" smtClean="0"/>
              <a:t>プログラミング工程の時に</a:t>
            </a:r>
            <a:endParaRPr kumimoji="1" lang="en-US" altLang="ja-JP" sz="4800" dirty="0" smtClean="0"/>
          </a:p>
          <a:p>
            <a:pPr algn="ctr">
              <a:buNone/>
            </a:pPr>
            <a:r>
              <a:rPr kumimoji="1" lang="ja-JP" altLang="en-US" sz="4800" smtClean="0">
                <a:solidFill>
                  <a:srgbClr val="3333FF"/>
                </a:solidFill>
              </a:rPr>
              <a:t>結合試験仕様書を作成しておく。</a:t>
            </a:r>
            <a:endParaRPr kumimoji="1" lang="en-US" altLang="ja-JP" sz="4800" dirty="0" smtClean="0">
              <a:solidFill>
                <a:srgbClr val="3333FF"/>
              </a:solidFill>
            </a:endParaRPr>
          </a:p>
          <a:p>
            <a:r>
              <a:rPr kumimoji="1" lang="ja-JP" altLang="en-US" sz="4800" smtClean="0"/>
              <a:t>内部設計書を元に作成する。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4" dur="2000"/>
                                        <p:tgtEl>
                                          <p:spTgt spid="3">
                                            <p:txEl>
                                              <p:pRg st="2" end="2"/>
                                            </p:txEl>
                                          </p:spTgt>
                                        </p:tgtEl>
                                      </p:cBhvr>
                                    </p:animEffect>
                                  </p:childTnLst>
                                </p:cTn>
                              </p:par>
                            </p:childTnLst>
                          </p:cTn>
                        </p:par>
                        <p:par>
                          <p:cTn id="15" fill="hold">
                            <p:stCondLst>
                              <p:cond delay="4000"/>
                            </p:stCondLst>
                            <p:childTnLst>
                              <p:par>
                                <p:cTn id="16" presetID="14" presetClass="entr" presetSubtype="1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mtClean="0"/>
              <a:t>結合試験仕様書に何を書くか？</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kumimoji="1" lang="ja-JP" altLang="en-US" sz="4800" smtClean="0"/>
              <a:t>試験日、確認日</a:t>
            </a:r>
            <a:endParaRPr kumimoji="1" lang="en-US" altLang="ja-JP" sz="4800" dirty="0" smtClean="0"/>
          </a:p>
          <a:p>
            <a:r>
              <a:rPr kumimoji="1" lang="ja-JP" altLang="en-US" sz="4800" smtClean="0"/>
              <a:t>試験カテゴリ（大、中、小項目）</a:t>
            </a:r>
            <a:endParaRPr kumimoji="1" lang="en-US" altLang="ja-JP" sz="4800" dirty="0" smtClean="0"/>
          </a:p>
          <a:p>
            <a:r>
              <a:rPr lang="ja-JP" altLang="en-US" sz="4800" smtClean="0"/>
              <a:t>試験項目、試験方法、試験データ概要、試験者</a:t>
            </a:r>
            <a:endParaRPr lang="en-US" altLang="ja-JP" sz="4800" dirty="0" smtClean="0"/>
          </a:p>
          <a:p>
            <a:r>
              <a:rPr lang="ja-JP" altLang="en-US" sz="4800" smtClean="0"/>
              <a:t>確認項目、確認方法、確認者</a:t>
            </a:r>
            <a:endParaRPr lang="en-US" altLang="ja-JP" sz="4800" dirty="0" smtClean="0"/>
          </a:p>
          <a:p>
            <a:r>
              <a:rPr kumimoji="1" lang="ja-JP" altLang="en-US" sz="4800" smtClean="0"/>
              <a:t>試験合否欄</a:t>
            </a:r>
            <a:endParaRPr kumimoji="1" lang="en-US" altLang="ja-JP" sz="4800" dirty="0" smtClean="0"/>
          </a:p>
          <a:p>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結合試験仕様書をどう書くか？</a:t>
            </a:r>
            <a:endParaRPr kumimoji="1" lang="ja-JP" altLang="en-US" dirty="0"/>
          </a:p>
        </p:txBody>
      </p:sp>
      <p:sp>
        <p:nvSpPr>
          <p:cNvPr id="3" name="Content Placeholder 2"/>
          <p:cNvSpPr>
            <a:spLocks noGrp="1"/>
          </p:cNvSpPr>
          <p:nvPr>
            <p:ph idx="1"/>
          </p:nvPr>
        </p:nvSpPr>
        <p:spPr>
          <a:xfrm>
            <a:off x="457200" y="1600200"/>
            <a:ext cx="8229600" cy="4648200"/>
          </a:xfrm>
        </p:spPr>
        <p:txBody>
          <a:bodyPr>
            <a:noAutofit/>
          </a:bodyPr>
          <a:lstStyle/>
          <a:p>
            <a:pPr algn="ctr">
              <a:buNone/>
            </a:pPr>
            <a:r>
              <a:rPr kumimoji="1" lang="ja-JP" altLang="en-US" sz="7200" smtClean="0">
                <a:solidFill>
                  <a:srgbClr val="0000FF"/>
                </a:solidFill>
              </a:rPr>
              <a:t>各</a:t>
            </a:r>
            <a:r>
              <a:rPr kumimoji="1" lang="ja-JP" altLang="en-US" sz="7200" smtClean="0">
                <a:solidFill>
                  <a:srgbClr val="0000FF"/>
                </a:solidFill>
              </a:rPr>
              <a:t>チームで工夫して</a:t>
            </a:r>
            <a:endParaRPr kumimoji="1" lang="en-US" altLang="ja-JP" sz="7200" dirty="0" smtClean="0">
              <a:solidFill>
                <a:srgbClr val="0000FF"/>
              </a:solidFill>
            </a:endParaRPr>
          </a:p>
          <a:p>
            <a:pPr algn="ctr">
              <a:buNone/>
            </a:pPr>
            <a:r>
              <a:rPr kumimoji="1" lang="ja-JP" altLang="en-US" sz="7200" smtClean="0">
                <a:solidFill>
                  <a:srgbClr val="0000FF"/>
                </a:solidFill>
              </a:rPr>
              <a:t>書いてください</a:t>
            </a:r>
            <a:r>
              <a:rPr kumimoji="1" lang="ja-JP" altLang="en-US" sz="7200" smtClean="0">
                <a:solidFill>
                  <a:srgbClr val="0000FF"/>
                </a:solidFill>
              </a:rPr>
              <a:t>。</a:t>
            </a:r>
            <a:endParaRPr kumimoji="1" lang="en-US" altLang="ja-JP" sz="7200" dirty="0" smtClean="0">
              <a:solidFill>
                <a:srgbClr val="0000FF"/>
              </a:solidFill>
            </a:endParaRPr>
          </a:p>
          <a:p>
            <a:pPr algn="ctr">
              <a:buNone/>
            </a:pPr>
            <a:r>
              <a:rPr lang="ja-JP" altLang="en-US" sz="7200" smtClean="0"/>
              <a:t>と言ったのだが・・・</a:t>
            </a:r>
            <a:endParaRPr kumimoji="1" lang="en-US" altLang="ja-JP" sz="72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その後どうなったか？</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kumimoji="1" lang="ja-JP" altLang="en-US" sz="4800" smtClean="0">
                <a:solidFill>
                  <a:srgbClr val="FF0000"/>
                </a:solidFill>
              </a:rPr>
              <a:t>誰も</a:t>
            </a:r>
            <a:r>
              <a:rPr kumimoji="1" lang="ja-JP" altLang="en-US" sz="4800" smtClean="0"/>
              <a:t>私に</a:t>
            </a:r>
            <a:r>
              <a:rPr kumimoji="1" lang="ja-JP" altLang="en-US" sz="4800" smtClean="0">
                <a:solidFill>
                  <a:srgbClr val="3333FF"/>
                </a:solidFill>
              </a:rPr>
              <a:t>確認</a:t>
            </a:r>
            <a:r>
              <a:rPr kumimoji="1" lang="ja-JP" altLang="en-US" sz="4800" smtClean="0"/>
              <a:t>を</a:t>
            </a:r>
            <a:r>
              <a:rPr kumimoji="1" lang="ja-JP" altLang="en-US" sz="4800" smtClean="0">
                <a:solidFill>
                  <a:srgbClr val="FF0000"/>
                </a:solidFill>
              </a:rPr>
              <a:t>しなかった</a:t>
            </a:r>
            <a:r>
              <a:rPr kumimoji="1" lang="ja-JP" altLang="en-US" sz="4800" smtClean="0"/>
              <a:t>。</a:t>
            </a:r>
            <a:endParaRPr kumimoji="1" lang="en-US" altLang="ja-JP" sz="4800" dirty="0" smtClean="0"/>
          </a:p>
          <a:p>
            <a:r>
              <a:rPr lang="ja-JP" altLang="en-US" sz="4800" smtClean="0"/>
              <a:t>聞</a:t>
            </a:r>
            <a:r>
              <a:rPr lang="ja-JP" altLang="en-US" sz="4800" smtClean="0"/>
              <a:t>い</a:t>
            </a:r>
            <a:r>
              <a:rPr lang="ja-JP" altLang="en-US" sz="4800" smtClean="0"/>
              <a:t>てきたのは２つのチームだけ。</a:t>
            </a:r>
            <a:endParaRPr lang="en-US" altLang="ja-JP" sz="4800" dirty="0" smtClean="0"/>
          </a:p>
          <a:p>
            <a:r>
              <a:rPr kumimoji="1" lang="ja-JP" altLang="en-US" sz="4800" smtClean="0">
                <a:solidFill>
                  <a:srgbClr val="FF0000"/>
                </a:solidFill>
              </a:rPr>
              <a:t>な</a:t>
            </a:r>
            <a:r>
              <a:rPr kumimoji="1" lang="ja-JP" altLang="en-US" sz="4800" smtClean="0">
                <a:solidFill>
                  <a:srgbClr val="FF0000"/>
                </a:solidFill>
              </a:rPr>
              <a:t>ぜ、</a:t>
            </a:r>
            <a:r>
              <a:rPr kumimoji="1" lang="ja-JP" altLang="en-US" sz="4800" smtClean="0"/>
              <a:t>「先生、こうやって書けばいいですか？」</a:t>
            </a:r>
            <a:r>
              <a:rPr kumimoji="1" lang="ja-JP" altLang="en-US" sz="4800" smtClean="0">
                <a:solidFill>
                  <a:srgbClr val="FF0000"/>
                </a:solidFill>
              </a:rPr>
              <a:t>と誰も</a:t>
            </a:r>
            <a:r>
              <a:rPr kumimoji="1" lang="ja-JP" altLang="en-US" sz="4800" smtClean="0">
                <a:solidFill>
                  <a:srgbClr val="3333FF"/>
                </a:solidFill>
              </a:rPr>
              <a:t>確認</a:t>
            </a:r>
            <a:r>
              <a:rPr kumimoji="1" lang="ja-JP" altLang="en-US" sz="4800" smtClean="0">
                <a:solidFill>
                  <a:srgbClr val="FF0000"/>
                </a:solidFill>
              </a:rPr>
              <a:t>をしないのか？</a:t>
            </a:r>
            <a:endParaRPr kumimoji="1" lang="en-US" altLang="ja-JP" sz="4800"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1" smtClean="0">
                <a:solidFill>
                  <a:srgbClr val="7030A0"/>
                </a:solidFill>
              </a:rPr>
              <a:t>コミュニケーション</a:t>
            </a:r>
            <a:r>
              <a:rPr lang="ja-JP" altLang="en-US" b="1" smtClean="0"/>
              <a:t>の</a:t>
            </a:r>
            <a:r>
              <a:rPr lang="ja-JP" altLang="en-US" b="1" smtClean="0">
                <a:solidFill>
                  <a:srgbClr val="FF0000"/>
                </a:solidFill>
              </a:rPr>
              <a:t>基</a:t>
            </a:r>
            <a:r>
              <a:rPr lang="ja-JP" altLang="en-US" b="1" smtClean="0">
                <a:solidFill>
                  <a:srgbClr val="FF0000"/>
                </a:solidFill>
              </a:rPr>
              <a:t>本</a:t>
            </a:r>
            <a:r>
              <a:rPr lang="ja-JP" altLang="en-US" b="1" smtClean="0"/>
              <a:t>は</a:t>
            </a:r>
            <a:r>
              <a:rPr kumimoji="1" lang="ja-JP" altLang="en-US" smtClean="0"/>
              <a:t>？</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pPr>
              <a:buNone/>
            </a:pPr>
            <a:r>
              <a:rPr lang="ja-JP" altLang="en-US" sz="13000" b="1" smtClean="0">
                <a:solidFill>
                  <a:srgbClr val="3333FF"/>
                </a:solidFill>
              </a:rPr>
              <a:t>質</a:t>
            </a:r>
            <a:r>
              <a:rPr lang="ja-JP" altLang="en-US" sz="13000" b="1" smtClean="0">
                <a:solidFill>
                  <a:srgbClr val="3333FF"/>
                </a:solidFill>
              </a:rPr>
              <a:t>問</a:t>
            </a:r>
            <a:endParaRPr lang="en-US" altLang="ja-JP" sz="13000" b="1" dirty="0" smtClean="0">
              <a:solidFill>
                <a:srgbClr val="3333FF"/>
              </a:solidFill>
            </a:endParaRPr>
          </a:p>
          <a:p>
            <a:pPr algn="ctr">
              <a:buNone/>
            </a:pPr>
            <a:r>
              <a:rPr lang="ja-JP" altLang="en-US" sz="10400" b="1" smtClean="0"/>
              <a:t>と</a:t>
            </a:r>
            <a:endParaRPr lang="en-US" altLang="ja-JP" sz="10400" b="1" dirty="0" smtClean="0"/>
          </a:p>
          <a:p>
            <a:pPr algn="r">
              <a:buNone/>
            </a:pPr>
            <a:r>
              <a:rPr lang="ja-JP" altLang="en-US" sz="13000" b="1" smtClean="0">
                <a:solidFill>
                  <a:srgbClr val="3333FF"/>
                </a:solidFill>
              </a:rPr>
              <a:t>確認</a:t>
            </a:r>
            <a:endParaRPr lang="en-US" altLang="ja-JP" sz="13000" b="1" dirty="0" smtClean="0"/>
          </a:p>
          <a:p>
            <a:pPr algn="ct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知らないもの</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800" smtClean="0"/>
              <a:t>知ら</a:t>
            </a:r>
            <a:r>
              <a:rPr lang="ja-JP" altLang="en-US" sz="4800" smtClean="0"/>
              <a:t>な</a:t>
            </a:r>
            <a:r>
              <a:rPr lang="ja-JP" altLang="en-US" sz="4800" smtClean="0"/>
              <a:t>いもの、理解できないもの、経験がないもの・・・</a:t>
            </a:r>
            <a:endParaRPr lang="en-US" altLang="ja-JP" sz="4800" dirty="0" smtClean="0"/>
          </a:p>
          <a:p>
            <a:r>
              <a:rPr kumimoji="1" lang="ja-JP" altLang="en-US" sz="4800" smtClean="0"/>
              <a:t>こ</a:t>
            </a:r>
            <a:r>
              <a:rPr kumimoji="1" lang="ja-JP" altLang="en-US" sz="4800" smtClean="0"/>
              <a:t>ん</a:t>
            </a:r>
            <a:r>
              <a:rPr kumimoji="1" lang="ja-JP" altLang="en-US" sz="4800" smtClean="0"/>
              <a:t>なのは自分で調べるしかない。</a:t>
            </a:r>
            <a:endParaRPr kumimoji="1" lang="en-US" altLang="ja-JP" sz="4800" dirty="0" smtClean="0"/>
          </a:p>
          <a:p>
            <a:r>
              <a:rPr lang="ja-JP" altLang="en-US" sz="4800" smtClean="0"/>
              <a:t>わからなけ</a:t>
            </a:r>
            <a:r>
              <a:rPr lang="ja-JP" altLang="en-US" sz="4800" smtClean="0"/>
              <a:t>れ</a:t>
            </a:r>
            <a:r>
              <a:rPr lang="ja-JP" altLang="en-US" sz="4800" smtClean="0"/>
              <a:t>ば質問する。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知らないもの</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800" smtClean="0"/>
              <a:t>知らないもの、理解できないもの、経験がないも</a:t>
            </a:r>
            <a:r>
              <a:rPr lang="ja-JP" altLang="en-US" sz="4800" smtClean="0"/>
              <a:t>の</a:t>
            </a:r>
            <a:r>
              <a:rPr lang="ja-JP" altLang="en-US" sz="4800" smtClean="0"/>
              <a:t>・・・</a:t>
            </a:r>
            <a:endParaRPr lang="en-US" altLang="ja-JP" sz="4800" dirty="0" smtClean="0"/>
          </a:p>
          <a:p>
            <a:r>
              <a:rPr lang="ja-JP" altLang="en-US" sz="4800" smtClean="0"/>
              <a:t>こ</a:t>
            </a:r>
            <a:r>
              <a:rPr lang="ja-JP" altLang="en-US" sz="4800" smtClean="0"/>
              <a:t>れ</a:t>
            </a:r>
            <a:r>
              <a:rPr lang="ja-JP" altLang="en-US" sz="4800" smtClean="0"/>
              <a:t>は君たちの責任ではない！</a:t>
            </a:r>
            <a:endParaRPr lang="en-US" altLang="ja-JP" sz="4800" dirty="0" smtClean="0"/>
          </a:p>
          <a:p>
            <a:r>
              <a:rPr lang="ja-JP" altLang="en-US" sz="4800" smtClean="0"/>
              <a:t>で</a:t>
            </a:r>
            <a:r>
              <a:rPr lang="ja-JP" altLang="en-US" sz="4800" smtClean="0"/>
              <a:t>はどうするか？</a:t>
            </a:r>
            <a:endParaRPr lang="en-US" altLang="ja-JP" sz="4800" dirty="0" smtClean="0"/>
          </a:p>
          <a:p>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12008</TotalTime>
  <Words>1551</Words>
  <Application>Microsoft Office PowerPoint</Application>
  <PresentationFormat>On-screen Show (4:3)</PresentationFormat>
  <Paragraphs>266</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テーマ</vt:lpstr>
      <vt:lpstr>結合試験仕様書 について</vt:lpstr>
      <vt:lpstr>結合試験の位置付け(例)</vt:lpstr>
      <vt:lpstr>結合試験は・・・</vt:lpstr>
      <vt:lpstr>結合試験仕様書に何を書くか？</vt:lpstr>
      <vt:lpstr>結合試験仕様書をどう書くか？</vt:lpstr>
      <vt:lpstr>その後どうなったか？</vt:lpstr>
      <vt:lpstr>コミュニケーションの基本は？</vt:lpstr>
      <vt:lpstr>知らないもの</vt:lpstr>
      <vt:lpstr>知らないもの</vt:lpstr>
      <vt:lpstr>知らないもの、理解できないもの、 経験がないものがあったら・・・</vt:lpstr>
      <vt:lpstr>Slide 11</vt:lpstr>
      <vt:lpstr>結合試験をどう書くか？</vt:lpstr>
      <vt:lpstr>ベトナムを網羅しようとすると・・・</vt:lpstr>
      <vt:lpstr>結合試験をどう書くか？</vt:lpstr>
      <vt:lpstr>結合試験の位置付け(例)</vt:lpstr>
      <vt:lpstr>結合試験の次は？</vt:lpstr>
      <vt:lpstr>総合試験仕様書はいつ書くか？</vt:lpstr>
      <vt:lpstr>総合試験の次は？</vt:lpstr>
      <vt:lpstr>運用試験仕様書はいつ書くか？</vt:lpstr>
      <vt:lpstr>試験成績書の納品について</vt:lpstr>
      <vt:lpstr>障害票も提出すること</vt:lpstr>
    </vt:vector>
  </TitlesOfParts>
  <Manager>権代　祥一</Manager>
  <Company>ハノイ工科大学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雛形</dc:title>
  <dc:creator>権代　祥一</dc:creator>
  <cp:lastModifiedBy>権代　祥一</cp:lastModifiedBy>
  <cp:revision>518</cp:revision>
  <dcterms:created xsi:type="dcterms:W3CDTF">2009-12-23T09:12:48Z</dcterms:created>
  <dcterms:modified xsi:type="dcterms:W3CDTF">2012-03-29T16:46:07Z</dcterms:modified>
  <cp:category>ＩＴ日本語</cp:category>
  <cp:version>3</cp:version>
</cp:coreProperties>
</file>