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2" r:id="rId2"/>
    <p:sldId id="492" r:id="rId3"/>
    <p:sldId id="506" r:id="rId4"/>
    <p:sldId id="511" r:id="rId5"/>
    <p:sldId id="496" r:id="rId6"/>
    <p:sldId id="509" r:id="rId7"/>
    <p:sldId id="510" r:id="rId8"/>
    <p:sldId id="497" r:id="rId9"/>
    <p:sldId id="498" r:id="rId10"/>
    <p:sldId id="499" r:id="rId11"/>
    <p:sldId id="501" r:id="rId12"/>
    <p:sldId id="507" r:id="rId13"/>
    <p:sldId id="502" r:id="rId14"/>
    <p:sldId id="500" r:id="rId15"/>
    <p:sldId id="508" r:id="rId16"/>
    <p:sldId id="512" r:id="rId17"/>
    <p:sldId id="513" r:id="rId18"/>
    <p:sldId id="514" r:id="rId19"/>
    <p:sldId id="515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D1D1"/>
    <a:srgbClr val="00BF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606" autoAdjust="0"/>
    <p:restoredTop sz="90694" autoAdjust="0"/>
  </p:normalViewPr>
  <p:slideViewPr>
    <p:cSldViewPr>
      <p:cViewPr varScale="1">
        <p:scale>
          <a:sx n="110" d="100"/>
          <a:sy n="110" d="100"/>
        </p:scale>
        <p:origin x="-8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FD882-EDBA-4B13-8368-813CC2730E0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B1AA6-F8C2-4CD9-AFC9-40A1C2A4FF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02E6-21DE-4874-AEB0-0AA7EA4F9EDB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3CBD-3679-4AD0-A4B9-9C0AFFBD623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2448272"/>
          </a:xfrm>
        </p:spPr>
        <p:txBody>
          <a:bodyPr>
            <a:normAutofit/>
          </a:bodyPr>
          <a:lstStyle/>
          <a:p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チーム報告についての所感</a:t>
            </a:r>
            <a:endParaRPr lang="en-US" sz="54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1800200"/>
          </a:xfrm>
        </p:spPr>
        <p:txBody>
          <a:bodyPr/>
          <a:lstStyle/>
          <a:p>
            <a:r>
              <a:rPr lang="ja-JP" altLang="en-US" smtClean="0">
                <a:solidFill>
                  <a:schemeClr val="tx1"/>
                </a:solidFill>
              </a:rPr>
              <a:t>ハノイ工科大学　ＨＥＤＳＰＩ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ＩＴ日本語　</a:t>
            </a:r>
            <a:r>
              <a:rPr lang="ja-JP" altLang="en-US" smtClean="0">
                <a:solidFill>
                  <a:schemeClr val="tx1"/>
                </a:solidFill>
              </a:rPr>
              <a:t>講師：　権代　祥一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0" fill="hold">
                                          <p:stCondLst>
                                            <p:cond delay="3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本当の報告すべき問題とは？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sz="4800" smtClean="0"/>
              <a:t>スケジュールから</a:t>
            </a:r>
            <a:r>
              <a:rPr lang="ja-JP" altLang="en-US" sz="4800" smtClean="0">
                <a:solidFill>
                  <a:srgbClr val="FF0000"/>
                </a:solidFill>
              </a:rPr>
              <a:t>遅れている</a:t>
            </a:r>
            <a:r>
              <a:rPr lang="ja-JP" altLang="en-US" sz="4800" smtClean="0"/>
              <a:t>。</a:t>
            </a:r>
            <a:endParaRPr lang="en-US" altLang="ja-JP" sz="4800" dirty="0" smtClean="0"/>
          </a:p>
          <a:p>
            <a:r>
              <a:rPr kumimoji="1" lang="ja-JP" altLang="en-US" sz="4800" smtClean="0"/>
              <a:t>メンバが</a:t>
            </a:r>
            <a:r>
              <a:rPr kumimoji="1" lang="ja-JP" altLang="en-US" sz="4800" smtClean="0">
                <a:solidFill>
                  <a:srgbClr val="FF0000"/>
                </a:solidFill>
              </a:rPr>
              <a:t>仕事をしない</a:t>
            </a:r>
            <a:r>
              <a:rPr kumimoji="1" lang="ja-JP" altLang="en-US" sz="4800" smtClean="0"/>
              <a:t>。</a:t>
            </a:r>
            <a:endParaRPr kumimoji="1" lang="en-US" altLang="ja-JP" sz="4800" dirty="0" smtClean="0"/>
          </a:p>
          <a:p>
            <a:r>
              <a:rPr lang="ja-JP" altLang="en-US" sz="4800" smtClean="0"/>
              <a:t>生産性が</a:t>
            </a:r>
            <a:r>
              <a:rPr lang="ja-JP" altLang="en-US" sz="4800" smtClean="0">
                <a:solidFill>
                  <a:srgbClr val="FF0000"/>
                </a:solidFill>
              </a:rPr>
              <a:t>低い</a:t>
            </a:r>
            <a:r>
              <a:rPr lang="ja-JP" altLang="en-US" sz="4800" smtClean="0"/>
              <a:t>。</a:t>
            </a:r>
            <a:endParaRPr lang="en-US" altLang="ja-JP" sz="4800" dirty="0" smtClean="0"/>
          </a:p>
          <a:p>
            <a:r>
              <a:rPr kumimoji="1" lang="ja-JP" altLang="en-US" sz="4800" smtClean="0"/>
              <a:t>数字で進捗や</a:t>
            </a:r>
            <a:r>
              <a:rPr kumimoji="1" lang="ja-JP" altLang="en-US" sz="4800" smtClean="0">
                <a:solidFill>
                  <a:srgbClr val="FF0000"/>
                </a:solidFill>
              </a:rPr>
              <a:t>問題が報告できない</a:t>
            </a:r>
            <a:r>
              <a:rPr kumimoji="1" lang="ja-JP" altLang="en-US" sz="4800" smtClean="0"/>
              <a:t>。</a:t>
            </a:r>
            <a:endParaRPr kumimoji="1"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リーダがいない</a:t>
            </a:r>
            <a:r>
              <a:rPr lang="ja-JP" altLang="en-US" sz="4800" smtClean="0"/>
              <a:t>。</a:t>
            </a:r>
            <a:endParaRPr lang="en-US" altLang="ja-JP" sz="4800" dirty="0" smtClean="0"/>
          </a:p>
          <a:p>
            <a:r>
              <a:rPr kumimoji="1" lang="ja-JP" altLang="en-US" sz="4800" smtClean="0"/>
              <a:t>顧客が</a:t>
            </a:r>
            <a:r>
              <a:rPr kumimoji="1" lang="ja-JP" altLang="en-US" sz="4800" smtClean="0">
                <a:solidFill>
                  <a:srgbClr val="FF0000"/>
                </a:solidFill>
              </a:rPr>
              <a:t>質問に答えてくれない</a:t>
            </a:r>
            <a:r>
              <a:rPr kumimoji="1" lang="ja-JP" altLang="en-US" sz="4800" smtClean="0"/>
              <a:t>。</a:t>
            </a:r>
            <a:endParaRPr kumimoji="1" lang="en-US" altLang="ja-JP" sz="4800" dirty="0" smtClean="0"/>
          </a:p>
          <a:p>
            <a:r>
              <a:rPr lang="ja-JP" altLang="en-US" sz="4800" smtClean="0"/>
              <a:t>顧客が</a:t>
            </a:r>
            <a:r>
              <a:rPr lang="ja-JP" altLang="en-US" sz="4800" smtClean="0">
                <a:solidFill>
                  <a:srgbClr val="FF0000"/>
                </a:solidFill>
              </a:rPr>
              <a:t>満足してくれない</a:t>
            </a:r>
            <a:r>
              <a:rPr lang="ja-JP" altLang="en-US" sz="4800" smtClean="0"/>
              <a:t>。</a:t>
            </a:r>
          </a:p>
          <a:p>
            <a:r>
              <a:rPr kumimoji="1" lang="ja-JP" altLang="en-US" sz="4800" smtClean="0">
                <a:solidFill>
                  <a:srgbClr val="FF0000"/>
                </a:solidFill>
              </a:rPr>
              <a:t>本当の問題に誰も気づいていない</a:t>
            </a:r>
            <a:r>
              <a:rPr kumimoji="1" lang="ja-JP" altLang="en-US" sz="4800" smtClean="0"/>
              <a:t>ということが</a:t>
            </a:r>
            <a:r>
              <a:rPr kumimoji="1" lang="ja-JP" altLang="en-US" sz="4800" smtClean="0">
                <a:solidFill>
                  <a:srgbClr val="FF0000"/>
                </a:solidFill>
              </a:rPr>
              <a:t>問題。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上司は何を知りたいのか？</a:t>
            </a:r>
            <a:endParaRPr lang="en-US" altLang="ja-JP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ja-JP" altLang="en-US" sz="4800" smtClean="0"/>
              <a:t>仕事をしているか？</a:t>
            </a:r>
            <a:endParaRPr lang="en-US" altLang="ja-JP" sz="4800" dirty="0" smtClean="0"/>
          </a:p>
          <a:p>
            <a:pPr>
              <a:buFont typeface="Wingdings" pitchFamily="2" charset="2"/>
              <a:buChar char="ü"/>
            </a:pPr>
            <a:r>
              <a:rPr kumimoji="1" lang="ja-JP" altLang="en-US" sz="4800" smtClean="0"/>
              <a:t>仕事の品質はどうか？</a:t>
            </a:r>
            <a:endParaRPr kumimoji="1" lang="en-US" altLang="ja-JP" sz="4800" dirty="0" smtClean="0"/>
          </a:p>
          <a:p>
            <a:pPr>
              <a:buFont typeface="Wingdings" pitchFamily="2" charset="2"/>
              <a:buChar char="ü"/>
            </a:pPr>
            <a:r>
              <a:rPr lang="ja-JP" altLang="en-US" sz="4800" smtClean="0"/>
              <a:t>仕事の効率はどうか？</a:t>
            </a:r>
            <a:endParaRPr lang="en-US" altLang="ja-JP" sz="4800" dirty="0" smtClean="0"/>
          </a:p>
          <a:p>
            <a:pPr>
              <a:buFont typeface="Wingdings" pitchFamily="2" charset="2"/>
              <a:buChar char="ü"/>
            </a:pPr>
            <a:r>
              <a:rPr kumimoji="1" lang="ja-JP" altLang="en-US" sz="4800" smtClean="0"/>
              <a:t>仕事が納期に間に合うか？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なぜ問題に気づけないのか？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4800" smtClean="0">
                <a:solidFill>
                  <a:srgbClr val="FF0000"/>
                </a:solidFill>
              </a:rPr>
              <a:t>上司は何を知りたいのか？を知らないから。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r>
              <a:rPr lang="ja-JP" altLang="en-US" sz="4800" smtClean="0">
                <a:solidFill>
                  <a:srgbClr val="FF0000"/>
                </a:solidFill>
              </a:rPr>
              <a:t>現状に満足しているから。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r>
              <a:rPr kumimoji="1" lang="ja-JP" altLang="en-US" sz="4800" smtClean="0">
                <a:solidFill>
                  <a:srgbClr val="FF0000"/>
                </a:solidFill>
              </a:rPr>
              <a:t>他人のことなんかどうでもいいから。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r>
              <a:rPr lang="ja-JP" altLang="en-US" sz="4800" smtClean="0">
                <a:solidFill>
                  <a:srgbClr val="FF0000"/>
                </a:solidFill>
              </a:rPr>
              <a:t>問題に興味がないから。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r>
              <a:rPr kumimoji="1" lang="ja-JP" altLang="en-US" sz="4800" smtClean="0">
                <a:solidFill>
                  <a:srgbClr val="FF0000"/>
                </a:solidFill>
              </a:rPr>
              <a:t>・・・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問題を解決できないと・・・・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/>
          </a:bodyPr>
          <a:lstStyle/>
          <a:p>
            <a:r>
              <a:rPr kumimoji="1" lang="ja-JP" altLang="en-US" sz="4800" smtClean="0"/>
              <a:t>リーダシップが取れない。</a:t>
            </a:r>
            <a:endParaRPr kumimoji="1" lang="en-US" altLang="ja-JP" sz="4800" dirty="0" smtClean="0"/>
          </a:p>
          <a:p>
            <a:r>
              <a:rPr lang="ja-JP" altLang="en-US" sz="4800" smtClean="0"/>
              <a:t>リーダだけがリーダシップを取るのではない。</a:t>
            </a:r>
            <a:endParaRPr lang="en-US" altLang="ja-JP" sz="4800" dirty="0" smtClean="0"/>
          </a:p>
          <a:p>
            <a:r>
              <a:rPr kumimoji="1" lang="ja-JP" altLang="en-US" sz="4800" smtClean="0"/>
              <a:t>誰がリーダシップを取ってもよい。</a:t>
            </a:r>
            <a:endParaRPr kumimoji="1" lang="en-US" altLang="ja-JP" sz="4800" dirty="0" smtClean="0"/>
          </a:p>
          <a:p>
            <a:r>
              <a:rPr lang="ja-JP" altLang="en-US" sz="4800" smtClean="0">
                <a:solidFill>
                  <a:srgbClr val="3333FF"/>
                </a:solidFill>
              </a:rPr>
              <a:t>チームの中の専門毎に誰かがリーダシップを取ればよい。</a:t>
            </a:r>
            <a:endParaRPr kumimoji="1" lang="en-US" altLang="ja-JP" sz="4800" dirty="0" smtClean="0">
              <a:solidFill>
                <a:srgbClr val="3333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課題を書けたチームはいない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4800" smtClean="0"/>
              <a:t>課題とは何か？</a:t>
            </a:r>
            <a:endParaRPr kumimoji="1" lang="en-US" altLang="ja-JP" sz="4800" dirty="0" smtClean="0"/>
          </a:p>
          <a:p>
            <a:r>
              <a:rPr lang="ja-JP" altLang="en-US" sz="4800" smtClean="0"/>
              <a:t>将来起きそうな問題</a:t>
            </a:r>
            <a:endParaRPr lang="en-US" altLang="ja-JP" sz="4800" dirty="0" smtClean="0"/>
          </a:p>
          <a:p>
            <a:r>
              <a:rPr kumimoji="1" lang="ja-JP" altLang="en-US" sz="4800" smtClean="0"/>
              <a:t>今すぐに解決する必要がない問題だけど、将来必ず解決する必要がある問題</a:t>
            </a:r>
            <a:endParaRPr kumimoji="1"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将来を予測できなければ課題は見えない。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貢献ということは？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sz="4800" smtClean="0"/>
              <a:t>自分の仕事をすることを貢献（こうけん）とは言わない。</a:t>
            </a:r>
            <a:endParaRPr lang="en-US" altLang="ja-JP" sz="4800" dirty="0" smtClean="0"/>
          </a:p>
          <a:p>
            <a:r>
              <a:rPr kumimoji="1" lang="ja-JP" altLang="en-US" sz="4800" smtClean="0"/>
              <a:t>お金をもらっているのだからそれだけの仕事をするのは当たり前。</a:t>
            </a:r>
            <a:endParaRPr kumimoji="1" lang="en-US" altLang="ja-JP" sz="4800" dirty="0" smtClean="0"/>
          </a:p>
          <a:p>
            <a:r>
              <a:rPr kumimoji="1" lang="ja-JP" altLang="en-US" sz="4800" smtClean="0"/>
              <a:t>チームに貢献できる人が少ない。</a:t>
            </a:r>
            <a:endParaRPr kumimoji="1" lang="en-US" altLang="ja-JP" sz="4800" dirty="0" smtClean="0"/>
          </a:p>
          <a:p>
            <a:r>
              <a:rPr lang="ja-JP" altLang="en-US" sz="4800" smtClean="0">
                <a:solidFill>
                  <a:srgbClr val="3333FF"/>
                </a:solidFill>
              </a:rPr>
              <a:t>自分の仕事もしながらを自分の仕事を超えてチームメンバのために仕事をすることが貢献ということ。</a:t>
            </a:r>
            <a:endParaRPr kumimoji="1" lang="en-US" altLang="ja-JP" sz="4800" dirty="0" smtClean="0">
              <a:solidFill>
                <a:srgbClr val="3333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内部設計のレビュー実施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ja-JP" altLang="en-US" sz="4800" smtClean="0"/>
              <a:t>３月５日（月）～７日（水）にかけて内部設計のレビューを実施する。</a:t>
            </a:r>
            <a:endParaRPr lang="en-US" altLang="ja-JP" sz="4800" dirty="0" smtClean="0"/>
          </a:p>
          <a:p>
            <a:r>
              <a:rPr lang="ja-JP" altLang="en-US" sz="4800" smtClean="0"/>
              <a:t>各チーム２時間で実施。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内部設計のレビュー実施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800" smtClean="0"/>
              <a:t>３月５日（月）</a:t>
            </a:r>
            <a:endParaRPr lang="en-US" altLang="ja-JP" sz="4800" dirty="0" smtClean="0"/>
          </a:p>
          <a:p>
            <a:r>
              <a:rPr lang="en-US" altLang="ja-JP" sz="4800" dirty="0" smtClean="0"/>
              <a:t>08:00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10:00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Ｔ０２</a:t>
            </a:r>
            <a:endParaRPr lang="en-US" altLang="ja-JP" sz="4800" dirty="0" smtClean="0"/>
          </a:p>
          <a:p>
            <a:r>
              <a:rPr lang="en-US" altLang="ja-JP" sz="4800" dirty="0" smtClean="0"/>
              <a:t>10:00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12:00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Ｔ０９</a:t>
            </a:r>
            <a:endParaRPr lang="en-US" altLang="ja-JP" sz="4800" dirty="0" smtClean="0"/>
          </a:p>
          <a:p>
            <a:r>
              <a:rPr lang="en-US" altLang="ja-JP" sz="4800" dirty="0" smtClean="0"/>
              <a:t>14:00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16:00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Ｔ０８</a:t>
            </a:r>
            <a:endParaRPr lang="en-US" altLang="ja-JP" sz="4800" dirty="0" smtClean="0"/>
          </a:p>
          <a:p>
            <a:r>
              <a:rPr lang="en-US" altLang="ja-JP" sz="4800" dirty="0" smtClean="0"/>
              <a:t>16:00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18:00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Ｔ１２</a:t>
            </a:r>
            <a:endParaRPr lang="en-US" altLang="ja-JP" sz="4800" dirty="0" smtClean="0"/>
          </a:p>
          <a:p>
            <a:r>
              <a:rPr lang="en-US" altLang="ja-JP" sz="4800" dirty="0" smtClean="0"/>
              <a:t>18:00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20:00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Ｔ１３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内部設計のレビュー実施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800" smtClean="0"/>
              <a:t>３月６日（火）</a:t>
            </a:r>
            <a:endParaRPr lang="en-US" altLang="ja-JP" sz="4800" dirty="0" smtClean="0"/>
          </a:p>
          <a:p>
            <a:r>
              <a:rPr lang="en-US" altLang="ja-JP" sz="4800" dirty="0" smtClean="0"/>
              <a:t>08:00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10:00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Ｔ１１</a:t>
            </a:r>
            <a:endParaRPr lang="en-US" altLang="ja-JP" sz="4800" dirty="0" smtClean="0"/>
          </a:p>
          <a:p>
            <a:r>
              <a:rPr lang="en-US" altLang="ja-JP" sz="4800" dirty="0" smtClean="0"/>
              <a:t>10:00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12:00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Ｔ０３</a:t>
            </a:r>
            <a:endParaRPr lang="en-US" altLang="ja-JP" sz="4800" dirty="0" smtClean="0"/>
          </a:p>
          <a:p>
            <a:r>
              <a:rPr lang="en-US" altLang="ja-JP" sz="4800" dirty="0" smtClean="0"/>
              <a:t>14:00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16:00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Ｔ０４</a:t>
            </a:r>
            <a:endParaRPr lang="en-US" altLang="ja-JP" sz="4800" dirty="0" smtClean="0"/>
          </a:p>
          <a:p>
            <a:r>
              <a:rPr lang="en-US" altLang="ja-JP" sz="4800" dirty="0" smtClean="0"/>
              <a:t>16:00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18:00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Ｔ０６</a:t>
            </a:r>
            <a:endParaRPr lang="en-US" altLang="ja-JP" sz="4800" dirty="0" smtClean="0"/>
          </a:p>
          <a:p>
            <a:r>
              <a:rPr lang="en-US" altLang="ja-JP" sz="4800" dirty="0" smtClean="0"/>
              <a:t>18:00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20:00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Ｔ０７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内部設計のレビュー実施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800" smtClean="0"/>
              <a:t>３月７日（水）</a:t>
            </a:r>
            <a:endParaRPr lang="en-US" altLang="ja-JP" sz="4800" dirty="0" smtClean="0"/>
          </a:p>
          <a:p>
            <a:r>
              <a:rPr lang="en-US" altLang="ja-JP" sz="4800" dirty="0" smtClean="0"/>
              <a:t>08:00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10:00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Ｔ１５</a:t>
            </a:r>
            <a:endParaRPr lang="en-US" altLang="ja-JP" sz="4800" dirty="0" smtClean="0"/>
          </a:p>
          <a:p>
            <a:r>
              <a:rPr lang="en-US" altLang="ja-JP" sz="4800" dirty="0" smtClean="0"/>
              <a:t>10:00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12:00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Ｔ０５</a:t>
            </a:r>
            <a:endParaRPr lang="en-US" altLang="ja-JP" sz="4800" dirty="0" smtClean="0"/>
          </a:p>
          <a:p>
            <a:r>
              <a:rPr lang="en-US" altLang="ja-JP" sz="4800" dirty="0" smtClean="0"/>
              <a:t>14:00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16:00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Ｔ１４</a:t>
            </a:r>
            <a:endParaRPr lang="en-US" altLang="ja-JP" sz="4800" dirty="0" smtClean="0"/>
          </a:p>
          <a:p>
            <a:r>
              <a:rPr lang="en-US" altLang="ja-JP" sz="4800" dirty="0" smtClean="0"/>
              <a:t>16:00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18:00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Ｔ１０</a:t>
            </a:r>
            <a:endParaRPr lang="en-US" altLang="ja-JP" sz="4800" dirty="0" smtClean="0"/>
          </a:p>
          <a:p>
            <a:r>
              <a:rPr lang="en-US" altLang="ja-JP" sz="4800" dirty="0" smtClean="0"/>
              <a:t>18:00</a:t>
            </a:r>
            <a:r>
              <a:rPr lang="ja-JP" altLang="en-US" sz="4800" smtClean="0"/>
              <a:t>～</a:t>
            </a:r>
            <a:r>
              <a:rPr lang="en-US" altLang="ja-JP" sz="4800" dirty="0" smtClean="0"/>
              <a:t>20:00 ==&gt;</a:t>
            </a:r>
            <a:r>
              <a:rPr lang="ja-JP" altLang="en-US" sz="4800" smtClean="0"/>
              <a:t> </a:t>
            </a:r>
            <a:r>
              <a:rPr lang="ja-JP" altLang="en-US" sz="4800" smtClean="0"/>
              <a:t>Ｔ０１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報告書に</a:t>
            </a:r>
            <a:r>
              <a:rPr kumimoji="1" lang="ja-JP" altLang="en-US" smtClean="0">
                <a:solidFill>
                  <a:srgbClr val="3333FF"/>
                </a:solidFill>
              </a:rPr>
              <a:t>数字</a:t>
            </a:r>
            <a:r>
              <a:rPr kumimoji="1" lang="ja-JP" altLang="en-US" smtClean="0"/>
              <a:t>がない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4800" smtClean="0"/>
              <a:t>進捗に％はあっても</a:t>
            </a:r>
            <a:r>
              <a:rPr kumimoji="1" lang="ja-JP" altLang="en-US" sz="4800" smtClean="0">
                <a:solidFill>
                  <a:srgbClr val="3333FF"/>
                </a:solidFill>
              </a:rPr>
              <a:t>母数</a:t>
            </a:r>
            <a:r>
              <a:rPr kumimoji="1" lang="ja-JP" altLang="en-US" sz="4800" smtClean="0"/>
              <a:t>が</a:t>
            </a:r>
            <a:r>
              <a:rPr kumimoji="1" lang="ja-JP" altLang="en-US" sz="4800" smtClean="0">
                <a:solidFill>
                  <a:srgbClr val="FF0000"/>
                </a:solidFill>
              </a:rPr>
              <a:t>ない。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r>
              <a:rPr lang="ja-JP" altLang="en-US" sz="4800" smtClean="0"/>
              <a:t>同じ９０％でも</a:t>
            </a:r>
            <a:r>
              <a:rPr lang="en-US" altLang="ja-JP" sz="4800" dirty="0" smtClean="0"/>
              <a:t>9/10</a:t>
            </a:r>
            <a:r>
              <a:rPr lang="ja-JP" altLang="en-US" sz="4800" smtClean="0"/>
              <a:t>と</a:t>
            </a:r>
            <a:r>
              <a:rPr lang="en-US" altLang="ja-JP" sz="4800" dirty="0" smtClean="0"/>
              <a:t>45/50</a:t>
            </a:r>
            <a:r>
              <a:rPr lang="ja-JP" altLang="en-US" sz="4800" smtClean="0"/>
              <a:t>では意味が違う。</a:t>
            </a:r>
            <a:endParaRPr lang="en-US" altLang="ja-JP" sz="4800" dirty="0" smtClean="0"/>
          </a:p>
          <a:p>
            <a:r>
              <a:rPr kumimoji="1" lang="ja-JP" altLang="en-US" sz="4800" smtClean="0">
                <a:solidFill>
                  <a:srgbClr val="3333FF"/>
                </a:solidFill>
              </a:rPr>
              <a:t>母数</a:t>
            </a:r>
            <a:r>
              <a:rPr kumimoji="1" lang="ja-JP" altLang="en-US" sz="4800" smtClean="0"/>
              <a:t>がないのにどうやって進捗が管理できるのか？</a:t>
            </a:r>
            <a:endParaRPr kumimoji="1" lang="en-US" altLang="ja-JP" sz="4800" dirty="0" smtClean="0"/>
          </a:p>
          <a:p>
            <a:r>
              <a:rPr lang="en-US" altLang="ja-JP" sz="4800" dirty="0" smtClean="0">
                <a:solidFill>
                  <a:srgbClr val="3333FF"/>
                </a:solidFill>
              </a:rPr>
              <a:t>Keep Busy</a:t>
            </a:r>
            <a:r>
              <a:rPr lang="ja-JP" altLang="en-US" sz="4800" smtClean="0"/>
              <a:t>をどうやって保つのか？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3333FF"/>
                </a:solidFill>
              </a:rPr>
              <a:t>数字</a:t>
            </a:r>
            <a:r>
              <a:rPr kumimoji="1" lang="ja-JP" altLang="en-US" smtClean="0"/>
              <a:t>に単位がない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4800" smtClean="0"/>
              <a:t>同じ</a:t>
            </a:r>
            <a:r>
              <a:rPr lang="en-US" altLang="ja-JP" sz="4800" dirty="0" smtClean="0"/>
              <a:t>9/10</a:t>
            </a:r>
            <a:r>
              <a:rPr lang="ja-JP" altLang="en-US" sz="4800" smtClean="0"/>
              <a:t>でも</a:t>
            </a:r>
            <a:endParaRPr lang="en-US" altLang="ja-JP" sz="4800" dirty="0" smtClean="0"/>
          </a:p>
          <a:p>
            <a:pPr algn="ctr">
              <a:buNone/>
            </a:pPr>
            <a:r>
              <a:rPr lang="en-US" altLang="ja-JP" sz="4800" dirty="0" smtClean="0"/>
              <a:t>9</a:t>
            </a:r>
            <a:r>
              <a:rPr lang="ja-JP" altLang="en-US" sz="4800" smtClean="0"/>
              <a:t>行</a:t>
            </a:r>
            <a:r>
              <a:rPr lang="en-US" altLang="ja-JP" sz="4800" dirty="0" smtClean="0"/>
              <a:t>/10</a:t>
            </a:r>
            <a:r>
              <a:rPr lang="ja-JP" altLang="en-US" sz="4800" smtClean="0"/>
              <a:t>行　と　</a:t>
            </a:r>
            <a:r>
              <a:rPr lang="en-US" altLang="ja-JP" sz="4800" dirty="0" smtClean="0"/>
              <a:t>9</a:t>
            </a:r>
            <a:r>
              <a:rPr lang="ja-JP" altLang="en-US" sz="4800" smtClean="0"/>
              <a:t>枚</a:t>
            </a:r>
            <a:r>
              <a:rPr lang="en-US" altLang="ja-JP" sz="4800" dirty="0" smtClean="0"/>
              <a:t>/10</a:t>
            </a:r>
            <a:r>
              <a:rPr lang="ja-JP" altLang="en-US" sz="4800" smtClean="0"/>
              <a:t>枚</a:t>
            </a:r>
            <a:endParaRPr lang="en-US" altLang="ja-JP" sz="4800" dirty="0" smtClean="0"/>
          </a:p>
          <a:p>
            <a:pPr algn="ctr">
              <a:buNone/>
            </a:pPr>
            <a:r>
              <a:rPr lang="ja-JP" altLang="en-US" sz="4800" smtClean="0"/>
              <a:t>では全く意味が違う。</a:t>
            </a:r>
            <a:endParaRPr lang="en-US" altLang="ja-JP" sz="4800" dirty="0" smtClean="0"/>
          </a:p>
          <a:p>
            <a:r>
              <a:rPr lang="ja-JP" altLang="en-US" sz="4800" smtClean="0">
                <a:solidFill>
                  <a:srgbClr val="3333FF"/>
                </a:solidFill>
              </a:rPr>
              <a:t>もっと自分のした仕事をアピールして欲しい。</a:t>
            </a:r>
            <a:endParaRPr lang="en-US" altLang="ja-JP" sz="4800" dirty="0" smtClean="0">
              <a:solidFill>
                <a:srgbClr val="3333FF"/>
              </a:solidFill>
            </a:endParaRPr>
          </a:p>
          <a:p>
            <a:r>
              <a:rPr lang="ja-JP" altLang="en-US" sz="4800" smtClean="0">
                <a:solidFill>
                  <a:srgbClr val="FF0000"/>
                </a:solidFill>
              </a:rPr>
              <a:t>それとも仕事をしていないから</a:t>
            </a:r>
            <a:r>
              <a:rPr lang="ja-JP" altLang="en-US" sz="4800" smtClean="0">
                <a:solidFill>
                  <a:srgbClr val="3333FF"/>
                </a:solidFill>
              </a:rPr>
              <a:t>数字</a:t>
            </a:r>
            <a:r>
              <a:rPr lang="ja-JP" altLang="en-US" sz="4800" smtClean="0">
                <a:solidFill>
                  <a:srgbClr val="FF0000"/>
                </a:solidFill>
              </a:rPr>
              <a:t>が書けないのか・・・・。</a:t>
            </a:r>
            <a:endParaRPr lang="en-US" altLang="ja-JP" sz="4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品質が</a:t>
            </a:r>
            <a:r>
              <a:rPr kumimoji="1" lang="ja-JP" altLang="en-US" smtClean="0">
                <a:solidFill>
                  <a:srgbClr val="3333FF"/>
                </a:solidFill>
              </a:rPr>
              <a:t>数値</a:t>
            </a:r>
            <a:r>
              <a:rPr kumimoji="1" lang="ja-JP" altLang="en-US" smtClean="0"/>
              <a:t>で表現されていない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ja-JP" altLang="en-US" sz="4800" smtClean="0">
                <a:solidFill>
                  <a:srgbClr val="3333FF"/>
                </a:solidFill>
              </a:rPr>
              <a:t>全ページ数</a:t>
            </a:r>
            <a:r>
              <a:rPr lang="ja-JP" altLang="en-US" sz="4800" smtClean="0"/>
              <a:t>、</a:t>
            </a:r>
            <a:r>
              <a:rPr lang="ja-JP" altLang="en-US" sz="4800" smtClean="0">
                <a:solidFill>
                  <a:srgbClr val="3333FF"/>
                </a:solidFill>
              </a:rPr>
              <a:t>全項目数</a:t>
            </a:r>
            <a:r>
              <a:rPr lang="ja-JP" altLang="en-US" sz="4800" smtClean="0"/>
              <a:t>、</a:t>
            </a:r>
            <a:r>
              <a:rPr lang="ja-JP" altLang="en-US" sz="4800" smtClean="0">
                <a:solidFill>
                  <a:srgbClr val="3333FF"/>
                </a:solidFill>
              </a:rPr>
              <a:t>全行数</a:t>
            </a:r>
            <a:r>
              <a:rPr lang="ja-JP" altLang="en-US" sz="4800" smtClean="0"/>
              <a:t>の中で</a:t>
            </a:r>
            <a:r>
              <a:rPr lang="ja-JP" altLang="en-US" sz="4800" smtClean="0">
                <a:solidFill>
                  <a:srgbClr val="FF0000"/>
                </a:solidFill>
              </a:rPr>
              <a:t>何ページ</a:t>
            </a:r>
            <a:r>
              <a:rPr lang="ja-JP" altLang="en-US" sz="4800" smtClean="0"/>
              <a:t>、</a:t>
            </a:r>
            <a:r>
              <a:rPr lang="ja-JP" altLang="en-US" sz="4800" smtClean="0">
                <a:solidFill>
                  <a:srgbClr val="FF0000"/>
                </a:solidFill>
              </a:rPr>
              <a:t>何項目</a:t>
            </a:r>
            <a:r>
              <a:rPr lang="ja-JP" altLang="en-US" sz="4800" smtClean="0"/>
              <a:t>、</a:t>
            </a:r>
            <a:r>
              <a:rPr lang="ja-JP" altLang="en-US" sz="4800" smtClean="0">
                <a:solidFill>
                  <a:srgbClr val="FF0000"/>
                </a:solidFill>
              </a:rPr>
              <a:t>何行</a:t>
            </a:r>
            <a:r>
              <a:rPr lang="ja-JP" altLang="en-US" sz="4800" smtClean="0"/>
              <a:t>が</a:t>
            </a:r>
            <a:r>
              <a:rPr lang="ja-JP" altLang="en-US" sz="4800" smtClean="0">
                <a:solidFill>
                  <a:srgbClr val="FF0000"/>
                </a:solidFill>
              </a:rPr>
              <a:t>修正されたのか</a:t>
            </a:r>
            <a:r>
              <a:rPr lang="ja-JP" altLang="en-US" sz="4800" smtClean="0"/>
              <a:t>を</a:t>
            </a:r>
            <a:r>
              <a:rPr lang="ja-JP" altLang="en-US" sz="4800" smtClean="0">
                <a:solidFill>
                  <a:srgbClr val="3333FF"/>
                </a:solidFill>
              </a:rPr>
              <a:t>数値</a:t>
            </a:r>
            <a:r>
              <a:rPr lang="ja-JP" altLang="en-US" sz="4800" smtClean="0"/>
              <a:t>で書くべき。</a:t>
            </a:r>
            <a:endParaRPr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１０％以上の修正</a:t>
            </a:r>
            <a:r>
              <a:rPr lang="ja-JP" altLang="en-US" sz="4800" smtClean="0"/>
              <a:t>がある場合は</a:t>
            </a:r>
            <a:r>
              <a:rPr lang="ja-JP" altLang="en-US" sz="4800" smtClean="0">
                <a:solidFill>
                  <a:srgbClr val="FF0000"/>
                </a:solidFill>
              </a:rPr>
              <a:t>品質が悪い</a:t>
            </a:r>
            <a:r>
              <a:rPr lang="ja-JP" altLang="en-US" sz="4800" smtClean="0"/>
              <a:t>と考えるべき。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進捗について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800" smtClean="0"/>
              <a:t>進捗をチェックするために必要なものは？</a:t>
            </a:r>
            <a:endParaRPr kumimoji="1" lang="en-US" altLang="ja-JP" sz="4800" dirty="0" smtClean="0"/>
          </a:p>
          <a:p>
            <a:r>
              <a:rPr lang="ja-JP" altLang="en-US" sz="4800" smtClean="0">
                <a:solidFill>
                  <a:srgbClr val="3333FF"/>
                </a:solidFill>
              </a:rPr>
              <a:t>スケジュール！予定！！</a:t>
            </a:r>
            <a:endParaRPr lang="en-US" altLang="ja-JP" sz="4800" dirty="0" smtClean="0">
              <a:solidFill>
                <a:srgbClr val="3333FF"/>
              </a:solidFill>
            </a:endParaRPr>
          </a:p>
          <a:p>
            <a:r>
              <a:rPr lang="ja-JP" altLang="en-US" sz="4800" smtClean="0"/>
              <a:t>予定もないのに進捗管理はできない。</a:t>
            </a:r>
            <a:endParaRPr lang="en-US" altLang="ja-JP" sz="4800" dirty="0" smtClean="0"/>
          </a:p>
          <a:p>
            <a:r>
              <a:rPr lang="ja-JP" altLang="en-US" sz="4800" smtClean="0"/>
              <a:t>実績も入れられない。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進捗について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4800" smtClean="0"/>
              <a:t>進捗の報告には</a:t>
            </a:r>
            <a:r>
              <a:rPr kumimoji="1" lang="ja-JP" altLang="en-US" sz="6000" smtClean="0">
                <a:solidFill>
                  <a:srgbClr val="FFD1D1"/>
                </a:solidFill>
              </a:rPr>
              <a:t>予定</a:t>
            </a:r>
            <a:r>
              <a:rPr kumimoji="1" lang="ja-JP" altLang="en-US" sz="4800" smtClean="0"/>
              <a:t>と</a:t>
            </a:r>
            <a:r>
              <a:rPr kumimoji="1" lang="ja-JP" altLang="en-US" sz="6000" smtClean="0">
                <a:solidFill>
                  <a:srgbClr val="FFD1D1"/>
                </a:solidFill>
              </a:rPr>
              <a:t>実績</a:t>
            </a:r>
            <a:r>
              <a:rPr kumimoji="1" lang="ja-JP" altLang="en-US" sz="4800" smtClean="0"/>
              <a:t>が必要。</a:t>
            </a:r>
            <a:endParaRPr kumimoji="1" lang="en-US" altLang="ja-JP" sz="4800" dirty="0" smtClean="0"/>
          </a:p>
          <a:p>
            <a:r>
              <a:rPr lang="ja-JP" altLang="en-US" sz="4800" smtClean="0">
                <a:solidFill>
                  <a:srgbClr val="3333FF"/>
                </a:solidFill>
              </a:rPr>
              <a:t>なぜ予定が必要なのか？</a:t>
            </a:r>
            <a:endParaRPr lang="en-US" altLang="ja-JP" sz="4800" dirty="0" smtClean="0">
              <a:solidFill>
                <a:srgbClr val="3333FF"/>
              </a:solidFill>
            </a:endParaRPr>
          </a:p>
          <a:p>
            <a:r>
              <a:rPr lang="ja-JP" altLang="en-US" sz="4800" smtClean="0">
                <a:solidFill>
                  <a:srgbClr val="FF0000"/>
                </a:solidFill>
              </a:rPr>
              <a:t>予定がない</a:t>
            </a:r>
            <a:r>
              <a:rPr lang="ja-JP" altLang="en-US" sz="4800" smtClean="0"/>
              <a:t>と誰も</a:t>
            </a:r>
            <a:r>
              <a:rPr lang="ja-JP" altLang="en-US" sz="4800" smtClean="0">
                <a:solidFill>
                  <a:srgbClr val="FF0000"/>
                </a:solidFill>
              </a:rPr>
              <a:t>頑張らない</a:t>
            </a:r>
            <a:r>
              <a:rPr lang="ja-JP" altLang="en-US" sz="4800" smtClean="0"/>
              <a:t>から。</a:t>
            </a:r>
            <a:endParaRPr lang="en-US" altLang="ja-JP" sz="4800" dirty="0" smtClean="0"/>
          </a:p>
          <a:p>
            <a:r>
              <a:rPr lang="ja-JP" altLang="en-US" sz="4800" smtClean="0"/>
              <a:t>いつまでも</a:t>
            </a:r>
            <a:r>
              <a:rPr lang="ja-JP" altLang="en-US" sz="4800" smtClean="0">
                <a:solidFill>
                  <a:srgbClr val="FF0000"/>
                </a:solidFill>
              </a:rPr>
              <a:t>仕事をしない</a:t>
            </a:r>
            <a:r>
              <a:rPr lang="ja-JP" altLang="en-US" sz="4800" smtClean="0"/>
              <a:t>から。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4988" y="1562274"/>
            <a:ext cx="1609690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60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予定</a:t>
            </a: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1714" y="1562274"/>
            <a:ext cx="165618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60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実績</a:t>
            </a: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進捗について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800" smtClean="0">
                <a:solidFill>
                  <a:srgbClr val="3333FF"/>
                </a:solidFill>
              </a:rPr>
              <a:t>なぜ実績が必要なのか？</a:t>
            </a:r>
            <a:endParaRPr kumimoji="1" lang="en-US" altLang="ja-JP" sz="4800" dirty="0" smtClean="0">
              <a:solidFill>
                <a:srgbClr val="3333FF"/>
              </a:solidFill>
            </a:endParaRPr>
          </a:p>
          <a:p>
            <a:r>
              <a:rPr kumimoji="1" lang="ja-JP" altLang="en-US" sz="4800" smtClean="0"/>
              <a:t>仕事を予定通り行ったかどうか</a:t>
            </a:r>
            <a:r>
              <a:rPr kumimoji="1" lang="ja-JP" altLang="en-US" sz="4800" smtClean="0">
                <a:solidFill>
                  <a:srgbClr val="3333FF"/>
                </a:solidFill>
              </a:rPr>
              <a:t>確認</a:t>
            </a:r>
            <a:r>
              <a:rPr kumimoji="1" lang="ja-JP" altLang="en-US" sz="4800" smtClean="0"/>
              <a:t>をする必要があるから。</a:t>
            </a:r>
            <a:endParaRPr kumimoji="1" lang="en-US" altLang="ja-JP" sz="4800" dirty="0" smtClean="0"/>
          </a:p>
          <a:p>
            <a:r>
              <a:rPr lang="ja-JP" altLang="en-US" sz="4800" smtClean="0"/>
              <a:t>予定通りではない場合、何か</a:t>
            </a:r>
            <a:r>
              <a:rPr lang="ja-JP" altLang="en-US" sz="4800" smtClean="0">
                <a:solidFill>
                  <a:srgbClr val="FF0000"/>
                </a:solidFill>
              </a:rPr>
              <a:t>問題</a:t>
            </a:r>
            <a:r>
              <a:rPr lang="ja-JP" altLang="en-US" sz="4800" smtClean="0"/>
              <a:t>があると考えられる。</a:t>
            </a:r>
            <a:endParaRPr lang="en-US" altLang="ja-JP" sz="4800" dirty="0" smtClean="0"/>
          </a:p>
          <a:p>
            <a:r>
              <a:rPr kumimoji="1" lang="ja-JP" altLang="en-US" sz="4800" smtClean="0"/>
              <a:t>早めに対処ができる。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生産性が悪い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4800" smtClean="0">
                <a:solidFill>
                  <a:srgbClr val="FF0000"/>
                </a:solidFill>
              </a:rPr>
              <a:t>６人</a:t>
            </a:r>
            <a:r>
              <a:rPr kumimoji="1" lang="ja-JP" altLang="en-US" sz="4800" smtClean="0"/>
              <a:t>で</a:t>
            </a:r>
            <a:r>
              <a:rPr kumimoji="1" lang="ja-JP" altLang="en-US" sz="4800" smtClean="0">
                <a:solidFill>
                  <a:srgbClr val="FF0000"/>
                </a:solidFill>
              </a:rPr>
              <a:t>４週間</a:t>
            </a:r>
            <a:r>
              <a:rPr kumimoji="1" lang="ja-JP" altLang="en-US" sz="4800" smtClean="0"/>
              <a:t>かけて仕様書を作成したが</a:t>
            </a:r>
            <a:r>
              <a:rPr kumimoji="1" lang="ja-JP" altLang="en-US" sz="4800" smtClean="0">
                <a:solidFill>
                  <a:srgbClr val="FF0000"/>
                </a:solidFill>
              </a:rPr>
              <a:t>２０枚</a:t>
            </a:r>
            <a:r>
              <a:rPr kumimoji="1" lang="ja-JP" altLang="en-US" sz="4800" smtClean="0"/>
              <a:t>程度のチームがほとんど。</a:t>
            </a:r>
            <a:endParaRPr kumimoji="1" lang="en-US" altLang="ja-JP" sz="4800" dirty="0" smtClean="0"/>
          </a:p>
          <a:p>
            <a:r>
              <a:rPr lang="ja-JP" altLang="en-US" sz="4800" smtClean="0">
                <a:solidFill>
                  <a:srgbClr val="3333FF"/>
                </a:solidFill>
              </a:rPr>
              <a:t>１週間</a:t>
            </a:r>
            <a:r>
              <a:rPr lang="ja-JP" altLang="en-US" sz="4800" smtClean="0"/>
              <a:t>で</a:t>
            </a:r>
            <a:r>
              <a:rPr lang="ja-JP" altLang="en-US" sz="4800" smtClean="0">
                <a:solidFill>
                  <a:srgbClr val="3333FF"/>
                </a:solidFill>
              </a:rPr>
              <a:t>１人</a:t>
            </a:r>
            <a:r>
              <a:rPr lang="ja-JP" altLang="en-US" sz="4800" smtClean="0"/>
              <a:t>が</a:t>
            </a:r>
            <a:r>
              <a:rPr lang="ja-JP" altLang="en-US" sz="4800" smtClean="0">
                <a:solidFill>
                  <a:srgbClr val="3333FF"/>
                </a:solidFill>
              </a:rPr>
              <a:t>２枚</a:t>
            </a:r>
            <a:r>
              <a:rPr lang="ja-JP" altLang="en-US" sz="4800" smtClean="0"/>
              <a:t>書いても</a:t>
            </a:r>
            <a:r>
              <a:rPr lang="ja-JP" altLang="en-US" sz="4800" smtClean="0">
                <a:solidFill>
                  <a:srgbClr val="3333FF"/>
                </a:solidFill>
              </a:rPr>
              <a:t>４８枚</a:t>
            </a:r>
            <a:r>
              <a:rPr lang="ja-JP" altLang="en-US" sz="4800" smtClean="0"/>
              <a:t>にはなるはず。</a:t>
            </a:r>
            <a:endParaRPr lang="en-US" altLang="ja-JP" sz="4800" dirty="0" smtClean="0"/>
          </a:p>
          <a:p>
            <a:r>
              <a:rPr kumimoji="1" lang="ja-JP" altLang="en-US" sz="4800" smtClean="0">
                <a:solidFill>
                  <a:srgbClr val="FF0000"/>
                </a:solidFill>
              </a:rPr>
              <a:t>一体何をしていたのか？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r>
              <a:rPr lang="ja-JP" altLang="en-US" sz="4800" smtClean="0"/>
              <a:t>こんな生産性では次から仕事が来ない。</a:t>
            </a:r>
            <a:endParaRPr kumimoji="1" lang="en-US" altLang="ja-JP" sz="4800" dirty="0" smtClean="0"/>
          </a:p>
          <a:p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問題点のレベルが低い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sz="4800" smtClean="0">
                <a:solidFill>
                  <a:srgbClr val="FF0000"/>
                </a:solidFill>
              </a:rPr>
              <a:t>処理が難しい</a:t>
            </a:r>
            <a:r>
              <a:rPr lang="ja-JP" altLang="en-US" sz="4800" smtClean="0"/>
              <a:t>・・・・これは</a:t>
            </a:r>
            <a:r>
              <a:rPr lang="ja-JP" altLang="en-US" sz="4800" smtClean="0">
                <a:solidFill>
                  <a:srgbClr val="FF0000"/>
                </a:solidFill>
              </a:rPr>
              <a:t>問題</a:t>
            </a:r>
            <a:r>
              <a:rPr lang="ja-JP" altLang="en-US" sz="4800" smtClean="0"/>
              <a:t>ではない。</a:t>
            </a:r>
            <a:endParaRPr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処理が難しい</a:t>
            </a:r>
            <a:r>
              <a:rPr lang="ja-JP" altLang="en-US" sz="4800" smtClean="0"/>
              <a:t>・・・・これは</a:t>
            </a:r>
            <a:r>
              <a:rPr lang="ja-JP" altLang="en-US" sz="4800" smtClean="0">
                <a:solidFill>
                  <a:srgbClr val="3333FF"/>
                </a:solidFill>
              </a:rPr>
              <a:t>君たちの考えるべき仕事</a:t>
            </a:r>
            <a:r>
              <a:rPr lang="ja-JP" altLang="en-US" sz="4800" smtClean="0"/>
              <a:t>である。</a:t>
            </a:r>
            <a:endParaRPr lang="en-US" altLang="ja-JP" sz="4800" dirty="0" smtClean="0"/>
          </a:p>
          <a:p>
            <a:r>
              <a:rPr lang="ja-JP" altLang="en-US" sz="4800" smtClean="0">
                <a:solidFill>
                  <a:srgbClr val="FF0000"/>
                </a:solidFill>
              </a:rPr>
              <a:t>顧客が難しくてできないこと</a:t>
            </a:r>
            <a:r>
              <a:rPr lang="ja-JP" altLang="en-US" sz="4800" smtClean="0"/>
              <a:t>を</a:t>
            </a:r>
            <a:r>
              <a:rPr lang="ja-JP" altLang="en-US" sz="4800" smtClean="0">
                <a:solidFill>
                  <a:srgbClr val="3333FF"/>
                </a:solidFill>
              </a:rPr>
              <a:t>君たちに依頼している</a:t>
            </a:r>
            <a:r>
              <a:rPr lang="ja-JP" altLang="en-US" sz="4800" smtClean="0"/>
              <a:t>のだから、それは</a:t>
            </a:r>
            <a:r>
              <a:rPr lang="ja-JP" altLang="en-US" sz="4800" smtClean="0">
                <a:solidFill>
                  <a:srgbClr val="FF0000"/>
                </a:solidFill>
              </a:rPr>
              <a:t>問題</a:t>
            </a:r>
            <a:r>
              <a:rPr lang="ja-JP" altLang="en-US" sz="4800" smtClean="0"/>
              <a:t>ではなく、君たちの</a:t>
            </a:r>
            <a:r>
              <a:rPr lang="ja-JP" altLang="en-US" sz="4800" smtClean="0">
                <a:solidFill>
                  <a:srgbClr val="3333FF"/>
                </a:solidFill>
              </a:rPr>
              <a:t>仕事</a:t>
            </a:r>
            <a:r>
              <a:rPr lang="ja-JP" altLang="en-US" sz="4800" smtClean="0"/>
              <a:t>である。</a:t>
            </a:r>
            <a:endParaRPr lang="en-US" altLang="ja-JP" sz="4800" dirty="0" smtClean="0"/>
          </a:p>
          <a:p>
            <a:r>
              <a:rPr kumimoji="1" lang="ja-JP" altLang="en-US" sz="4800" smtClean="0">
                <a:solidFill>
                  <a:srgbClr val="FF0000"/>
                </a:solidFill>
              </a:rPr>
              <a:t>処理が難しいこと</a:t>
            </a:r>
            <a:r>
              <a:rPr kumimoji="1" lang="ja-JP" altLang="en-US" sz="4800" smtClean="0"/>
              <a:t>が問題なのだとしたら顧客は</a:t>
            </a:r>
            <a:r>
              <a:rPr kumimoji="1" lang="ja-JP" altLang="en-US" sz="4800" smtClean="0">
                <a:solidFill>
                  <a:srgbClr val="FF0000"/>
                </a:solidFill>
              </a:rPr>
              <a:t>誰に仕事を頼めばいいのか</a:t>
            </a:r>
            <a:r>
              <a:rPr kumimoji="1" lang="ja-JP" altLang="en-US" sz="4800" smtClean="0"/>
              <a:t>考えて欲しい。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12803</TotalTime>
  <Words>1412</Words>
  <Application>Microsoft Office PowerPoint</Application>
  <PresentationFormat>On-screen Show (4:3)</PresentationFormat>
  <Paragraphs>141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テーマ</vt:lpstr>
      <vt:lpstr>チーム報告についての所感</vt:lpstr>
      <vt:lpstr>報告書に数字がない</vt:lpstr>
      <vt:lpstr>数字に単位がない</vt:lpstr>
      <vt:lpstr>品質が数値で表現されていない</vt:lpstr>
      <vt:lpstr>進捗について</vt:lpstr>
      <vt:lpstr>進捗について</vt:lpstr>
      <vt:lpstr>進捗について</vt:lpstr>
      <vt:lpstr>生産性が悪い</vt:lpstr>
      <vt:lpstr>問題点のレベルが低い</vt:lpstr>
      <vt:lpstr>本当の報告すべき問題とは？</vt:lpstr>
      <vt:lpstr>上司は何を知りたいのか？</vt:lpstr>
      <vt:lpstr>なぜ問題に気づけないのか？</vt:lpstr>
      <vt:lpstr>問題を解決できないと・・・・</vt:lpstr>
      <vt:lpstr>課題を書けたチームはいない</vt:lpstr>
      <vt:lpstr>貢献ということは？</vt:lpstr>
      <vt:lpstr>内部設計のレビュー実施</vt:lpstr>
      <vt:lpstr>内部設計のレビュー実施</vt:lpstr>
      <vt:lpstr>内部設計のレビュー実施</vt:lpstr>
      <vt:lpstr>内部設計のレビュー実施</vt:lpstr>
    </vt:vector>
  </TitlesOfParts>
  <Manager>権代　祥一</Manager>
  <Company>ハノイ工科大学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雛形</dc:title>
  <dc:creator>権代　祥一</dc:creator>
  <cp:lastModifiedBy>NGUYEN PHI LE</cp:lastModifiedBy>
  <cp:revision>585</cp:revision>
  <dcterms:created xsi:type="dcterms:W3CDTF">2009-12-23T09:12:48Z</dcterms:created>
  <dcterms:modified xsi:type="dcterms:W3CDTF">2012-03-02T04:19:58Z</dcterms:modified>
  <cp:category>ＩＴ日本語</cp:category>
  <cp:version>3</cp:version>
</cp:coreProperties>
</file>