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2" r:id="rId2"/>
    <p:sldId id="506" r:id="rId3"/>
    <p:sldId id="492" r:id="rId4"/>
    <p:sldId id="497" r:id="rId5"/>
    <p:sldId id="508" r:id="rId6"/>
    <p:sldId id="509" r:id="rId7"/>
    <p:sldId id="510" r:id="rId8"/>
    <p:sldId id="507" r:id="rId9"/>
    <p:sldId id="498" r:id="rId10"/>
    <p:sldId id="499" r:id="rId11"/>
    <p:sldId id="511" r:id="rId12"/>
    <p:sldId id="500" r:id="rId13"/>
    <p:sldId id="501" r:id="rId14"/>
    <p:sldId id="496" r:id="rId15"/>
    <p:sldId id="502" r:id="rId16"/>
    <p:sldId id="504" r:id="rId17"/>
    <p:sldId id="505" r:id="rId18"/>
    <p:sldId id="512" r:id="rId19"/>
    <p:sldId id="513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5A00FF"/>
    <a:srgbClr val="FFD1D1"/>
    <a:srgbClr val="00BF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06" autoAdjust="0"/>
    <p:restoredTop sz="78396" autoAdjust="0"/>
  </p:normalViewPr>
  <p:slideViewPr>
    <p:cSldViewPr>
      <p:cViewPr varScale="1">
        <p:scale>
          <a:sx n="54" d="100"/>
          <a:sy n="54" d="100"/>
        </p:scale>
        <p:origin x="-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FD882-EDBA-4B13-8368-813CC2730E0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B1AA6-F8C2-4CD9-AFC9-40A1C2A4FF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02E6-21DE-4874-AEB0-0AA7EA4F9EDB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3CBD-3679-4AD0-A4B9-9C0AFFBD62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448272"/>
          </a:xfrm>
        </p:spPr>
        <p:txBody>
          <a:bodyPr>
            <a:normAutofit fontScale="90000"/>
          </a:bodyPr>
          <a:lstStyle/>
          <a:p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プログラミング／単体試験</a:t>
            </a:r>
            <a: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に</a:t>
            </a:r>
            <a:r>
              <a:rPr lang="ja-JP" altLang="en-US" sz="5400" dirty="0" smtClean="0">
                <a:latin typeface="ＭＳ ゴシック" pitchFamily="49" charset="-128"/>
                <a:ea typeface="ＭＳ ゴシック" pitchFamily="49" charset="-128"/>
              </a:rPr>
              <a:t>ついて</a:t>
            </a:r>
            <a:endParaRPr lang="en-US" sz="5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800200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</a:rPr>
              <a:t>ハノイ工科大学　ＨＥＤＳＰＩ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ＩＴ日本語　</a:t>
            </a:r>
            <a:r>
              <a:rPr lang="ja-JP" altLang="en-US" smtClean="0">
                <a:solidFill>
                  <a:schemeClr val="tx1"/>
                </a:solidFill>
              </a:rPr>
              <a:t>講師：　権代　祥一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0" fill="hold">
                                          <p:stCondLst>
                                            <p:cond delay="3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結合試験仕</a:t>
            </a:r>
            <a:r>
              <a:rPr lang="ja-JP" altLang="en-US" smtClean="0"/>
              <a:t>様</a:t>
            </a:r>
            <a:r>
              <a:rPr lang="ja-JP" altLang="en-US" smtClean="0"/>
              <a:t>書に何を書くか？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4800" smtClean="0"/>
              <a:t>試験日、確認日</a:t>
            </a:r>
            <a:endParaRPr kumimoji="1" lang="en-US" altLang="ja-JP" sz="4800" dirty="0" smtClean="0"/>
          </a:p>
          <a:p>
            <a:r>
              <a:rPr kumimoji="1" lang="ja-JP" altLang="en-US" sz="4800" smtClean="0"/>
              <a:t>試験カテゴリ（大、中、小項目）</a:t>
            </a:r>
            <a:endParaRPr kumimoji="1" lang="en-US" altLang="ja-JP" sz="4800" dirty="0" smtClean="0"/>
          </a:p>
          <a:p>
            <a:r>
              <a:rPr lang="ja-JP" altLang="en-US" sz="4800" smtClean="0"/>
              <a:t>試験項目、試験方法、試験データ概要、試験者</a:t>
            </a:r>
            <a:endParaRPr lang="en-US" altLang="ja-JP" sz="4800" dirty="0" smtClean="0"/>
          </a:p>
          <a:p>
            <a:r>
              <a:rPr lang="ja-JP" altLang="en-US" sz="4800" smtClean="0"/>
              <a:t>確</a:t>
            </a:r>
            <a:r>
              <a:rPr lang="ja-JP" altLang="en-US" sz="4800" smtClean="0"/>
              <a:t>認項目、確認方法、確認者</a:t>
            </a:r>
            <a:endParaRPr lang="en-US" altLang="ja-JP" sz="4800" dirty="0" smtClean="0"/>
          </a:p>
          <a:p>
            <a:r>
              <a:rPr kumimoji="1" lang="ja-JP" altLang="en-US" sz="4800" smtClean="0"/>
              <a:t>試</a:t>
            </a:r>
            <a:r>
              <a:rPr kumimoji="1" lang="ja-JP" altLang="en-US" sz="4800" smtClean="0"/>
              <a:t>験合否欄</a:t>
            </a:r>
            <a:endParaRPr kumimoji="1" lang="en-US" altLang="ja-JP" sz="4800" dirty="0" smtClean="0"/>
          </a:p>
          <a:p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結合試験仕様書作成での指針</a:t>
            </a:r>
            <a:endParaRPr lang="en-US" altLang="ja-JP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少ないテストで多くの確認をするように工夫する。</a:t>
            </a:r>
            <a:endParaRPr kumimoji="1" lang="en-US" altLang="ja-JP" sz="4800" dirty="0" smtClean="0"/>
          </a:p>
          <a:p>
            <a:r>
              <a:rPr lang="ja-JP" altLang="en-US" sz="4800" smtClean="0"/>
              <a:t>網</a:t>
            </a:r>
            <a:r>
              <a:rPr lang="ja-JP" altLang="en-US" sz="4800" smtClean="0"/>
              <a:t>羅性を高くするように工夫する。</a:t>
            </a:r>
            <a:endParaRPr lang="en-US" altLang="ja-JP" sz="4800" dirty="0" smtClean="0"/>
          </a:p>
          <a:p>
            <a:r>
              <a:rPr lang="ja-JP" altLang="en-US" sz="4800" smtClean="0"/>
              <a:t>常に５Ｗ１Ｈを意識して書く。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結合試験仕</a:t>
            </a:r>
            <a:r>
              <a:rPr lang="ja-JP" altLang="en-US" smtClean="0"/>
              <a:t>様</a:t>
            </a:r>
            <a:r>
              <a:rPr lang="ja-JP" altLang="en-US" smtClean="0"/>
              <a:t>書をどう書</a:t>
            </a:r>
            <a:r>
              <a:rPr lang="ja-JP" altLang="en-US" smtClean="0"/>
              <a:t>くか？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endParaRPr lang="en-US" altLang="ja-JP" sz="7200" dirty="0" smtClean="0"/>
          </a:p>
          <a:p>
            <a:pPr algn="ctr">
              <a:buNone/>
            </a:pPr>
            <a:r>
              <a:rPr kumimoji="1" lang="ja-JP" altLang="en-US" sz="7200" smtClean="0">
                <a:solidFill>
                  <a:srgbClr val="0000FF"/>
                </a:solidFill>
              </a:rPr>
              <a:t>各チームで工夫して</a:t>
            </a:r>
            <a:endParaRPr kumimoji="1" lang="en-US" altLang="ja-JP" sz="72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kumimoji="1" lang="ja-JP" altLang="en-US" sz="7200" smtClean="0">
                <a:solidFill>
                  <a:srgbClr val="0000FF"/>
                </a:solidFill>
              </a:rPr>
              <a:t>書いてください。</a:t>
            </a:r>
            <a:endParaRPr kumimoji="1" lang="en-US" altLang="ja-JP" sz="72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バグの潜んでいる場所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800" smtClean="0"/>
              <a:t>初めて動かしたロジックに潜む。</a:t>
            </a:r>
            <a:endParaRPr kumimoji="1" lang="en-US" altLang="ja-JP" sz="4800" dirty="0" smtClean="0"/>
          </a:p>
          <a:p>
            <a:r>
              <a:rPr lang="ja-JP" altLang="en-US" sz="4800" smtClean="0"/>
              <a:t>試験時の確認ミスに潜む。</a:t>
            </a:r>
            <a:endParaRPr lang="en-US" altLang="ja-JP" sz="4800" dirty="0" smtClean="0"/>
          </a:p>
          <a:p>
            <a:r>
              <a:rPr lang="ja-JP" altLang="en-US" sz="4800" smtClean="0"/>
              <a:t>メ</a:t>
            </a:r>
            <a:r>
              <a:rPr lang="ja-JP" altLang="en-US" sz="4800" smtClean="0"/>
              <a:t>ン</a:t>
            </a:r>
            <a:r>
              <a:rPr lang="ja-JP" altLang="en-US" sz="4800" smtClean="0"/>
              <a:t>バのコミュニケーションミスに潜む。</a:t>
            </a:r>
            <a:endParaRPr lang="en-US" altLang="ja-JP" sz="4800" dirty="0" smtClean="0"/>
          </a:p>
          <a:p>
            <a:r>
              <a:rPr lang="ja-JP" altLang="en-US" sz="4800" smtClean="0"/>
              <a:t>自</a:t>
            </a:r>
            <a:r>
              <a:rPr lang="ja-JP" altLang="en-US" sz="4800" smtClean="0"/>
              <a:t>分の鈍感さの中に潜む。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納品について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261938" indent="-261938"/>
            <a:r>
              <a:rPr kumimoji="1" lang="ja-JP" altLang="en-US" sz="6600" smtClean="0"/>
              <a:t>単体試験済みの</a:t>
            </a:r>
            <a:r>
              <a:rPr lang="ja-JP" altLang="en-US" sz="6600" smtClean="0"/>
              <a:t>ソースコ</a:t>
            </a:r>
            <a:r>
              <a:rPr lang="ja-JP" altLang="en-US" sz="6600" smtClean="0"/>
              <a:t>ー</a:t>
            </a:r>
            <a:r>
              <a:rPr lang="ja-JP" altLang="en-US" sz="6600" smtClean="0"/>
              <a:t>ドを</a:t>
            </a:r>
            <a:r>
              <a:rPr lang="en-US" altLang="ja-JP" sz="6600" dirty="0" smtClean="0"/>
              <a:t>CD-R</a:t>
            </a:r>
            <a:r>
              <a:rPr lang="ja-JP" altLang="en-US" sz="6600" smtClean="0"/>
              <a:t>などに焼く（</a:t>
            </a:r>
            <a:r>
              <a:rPr lang="ja-JP" altLang="en-US" sz="6600" smtClean="0">
                <a:solidFill>
                  <a:srgbClr val="FF0000"/>
                </a:solidFill>
              </a:rPr>
              <a:t>１枚</a:t>
            </a:r>
            <a:r>
              <a:rPr lang="ja-JP" altLang="en-US" sz="6600" smtClean="0"/>
              <a:t>）。</a:t>
            </a:r>
            <a:endParaRPr lang="en-US" altLang="ja-JP" sz="6600" dirty="0" smtClean="0"/>
          </a:p>
          <a:p>
            <a:pPr marL="261938" indent="-261938"/>
            <a:r>
              <a:rPr lang="ja-JP" altLang="en-US" sz="6600" smtClean="0"/>
              <a:t>結</a:t>
            </a:r>
            <a:r>
              <a:rPr lang="ja-JP" altLang="en-US" sz="6600" smtClean="0"/>
              <a:t>合</a:t>
            </a:r>
            <a:r>
              <a:rPr lang="ja-JP" altLang="en-US" sz="6600" smtClean="0"/>
              <a:t>試</a:t>
            </a:r>
            <a:r>
              <a:rPr lang="ja-JP" altLang="en-US" sz="6600" smtClean="0"/>
              <a:t>験仕様書を</a:t>
            </a:r>
            <a:r>
              <a:rPr lang="ja-JP" altLang="en-US" sz="6600" smtClean="0">
                <a:solidFill>
                  <a:srgbClr val="FF0000"/>
                </a:solidFill>
              </a:rPr>
              <a:t>２部</a:t>
            </a:r>
            <a:r>
              <a:rPr lang="ja-JP" altLang="en-US" sz="6600" smtClean="0"/>
              <a:t>印刷</a:t>
            </a:r>
            <a:endParaRPr lang="en-US" altLang="ja-JP" sz="6600" dirty="0" smtClean="0"/>
          </a:p>
          <a:p>
            <a:pPr marL="0" indent="0">
              <a:buNone/>
            </a:pPr>
            <a:r>
              <a:rPr kumimoji="1" lang="ja-JP" altLang="en-US" sz="6600" smtClean="0">
                <a:solidFill>
                  <a:srgbClr val="FF0000"/>
                </a:solidFill>
              </a:rPr>
              <a:t>３月２８日（水）１８：００締切</a:t>
            </a:r>
            <a:endParaRPr kumimoji="1" lang="en-US" altLang="ja-JP" sz="6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6600" smtClean="0"/>
              <a:t>ＩＴ日本語教員室に提出すること。</a:t>
            </a:r>
            <a:endParaRPr lang="en-US" altLang="ja-JP" sz="6600" dirty="0" smtClean="0"/>
          </a:p>
          <a:p>
            <a:pPr marL="0" indent="0">
              <a:buNone/>
            </a:pPr>
            <a:endParaRPr kumimoji="1" lang="en-US" altLang="ja-JP" sz="66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その他の試験仕様書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kumimoji="1" lang="ja-JP" altLang="en-US" sz="4800" smtClean="0"/>
              <a:t>今後、要件定義書や外部設計書の検証を行なうので、</a:t>
            </a:r>
            <a:endParaRPr kumimoji="1" lang="en-US" altLang="ja-JP" sz="4800" dirty="0" smtClean="0"/>
          </a:p>
          <a:p>
            <a:r>
              <a:rPr lang="ja-JP" altLang="en-US" sz="4800" smtClean="0"/>
              <a:t>総</a:t>
            </a:r>
            <a:r>
              <a:rPr lang="ja-JP" altLang="en-US" sz="4800" smtClean="0"/>
              <a:t>合試験仕様書（外部設計の検証用）</a:t>
            </a:r>
            <a:endParaRPr lang="en-US" altLang="ja-JP" sz="4800" dirty="0" smtClean="0"/>
          </a:p>
          <a:p>
            <a:r>
              <a:rPr kumimoji="1" lang="ja-JP" altLang="en-US" sz="4800" smtClean="0"/>
              <a:t>運</a:t>
            </a:r>
            <a:r>
              <a:rPr kumimoji="1" lang="ja-JP" altLang="en-US" sz="4800" smtClean="0"/>
              <a:t>用</a:t>
            </a:r>
            <a:r>
              <a:rPr kumimoji="1" lang="ja-JP" altLang="en-US" sz="4800" smtClean="0"/>
              <a:t>試</a:t>
            </a:r>
            <a:r>
              <a:rPr kumimoji="1" lang="ja-JP" altLang="en-US" sz="4800" smtClean="0"/>
              <a:t>験仕様書（要件定義の検証用）</a:t>
            </a:r>
            <a:endParaRPr kumimoji="1" lang="en-US" altLang="ja-JP" sz="4800" dirty="0" smtClean="0"/>
          </a:p>
          <a:p>
            <a:pPr>
              <a:buNone/>
            </a:pPr>
            <a:r>
              <a:rPr lang="ja-JP" altLang="en-US" sz="4800" smtClean="0"/>
              <a:t>を作成しておくべきである。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総合試験仕</a:t>
            </a:r>
            <a:r>
              <a:rPr lang="ja-JP" altLang="en-US" smtClean="0"/>
              <a:t>様</a:t>
            </a:r>
            <a:r>
              <a:rPr lang="ja-JP" altLang="en-US" smtClean="0"/>
              <a:t>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（</a:t>
            </a:r>
            <a:r>
              <a:rPr lang="ja-JP" altLang="en-US" smtClean="0"/>
              <a:t>外部設計の検証</a:t>
            </a:r>
            <a:r>
              <a:rPr lang="ja-JP" altLang="en-US" smtClean="0"/>
              <a:t>用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4800" smtClean="0"/>
              <a:t>最大値、最大負荷など極端な事象の確認を書く。</a:t>
            </a:r>
            <a:endParaRPr kumimoji="1" lang="en-US" altLang="ja-JP" sz="4800" dirty="0" smtClean="0"/>
          </a:p>
          <a:p>
            <a:r>
              <a:rPr lang="ja-JP" altLang="en-US" sz="4800" smtClean="0"/>
              <a:t>性</a:t>
            </a:r>
            <a:r>
              <a:rPr lang="ja-JP" altLang="en-US" sz="4800" smtClean="0"/>
              <a:t>能の確認について書く。応答時間や処理速度など。</a:t>
            </a:r>
            <a:endParaRPr lang="en-US" altLang="ja-JP" sz="4800" dirty="0" smtClean="0"/>
          </a:p>
          <a:p>
            <a:r>
              <a:rPr kumimoji="1" lang="ja-JP" altLang="en-US" sz="4800" smtClean="0"/>
              <a:t>操</a:t>
            </a:r>
            <a:r>
              <a:rPr kumimoji="1" lang="ja-JP" altLang="en-US" sz="4800" smtClean="0"/>
              <a:t>作性の確認、誤操作に対するふるまいの確認について書く。</a:t>
            </a:r>
            <a:endParaRPr kumimoji="1" lang="en-US" altLang="ja-JP" sz="4800" dirty="0" smtClean="0"/>
          </a:p>
          <a:p>
            <a:r>
              <a:rPr lang="ja-JP" altLang="en-US" sz="4800" smtClean="0"/>
              <a:t>例</a:t>
            </a:r>
            <a:r>
              <a:rPr lang="ja-JP" altLang="en-US" sz="4800" smtClean="0"/>
              <a:t>外処理系の試験と確認について書く。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運用試験仕</a:t>
            </a:r>
            <a:r>
              <a:rPr lang="ja-JP" altLang="en-US" smtClean="0"/>
              <a:t>様</a:t>
            </a:r>
            <a:r>
              <a:rPr lang="ja-JP" altLang="en-US" smtClean="0"/>
              <a:t>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（</a:t>
            </a:r>
            <a:r>
              <a:rPr lang="ja-JP" altLang="en-US" smtClean="0"/>
              <a:t>要件定義の検証</a:t>
            </a:r>
            <a:r>
              <a:rPr lang="ja-JP" altLang="en-US" smtClean="0"/>
              <a:t>用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シナリオを作成する。</a:t>
            </a:r>
            <a:endParaRPr kumimoji="1" lang="en-US" altLang="ja-JP" sz="4800" dirty="0" smtClean="0"/>
          </a:p>
          <a:p>
            <a:r>
              <a:rPr lang="ja-JP" altLang="en-US" sz="4800" smtClean="0"/>
              <a:t>書</a:t>
            </a:r>
            <a:r>
              <a:rPr lang="ja-JP" altLang="en-US" sz="4800" smtClean="0"/>
              <a:t>く場面での操作と出力の確認事項を書く。</a:t>
            </a:r>
            <a:endParaRPr lang="en-US" altLang="ja-JP" sz="4800" dirty="0" smtClean="0"/>
          </a:p>
          <a:p>
            <a:r>
              <a:rPr kumimoji="1" lang="ja-JP" altLang="en-US" sz="4800" smtClean="0"/>
              <a:t>全ての運用を網羅できるようにシナリオを工夫して書く。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障害票（バグ票）の記入と管理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4800" smtClean="0"/>
              <a:t>バグを発見したら、必ず障害票に記入すること。</a:t>
            </a:r>
            <a:endParaRPr kumimoji="1" lang="en-US" altLang="ja-JP" sz="4800" dirty="0" smtClean="0"/>
          </a:p>
          <a:p>
            <a:r>
              <a:rPr lang="ja-JP" altLang="en-US" sz="4800" smtClean="0"/>
              <a:t>障</a:t>
            </a:r>
            <a:r>
              <a:rPr lang="ja-JP" altLang="en-US" sz="4800" smtClean="0"/>
              <a:t>害</a:t>
            </a:r>
            <a:r>
              <a:rPr lang="ja-JP" altLang="en-US" sz="4800" smtClean="0"/>
              <a:t>票をプログラムの担当者に渡す。</a:t>
            </a:r>
            <a:endParaRPr lang="en-US" altLang="ja-JP" sz="4800" dirty="0" smtClean="0"/>
          </a:p>
          <a:p>
            <a:r>
              <a:rPr lang="ja-JP" altLang="en-US" sz="4800" smtClean="0"/>
              <a:t>プログラムの担</a:t>
            </a:r>
            <a:r>
              <a:rPr lang="ja-JP" altLang="en-US" sz="4800" smtClean="0"/>
              <a:t>当</a:t>
            </a:r>
            <a:r>
              <a:rPr lang="ja-JP" altLang="en-US" sz="4800" smtClean="0"/>
              <a:t>者がバグの原因を記入し、修正する。</a:t>
            </a:r>
            <a:endParaRPr lang="en-US" altLang="ja-JP" sz="4800" dirty="0" smtClean="0"/>
          </a:p>
          <a:p>
            <a:r>
              <a:rPr kumimoji="1" lang="ja-JP" altLang="en-US" sz="4800" smtClean="0"/>
              <a:t>バ</a:t>
            </a:r>
            <a:r>
              <a:rPr kumimoji="1" lang="ja-JP" altLang="en-US" sz="4800" smtClean="0"/>
              <a:t>グ発見者がもう一度試験をし、バグが無いことを確認する。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障害票（バグ票</a:t>
            </a:r>
            <a:r>
              <a:rPr lang="ja-JP" altLang="en-US" smtClean="0"/>
              <a:t>）</a:t>
            </a:r>
            <a:r>
              <a:rPr lang="ja-JP" altLang="en-US" smtClean="0"/>
              <a:t>の監査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800" smtClean="0"/>
              <a:t>障害票は後で送りますので、各チームで管理してください。</a:t>
            </a:r>
            <a:endParaRPr kumimoji="1" lang="en-US" altLang="ja-JP" sz="4800" dirty="0" smtClean="0"/>
          </a:p>
          <a:p>
            <a:r>
              <a:rPr lang="ja-JP" altLang="en-US" sz="4800" smtClean="0"/>
              <a:t>時</a:t>
            </a:r>
            <a:r>
              <a:rPr lang="ja-JP" altLang="en-US" sz="4800" smtClean="0"/>
              <a:t>々障害票のチェック（監査）を行います。</a:t>
            </a:r>
            <a:endParaRPr lang="en-US" altLang="ja-JP" sz="4800" dirty="0" smtClean="0"/>
          </a:p>
          <a:p>
            <a:r>
              <a:rPr kumimoji="1" lang="ja-JP" altLang="en-US" sz="4800" smtClean="0"/>
              <a:t>管</a:t>
            </a:r>
            <a:r>
              <a:rPr kumimoji="1" lang="ja-JP" altLang="en-US" sz="4800" smtClean="0"/>
              <a:t>理できていないチームは減点対象とします。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プログラミング／単体試験の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mtClean="0"/>
              <a:t>位</a:t>
            </a:r>
            <a:r>
              <a:rPr kumimoji="1" lang="ja-JP" altLang="en-US" smtClean="0"/>
              <a:t>置付け</a:t>
            </a:r>
            <a:r>
              <a:rPr kumimoji="1" lang="en-US" altLang="ja-JP" dirty="0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9864" y="2621702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要件定義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888" y="3606115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外部設計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904" y="4614227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内部設計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5601434"/>
            <a:ext cx="6624736" cy="830997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smtClean="0">
                <a:solidFill>
                  <a:srgbClr val="FFFF00"/>
                </a:solidFill>
              </a:rPr>
              <a:t>プログラミング</a:t>
            </a:r>
            <a:r>
              <a:rPr kumimoji="1" lang="en-US" altLang="ja-JP" sz="4800" dirty="0" smtClean="0">
                <a:solidFill>
                  <a:srgbClr val="FFFF00"/>
                </a:solidFill>
              </a:rPr>
              <a:t>/</a:t>
            </a:r>
            <a:r>
              <a:rPr kumimoji="1" lang="ja-JP" altLang="en-US" sz="4800" smtClean="0">
                <a:solidFill>
                  <a:srgbClr val="FFFF00"/>
                </a:solidFill>
              </a:rPr>
              <a:t>単体試験</a:t>
            </a:r>
            <a:endParaRPr kumimoji="1" lang="ja-JP" altLang="en-US" sz="48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2621702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ja-JP" altLang="en-US" sz="4800" smtClean="0">
                <a:solidFill>
                  <a:schemeClr val="bg1"/>
                </a:solidFill>
              </a:rPr>
              <a:t>運用</a:t>
            </a:r>
            <a:r>
              <a:rPr kumimoji="1" lang="ja-JP" altLang="en-US" sz="4800" smtClean="0">
                <a:solidFill>
                  <a:schemeClr val="bg1"/>
                </a:solidFill>
              </a:rPr>
              <a:t>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623238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総合試験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4614227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結合試験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3737884" y="4498278"/>
            <a:ext cx="1656184" cy="1018954"/>
            <a:chOff x="4211960" y="3717032"/>
            <a:chExt cx="792088" cy="1080120"/>
          </a:xfrm>
        </p:grpSpPr>
        <p:sp>
          <p:nvSpPr>
            <p:cNvPr id="14" name="Right Arrow 13"/>
            <p:cNvSpPr/>
            <p:nvPr/>
          </p:nvSpPr>
          <p:spPr>
            <a:xfrm>
              <a:off x="4211960" y="3717032"/>
              <a:ext cx="792088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4153" y="4077072"/>
              <a:ext cx="378825" cy="34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78878" y="3485798"/>
            <a:ext cx="1956916" cy="1080120"/>
            <a:chOff x="3707904" y="2708920"/>
            <a:chExt cx="1800200" cy="1080120"/>
          </a:xfrm>
        </p:grpSpPr>
        <p:sp>
          <p:nvSpPr>
            <p:cNvPr id="17" name="Right Arrow 1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1960" y="3052335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3362854" y="2477686"/>
            <a:ext cx="2433282" cy="1080120"/>
            <a:chOff x="3707904" y="2708920"/>
            <a:chExt cx="1800200" cy="1080120"/>
          </a:xfrm>
        </p:grpSpPr>
        <p:sp>
          <p:nvSpPr>
            <p:cNvPr id="22" name="Right Arrow 21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1733" y="3052335"/>
              <a:ext cx="639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9552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顧客要求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4168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受入試験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grpSp>
        <p:nvGrpSpPr>
          <p:cNvPr id="16" name="Group 25"/>
          <p:cNvGrpSpPr/>
          <p:nvPr/>
        </p:nvGrpSpPr>
        <p:grpSpPr>
          <a:xfrm>
            <a:off x="3203848" y="1484784"/>
            <a:ext cx="2808312" cy="1080120"/>
            <a:chOff x="3707904" y="2708920"/>
            <a:chExt cx="1800200" cy="1080120"/>
          </a:xfrm>
        </p:grpSpPr>
        <p:sp>
          <p:nvSpPr>
            <p:cNvPr id="27" name="Right Arrow 2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4046" y="3052335"/>
              <a:ext cx="469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プログラミングの際の注意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ja-JP" altLang="en-US" sz="4800" smtClean="0"/>
              <a:t>コメントを日本語で書くこと</a:t>
            </a:r>
            <a:endParaRPr lang="en-US" altLang="ja-JP" sz="4800" dirty="0" smtClean="0"/>
          </a:p>
          <a:p>
            <a:r>
              <a:rPr kumimoji="1" lang="ja-JP" altLang="en-US" sz="4800" smtClean="0"/>
              <a:t>コメントを多く入れること</a:t>
            </a:r>
            <a:endParaRPr kumimoji="1" lang="en-US" altLang="ja-JP" sz="4800" dirty="0" smtClean="0"/>
          </a:p>
          <a:p>
            <a:r>
              <a:rPr kumimoji="1" lang="ja-JP" altLang="en-US" sz="4800" smtClean="0"/>
              <a:t>何のプログラミング言語でもよい。</a:t>
            </a:r>
            <a:endParaRPr kumimoji="1" lang="en-US" altLang="ja-JP" sz="4800" dirty="0" smtClean="0"/>
          </a:p>
          <a:p>
            <a:r>
              <a:rPr lang="ja-JP" altLang="en-US" sz="4800" smtClean="0"/>
              <a:t>他</a:t>
            </a:r>
            <a:r>
              <a:rPr lang="ja-JP" altLang="en-US" sz="4800" smtClean="0"/>
              <a:t>のマシンでソースコードが見られること。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単体（モジュール）試験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ホワイトボックス試験</a:t>
            </a:r>
            <a:endParaRPr kumimoji="1" lang="en-US" altLang="ja-JP" sz="4800" dirty="0" smtClean="0"/>
          </a:p>
          <a:p>
            <a:r>
              <a:rPr lang="ja-JP" altLang="en-US" sz="4800" smtClean="0"/>
              <a:t>ブラックボッ</a:t>
            </a:r>
            <a:r>
              <a:rPr lang="ja-JP" altLang="en-US" sz="4800" smtClean="0"/>
              <a:t>ク</a:t>
            </a:r>
            <a:r>
              <a:rPr lang="ja-JP" altLang="en-US" sz="4800" smtClean="0"/>
              <a:t>ス試験</a:t>
            </a:r>
            <a:endParaRPr lang="en-US" altLang="ja-JP" sz="4800" dirty="0" smtClean="0"/>
          </a:p>
          <a:p>
            <a:pPr>
              <a:buNone/>
            </a:pPr>
            <a:r>
              <a:rPr lang="ja-JP" altLang="en-US" sz="4800" smtClean="0"/>
              <a:t>を実施する。</a:t>
            </a:r>
            <a:endParaRPr lang="en-US" altLang="ja-JP" sz="4800" dirty="0" smtClean="0"/>
          </a:p>
          <a:p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ホワイトボックス試験</a:t>
            </a:r>
            <a:endParaRPr lang="en-US" altLang="ja-JP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モジュールの内部構造に着目して行なう試験のこと</a:t>
            </a:r>
            <a:endParaRPr kumimoji="1" lang="en-US" altLang="ja-JP" sz="4800" dirty="0" smtClean="0"/>
          </a:p>
          <a:p>
            <a:r>
              <a:rPr lang="ja-JP" altLang="en-US" sz="4800" smtClean="0"/>
              <a:t>デ</a:t>
            </a:r>
            <a:r>
              <a:rPr lang="ja-JP" altLang="en-US" sz="4800" smtClean="0"/>
              <a:t>バ</a:t>
            </a:r>
            <a:r>
              <a:rPr lang="ja-JP" altLang="en-US" sz="4800" smtClean="0"/>
              <a:t>グログを活用すると効率が上がる。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ブラックボ</a:t>
            </a:r>
            <a:r>
              <a:rPr lang="ja-JP" altLang="en-US" smtClean="0"/>
              <a:t>ックス試験</a:t>
            </a:r>
            <a:endParaRPr lang="en-US" altLang="ja-JP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800" smtClean="0"/>
              <a:t>モジュールの入力と出力に着目して行なう試験のこと。</a:t>
            </a:r>
            <a:endParaRPr kumimoji="1" lang="en-US" altLang="ja-JP" sz="4800" dirty="0" smtClean="0"/>
          </a:p>
          <a:p>
            <a:r>
              <a:rPr lang="ja-JP" altLang="en-US" sz="4800" smtClean="0"/>
              <a:t>ドライバやスタブを活用する。</a:t>
            </a:r>
            <a:endParaRPr lang="en-US" altLang="ja-JP" sz="4800" dirty="0" smtClean="0"/>
          </a:p>
          <a:p>
            <a:r>
              <a:rPr kumimoji="1" lang="ja-JP" altLang="en-US" sz="4800" smtClean="0"/>
              <a:t>ドラ</a:t>
            </a:r>
            <a:r>
              <a:rPr kumimoji="1" lang="ja-JP" altLang="en-US" sz="4800" smtClean="0"/>
              <a:t>イ</a:t>
            </a:r>
            <a:r>
              <a:rPr kumimoji="1" lang="ja-JP" altLang="en-US" sz="4800" smtClean="0"/>
              <a:t>バやスタブからデバグログを出力して確認すると効率が上がる。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単体試験での指針</a:t>
            </a:r>
            <a:endParaRPr lang="en-US" altLang="ja-JP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800" smtClean="0"/>
              <a:t>バグ原因の多くは初期化忘れと資源解放忘れが最も多い。</a:t>
            </a:r>
            <a:endParaRPr lang="en-US" altLang="ja-JP" sz="4800" dirty="0" smtClean="0"/>
          </a:p>
          <a:p>
            <a:r>
              <a:rPr kumimoji="1" lang="ja-JP" altLang="en-US" sz="4800" smtClean="0"/>
              <a:t>バグは動かしたことのないロジックに存在し、確認ミスで見逃される。</a:t>
            </a:r>
            <a:endParaRPr kumimoji="1" lang="en-US" altLang="ja-JP" sz="4800" dirty="0" smtClean="0"/>
          </a:p>
          <a:p>
            <a:r>
              <a:rPr lang="ja-JP" altLang="en-US" sz="4800" smtClean="0"/>
              <a:t>微</a:t>
            </a:r>
            <a:r>
              <a:rPr lang="ja-JP" altLang="en-US" sz="4800" smtClean="0"/>
              <a:t>妙</a:t>
            </a:r>
            <a:r>
              <a:rPr lang="ja-JP" altLang="en-US" sz="4800" smtClean="0"/>
              <a:t>な違いや異変や違和感を無視せず原因を追求する。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結合試験の</a:t>
            </a:r>
            <a:r>
              <a:rPr kumimoji="1" lang="ja-JP" altLang="en-US" smtClean="0"/>
              <a:t>位置付け</a:t>
            </a:r>
            <a:r>
              <a:rPr kumimoji="1" lang="en-US" altLang="ja-JP" dirty="0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9864" y="2621702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要件定義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888" y="3606115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外部設計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904" y="4614227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内部設計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5601434"/>
            <a:ext cx="6624736" cy="830997"/>
          </a:xfrm>
          <a:prstGeom prst="rect">
            <a:avLst/>
          </a:prstGeom>
          <a:solidFill>
            <a:srgbClr val="3333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smtClean="0">
                <a:solidFill>
                  <a:schemeClr val="bg1"/>
                </a:solidFill>
              </a:rPr>
              <a:t>プログラミング</a:t>
            </a:r>
            <a:r>
              <a:rPr kumimoji="1" lang="en-US" altLang="ja-JP" sz="4800" dirty="0" smtClean="0">
                <a:solidFill>
                  <a:schemeClr val="bg1"/>
                </a:solidFill>
              </a:rPr>
              <a:t>/</a:t>
            </a:r>
            <a:r>
              <a:rPr kumimoji="1" lang="ja-JP" altLang="en-US" sz="4800" smtClean="0">
                <a:solidFill>
                  <a:schemeClr val="bg1"/>
                </a:solidFill>
              </a:rPr>
              <a:t>単体試験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2621702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ja-JP" altLang="en-US" sz="4800" smtClean="0">
                <a:solidFill>
                  <a:schemeClr val="bg1"/>
                </a:solidFill>
              </a:rPr>
              <a:t>運用</a:t>
            </a:r>
            <a:r>
              <a:rPr kumimoji="1" lang="ja-JP" altLang="en-US" sz="4800" smtClean="0">
                <a:solidFill>
                  <a:schemeClr val="bg1"/>
                </a:solidFill>
              </a:rPr>
              <a:t>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623238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総合試験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4614227"/>
            <a:ext cx="2628000" cy="830997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rgbClr val="FFFF00"/>
                </a:solidFill>
              </a:rPr>
              <a:t>結合試験</a:t>
            </a:r>
            <a:endParaRPr kumimoji="1" lang="ja-JP" altLang="en-US" sz="4800">
              <a:solidFill>
                <a:srgbClr val="FFFF00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3737884" y="4498278"/>
            <a:ext cx="1656184" cy="1018954"/>
            <a:chOff x="4211960" y="3717032"/>
            <a:chExt cx="792088" cy="1080120"/>
          </a:xfrm>
        </p:grpSpPr>
        <p:sp>
          <p:nvSpPr>
            <p:cNvPr id="14" name="Right Arrow 13"/>
            <p:cNvSpPr/>
            <p:nvPr/>
          </p:nvSpPr>
          <p:spPr>
            <a:xfrm>
              <a:off x="4211960" y="3717032"/>
              <a:ext cx="792088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4153" y="4077072"/>
              <a:ext cx="378825" cy="34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78878" y="3485798"/>
            <a:ext cx="1956916" cy="1080120"/>
            <a:chOff x="3707904" y="2708920"/>
            <a:chExt cx="1800200" cy="1080120"/>
          </a:xfrm>
        </p:grpSpPr>
        <p:sp>
          <p:nvSpPr>
            <p:cNvPr id="17" name="Right Arrow 1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1960" y="3052335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3362854" y="2477686"/>
            <a:ext cx="2433282" cy="1080120"/>
            <a:chOff x="3707904" y="2708920"/>
            <a:chExt cx="1800200" cy="1080120"/>
          </a:xfrm>
        </p:grpSpPr>
        <p:sp>
          <p:nvSpPr>
            <p:cNvPr id="22" name="Right Arrow 21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1733" y="3052335"/>
              <a:ext cx="639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9552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顧客要求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4168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受入試験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grpSp>
        <p:nvGrpSpPr>
          <p:cNvPr id="16" name="Group 25"/>
          <p:cNvGrpSpPr/>
          <p:nvPr/>
        </p:nvGrpSpPr>
        <p:grpSpPr>
          <a:xfrm>
            <a:off x="3203848" y="1484784"/>
            <a:ext cx="2808312" cy="1080120"/>
            <a:chOff x="3707904" y="2708920"/>
            <a:chExt cx="1800200" cy="1080120"/>
          </a:xfrm>
        </p:grpSpPr>
        <p:sp>
          <p:nvSpPr>
            <p:cNvPr id="27" name="Right Arrow 2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4046" y="3052335"/>
              <a:ext cx="469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結合試験は・・・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内部設計が正しいかどうかを検証するための試験</a:t>
            </a:r>
            <a:endParaRPr kumimoji="1" lang="en-US" altLang="ja-JP" sz="4800" dirty="0" smtClean="0"/>
          </a:p>
          <a:p>
            <a:r>
              <a:rPr lang="ja-JP" altLang="en-US" sz="4800" smtClean="0"/>
              <a:t>プログラミ</a:t>
            </a:r>
            <a:r>
              <a:rPr lang="ja-JP" altLang="en-US" sz="4800" smtClean="0"/>
              <a:t>ン</a:t>
            </a:r>
            <a:r>
              <a:rPr lang="ja-JP" altLang="en-US" sz="4800" smtClean="0"/>
              <a:t>グ工程の時に</a:t>
            </a:r>
            <a:endParaRPr kumimoji="1" lang="en-US" altLang="ja-JP" sz="4800" dirty="0" smtClean="0"/>
          </a:p>
          <a:p>
            <a:pPr algn="ctr">
              <a:buNone/>
            </a:pPr>
            <a:r>
              <a:rPr kumimoji="1" lang="ja-JP" altLang="en-US" sz="4800" smtClean="0">
                <a:solidFill>
                  <a:srgbClr val="3333FF"/>
                </a:solidFill>
              </a:rPr>
              <a:t>結合試験仕様書を作成しておく。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  <a:p>
            <a:r>
              <a:rPr kumimoji="1" lang="ja-JP" altLang="en-US" sz="4800" smtClean="0"/>
              <a:t>内部設計書を元に作成する。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12181</TotalTime>
  <Words>1322</Words>
  <Application>Microsoft Office PowerPoint</Application>
  <PresentationFormat>On-screen Show (4:3)</PresentationFormat>
  <Paragraphs>141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テーマ</vt:lpstr>
      <vt:lpstr>プログラミング／単体試験 について</vt:lpstr>
      <vt:lpstr>プログラミング／単体試験の 位置付け(例)</vt:lpstr>
      <vt:lpstr>プログラミングの際の注意</vt:lpstr>
      <vt:lpstr>単体（モジュール）試験</vt:lpstr>
      <vt:lpstr>ホワイトボックス試験</vt:lpstr>
      <vt:lpstr>ブラックボックス試験</vt:lpstr>
      <vt:lpstr>単体試験での指針</vt:lpstr>
      <vt:lpstr>結合試験の位置付け(例)</vt:lpstr>
      <vt:lpstr>結合試験は・・・</vt:lpstr>
      <vt:lpstr>結合試験仕様書に何を書くか？</vt:lpstr>
      <vt:lpstr>結合試験仕様書作成での指針</vt:lpstr>
      <vt:lpstr>結合試験仕様書をどう書くか？</vt:lpstr>
      <vt:lpstr>バグの潜んでいる場所</vt:lpstr>
      <vt:lpstr>納品について</vt:lpstr>
      <vt:lpstr>その他の試験仕様書</vt:lpstr>
      <vt:lpstr>総合試験仕様書 （外部設計の検証用）</vt:lpstr>
      <vt:lpstr>運用試験仕様書 （要件定義の検証用）</vt:lpstr>
      <vt:lpstr>障害票（バグ票）の記入と管理</vt:lpstr>
      <vt:lpstr>障害票（バグ票）の監査</vt:lpstr>
    </vt:vector>
  </TitlesOfParts>
  <Manager>権代　祥一</Manager>
  <Company>ハノイ工科大学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雛形</dc:title>
  <dc:creator>権代　祥一</dc:creator>
  <cp:lastModifiedBy>権代　祥一</cp:lastModifiedBy>
  <cp:revision>535</cp:revision>
  <dcterms:created xsi:type="dcterms:W3CDTF">2009-12-23T09:12:48Z</dcterms:created>
  <dcterms:modified xsi:type="dcterms:W3CDTF">2012-03-01T16:22:22Z</dcterms:modified>
  <cp:category>ＩＴ日本語</cp:category>
  <cp:version>3</cp:version>
</cp:coreProperties>
</file>