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52" r:id="rId2"/>
    <p:sldId id="492" r:id="rId3"/>
    <p:sldId id="496" r:id="rId4"/>
    <p:sldId id="506" r:id="rId5"/>
    <p:sldId id="498" r:id="rId6"/>
    <p:sldId id="516" r:id="rId7"/>
    <p:sldId id="497" r:id="rId8"/>
    <p:sldId id="504" r:id="rId9"/>
    <p:sldId id="499" r:id="rId10"/>
    <p:sldId id="500" r:id="rId11"/>
    <p:sldId id="501" r:id="rId12"/>
    <p:sldId id="502" r:id="rId13"/>
    <p:sldId id="503" r:id="rId14"/>
    <p:sldId id="505" r:id="rId15"/>
    <p:sldId id="515" r:id="rId16"/>
    <p:sldId id="514"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FF00"/>
    <a:srgbClr val="FFD1D1"/>
    <a:srgbClr val="00B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06" autoAdjust="0"/>
    <p:restoredTop sz="84471" autoAdjust="0"/>
  </p:normalViewPr>
  <p:slideViewPr>
    <p:cSldViewPr>
      <p:cViewPr varScale="1">
        <p:scale>
          <a:sx n="53" d="100"/>
          <a:sy n="53" d="100"/>
        </p:scale>
        <p:origin x="-90" y="-228"/>
      </p:cViewPr>
      <p:guideLst>
        <p:guide orient="horz" pos="2160"/>
        <p:guide pos="2880"/>
      </p:guideLst>
    </p:cSldViewPr>
  </p:slideViewPr>
  <p:outlineViewPr>
    <p:cViewPr>
      <p:scale>
        <a:sx n="33" d="100"/>
        <a:sy n="33" d="100"/>
      </p:scale>
      <p:origin x="0" y="104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FD882-EDBA-4B13-8368-813CC2730E03}" type="datetimeFigureOut">
              <a:rPr kumimoji="1" lang="ja-JP" altLang="en-US" smtClean="0"/>
              <a:pPr/>
              <a:t>2012/3/8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4B1AA6-F8C2-4CD9-AFC9-40A1C2A4FF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E02E6-21DE-4874-AEB0-0AA7EA4F9EDB}" type="datetimeFigureOut">
              <a:rPr kumimoji="1" lang="ja-JP" altLang="en-US" smtClean="0"/>
              <a:pPr/>
              <a:t>2012/3/8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53CBD-3679-4AD0-A4B9-9C0AFFBD623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1D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2012/3/8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3568" y="332656"/>
            <a:ext cx="7772400" cy="2448272"/>
          </a:xfrm>
        </p:spPr>
        <p:txBody>
          <a:bodyPr>
            <a:normAutofit/>
          </a:bodyPr>
          <a:lstStyle/>
          <a:p>
            <a:r>
              <a:rPr lang="ja-JP" altLang="en-US" sz="5400" smtClean="0">
                <a:latin typeface="ＭＳ ゴシック" pitchFamily="49" charset="-128"/>
                <a:ea typeface="ＭＳ ゴシック" pitchFamily="49" charset="-128"/>
              </a:rPr>
              <a:t>内部</a:t>
            </a:r>
            <a:r>
              <a:rPr lang="ja-JP" altLang="en-US" sz="5400" smtClean="0">
                <a:latin typeface="ＭＳ ゴシック" pitchFamily="49" charset="-128"/>
                <a:ea typeface="ＭＳ ゴシック" pitchFamily="49" charset="-128"/>
              </a:rPr>
              <a:t>設計についての所感</a:t>
            </a:r>
            <a:endParaRPr lang="en-US" sz="5400" dirty="0">
              <a:latin typeface="ＭＳ ゴシック" pitchFamily="49" charset="-128"/>
              <a:ea typeface="ＭＳ ゴシック" pitchFamily="49" charset="-128"/>
            </a:endParaRPr>
          </a:p>
        </p:txBody>
      </p:sp>
      <p:sp>
        <p:nvSpPr>
          <p:cNvPr id="9" name="Subtitle 2"/>
          <p:cNvSpPr>
            <a:spLocks noGrp="1"/>
          </p:cNvSpPr>
          <p:nvPr>
            <p:ph type="subTitle" idx="1"/>
          </p:nvPr>
        </p:nvSpPr>
        <p:spPr>
          <a:xfrm>
            <a:off x="1475656" y="3356992"/>
            <a:ext cx="6400800" cy="1800200"/>
          </a:xfrm>
        </p:spPr>
        <p:txBody>
          <a:bodyPr/>
          <a:lstStyle/>
          <a:p>
            <a:r>
              <a:rPr lang="ja-JP" altLang="en-US" smtClean="0">
                <a:solidFill>
                  <a:schemeClr val="tx1"/>
                </a:solidFill>
              </a:rPr>
              <a:t>ハノイ工科大学　ＨＥＤＳＰＩ</a:t>
            </a:r>
            <a:endParaRPr lang="en-US" altLang="ja-JP" dirty="0" smtClean="0">
              <a:solidFill>
                <a:schemeClr val="tx1"/>
              </a:solidFill>
            </a:endParaRPr>
          </a:p>
          <a:p>
            <a:r>
              <a:rPr lang="ja-JP" altLang="en-US" smtClean="0">
                <a:solidFill>
                  <a:schemeClr val="tx1"/>
                </a:solidFill>
                <a:latin typeface="ＭＳ ゴシック" pitchFamily="49" charset="-128"/>
                <a:ea typeface="ＭＳ ゴシック" pitchFamily="49" charset="-128"/>
              </a:rPr>
              <a:t>ＩＴ日本語　</a:t>
            </a:r>
            <a:r>
              <a:rPr lang="ja-JP" altLang="en-US" smtClean="0">
                <a:solidFill>
                  <a:schemeClr val="tx1"/>
                </a:solidFill>
              </a:rPr>
              <a:t>講師：　権代　祥一</a:t>
            </a:r>
            <a:endParaRPr lang="en-US" altLang="ja-JP" dirty="0">
              <a:solidFill>
                <a:schemeClr val="tx1"/>
              </a:solidFill>
            </a:endParaRPr>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afterEffect">
                                  <p:stCondLst>
                                    <p:cond delay="0"/>
                                  </p:stCondLst>
                                  <p:endCondLst>
                                    <p:cond evt="onNext" delay="0">
                                      <p:tgtEl>
                                        <p:sldTgt/>
                                      </p:tgtEl>
                                    </p:cond>
                                  </p:endCondLst>
                                  <p:iterate type="lt">
                                    <p:tmPct val="10000"/>
                                  </p:iterate>
                                  <p:childTnLst>
                                    <p:animMotion origin="layout" path="M 0.0 0.0 L 0.0 -0.07213" pathEditMode="relative" ptsTypes="">
                                      <p:cBhvr>
                                        <p:cTn id="6" dur="2500" accel="50000" decel="50000" autoRev="1" fill="hold">
                                          <p:stCondLst>
                                            <p:cond delay="0"/>
                                          </p:stCondLst>
                                        </p:cTn>
                                        <p:tgtEl>
                                          <p:spTgt spid="8"/>
                                        </p:tgtEl>
                                        <p:attrNameLst>
                                          <p:attrName>ppt_x</p:attrName>
                                          <p:attrName>ppt_y</p:attrName>
                                        </p:attrNameLst>
                                      </p:cBhvr>
                                    </p:animMotion>
                                    <p:animRot by="1500000">
                                      <p:cBhvr>
                                        <p:cTn id="7" dur="1250" fill="hold">
                                          <p:stCondLst>
                                            <p:cond delay="0"/>
                                          </p:stCondLst>
                                        </p:cTn>
                                        <p:tgtEl>
                                          <p:spTgt spid="8"/>
                                        </p:tgtEl>
                                        <p:attrNameLst>
                                          <p:attrName>r</p:attrName>
                                        </p:attrNameLst>
                                      </p:cBhvr>
                                    </p:animRot>
                                    <p:animRot by="-1500000">
                                      <p:cBhvr>
                                        <p:cTn id="8" dur="1250" fill="hold">
                                          <p:stCondLst>
                                            <p:cond delay="1250"/>
                                          </p:stCondLst>
                                        </p:cTn>
                                        <p:tgtEl>
                                          <p:spTgt spid="8"/>
                                        </p:tgtEl>
                                        <p:attrNameLst>
                                          <p:attrName>r</p:attrName>
                                        </p:attrNameLst>
                                      </p:cBhvr>
                                    </p:animRot>
                                    <p:animRot by="-1500000">
                                      <p:cBhvr>
                                        <p:cTn id="9" dur="1250" fill="hold">
                                          <p:stCondLst>
                                            <p:cond delay="2500"/>
                                          </p:stCondLst>
                                        </p:cTn>
                                        <p:tgtEl>
                                          <p:spTgt spid="8"/>
                                        </p:tgtEl>
                                        <p:attrNameLst>
                                          <p:attrName>r</p:attrName>
                                        </p:attrNameLst>
                                      </p:cBhvr>
                                    </p:animRot>
                                    <p:animRot by="1500000">
                                      <p:cBhvr>
                                        <p:cTn id="10" dur="1250" fill="hold">
                                          <p:stCondLst>
                                            <p:cond delay="375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内部設計書の目</a:t>
            </a:r>
            <a:r>
              <a:rPr lang="ja-JP" altLang="en-US" smtClean="0"/>
              <a:t>的</a:t>
            </a:r>
            <a:r>
              <a:rPr lang="ja-JP" altLang="en-US" smtClean="0"/>
              <a:t>は？？</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algn="ctr">
              <a:buNone/>
            </a:pPr>
            <a:r>
              <a:rPr kumimoji="1" lang="ja-JP" altLang="en-US" sz="13800" smtClean="0">
                <a:solidFill>
                  <a:srgbClr val="FF0000"/>
                </a:solidFill>
              </a:rPr>
              <a:t>しかし！</a:t>
            </a:r>
            <a:endParaRPr kumimoji="1" lang="en-US" altLang="ja-JP" sz="13800" dirty="0" smtClean="0">
              <a:solidFill>
                <a:srgbClr val="FF0000"/>
              </a:solidFill>
            </a:endParaRPr>
          </a:p>
          <a:p>
            <a:r>
              <a:rPr lang="ja-JP" altLang="en-US" sz="4800" smtClean="0"/>
              <a:t>あの内部設計書のレベルではプログラムを組めそうにない！！</a:t>
            </a:r>
            <a:endParaRPr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生産性が低すぎる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800" smtClean="0"/>
              <a:t>平均３０ページ</a:t>
            </a:r>
            <a:endParaRPr kumimoji="1" lang="en-US" altLang="ja-JP" sz="4800" dirty="0" smtClean="0"/>
          </a:p>
          <a:p>
            <a:r>
              <a:rPr lang="ja-JP" altLang="en-US" sz="4800" smtClean="0"/>
              <a:t>３０ページ／６人＝</a:t>
            </a:r>
            <a:endParaRPr lang="en-US" altLang="ja-JP" sz="4800" dirty="0" smtClean="0"/>
          </a:p>
          <a:p>
            <a:r>
              <a:rPr lang="ja-JP" altLang="en-US" sz="4800" smtClean="0"/>
              <a:t>５ページ／１人</a:t>
            </a:r>
            <a:endParaRPr lang="en-US" altLang="ja-JP" sz="4800" dirty="0" smtClean="0"/>
          </a:p>
          <a:p>
            <a:r>
              <a:rPr kumimoji="1" lang="ja-JP" altLang="en-US" sz="4800" smtClean="0"/>
              <a:t>５ページ／１人／４週間＝</a:t>
            </a:r>
            <a:endParaRPr kumimoji="1" lang="en-US" altLang="ja-JP" sz="4800" dirty="0" smtClean="0"/>
          </a:p>
          <a:p>
            <a:r>
              <a:rPr kumimoji="1" lang="ja-JP" altLang="en-US" sz="4800" smtClean="0"/>
              <a:t>約１ページ／１人／１週間</a:t>
            </a:r>
            <a:endParaRPr kumimoji="1" lang="en-US" altLang="ja-JP" sz="4800" dirty="0" smtClean="0"/>
          </a:p>
          <a:p>
            <a:r>
              <a:rPr lang="ja-JP" altLang="en-US" sz="4800" smtClean="0"/>
              <a:t>こ</a:t>
            </a:r>
            <a:r>
              <a:rPr lang="ja-JP" altLang="en-US" sz="4800" smtClean="0"/>
              <a:t>ん</a:t>
            </a:r>
            <a:r>
              <a:rPr lang="ja-JP" altLang="en-US" sz="4800" smtClean="0"/>
              <a:t>な生産性では生き残れない。</a:t>
            </a:r>
            <a:endParaRPr kumimoji="1" lang="en-US" altLang="ja-JP" sz="4800" dirty="0" smtClean="0"/>
          </a:p>
          <a:p>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設計書の構造の不備</a:t>
            </a:r>
            <a:endParaRPr kumimoji="1" lang="ja-JP" altLang="en-US" dirty="0"/>
          </a:p>
        </p:txBody>
      </p:sp>
      <p:sp>
        <p:nvSpPr>
          <p:cNvPr id="3" name="Content Placeholder 2"/>
          <p:cNvSpPr>
            <a:spLocks noGrp="1"/>
          </p:cNvSpPr>
          <p:nvPr>
            <p:ph idx="1"/>
          </p:nvPr>
        </p:nvSpPr>
        <p:spPr>
          <a:xfrm>
            <a:off x="457200" y="1600200"/>
            <a:ext cx="3322712" cy="4648200"/>
          </a:xfrm>
        </p:spPr>
        <p:txBody>
          <a:bodyPr>
            <a:normAutofit fontScale="55000" lnSpcReduction="20000"/>
          </a:bodyPr>
          <a:lstStyle/>
          <a:p>
            <a:r>
              <a:rPr kumimoji="1" lang="ja-JP" altLang="en-US" sz="4800" smtClean="0"/>
              <a:t>１．</a:t>
            </a:r>
            <a:endParaRPr kumimoji="1" lang="en-US" altLang="ja-JP" sz="4800" dirty="0" smtClean="0"/>
          </a:p>
          <a:p>
            <a:pPr lvl="1">
              <a:buFont typeface="Arial" pitchFamily="34" charset="0"/>
              <a:buChar char="•"/>
            </a:pPr>
            <a:r>
              <a:rPr lang="ja-JP" altLang="en-US" sz="4400" smtClean="0"/>
              <a:t>１．１．</a:t>
            </a:r>
            <a:endParaRPr lang="en-US" altLang="ja-JP" sz="4400" dirty="0" smtClean="0"/>
          </a:p>
          <a:p>
            <a:pPr lvl="1">
              <a:buFont typeface="Arial" pitchFamily="34" charset="0"/>
              <a:buChar char="•"/>
            </a:pPr>
            <a:r>
              <a:rPr lang="ja-JP" altLang="en-US" sz="4400" smtClean="0"/>
              <a:t>１．２．</a:t>
            </a:r>
            <a:endParaRPr lang="en-US" altLang="ja-JP" sz="4400" dirty="0" smtClean="0"/>
          </a:p>
          <a:p>
            <a:r>
              <a:rPr lang="ja-JP" altLang="en-US" sz="4800" smtClean="0"/>
              <a:t>２</a:t>
            </a:r>
            <a:r>
              <a:rPr lang="ja-JP" altLang="en-US" sz="4800" smtClean="0"/>
              <a:t>．</a:t>
            </a:r>
            <a:endParaRPr lang="en-US" altLang="ja-JP" sz="4800" dirty="0" smtClean="0"/>
          </a:p>
          <a:p>
            <a:pPr lvl="1">
              <a:buFont typeface="Arial" pitchFamily="34" charset="0"/>
              <a:buChar char="•"/>
            </a:pPr>
            <a:r>
              <a:rPr lang="ja-JP" altLang="en-US" sz="4400" smtClean="0"/>
              <a:t>２．１．</a:t>
            </a:r>
            <a:endParaRPr lang="en-US" altLang="ja-JP" sz="4400" dirty="0" smtClean="0"/>
          </a:p>
          <a:p>
            <a:pPr lvl="1">
              <a:buFont typeface="Arial" pitchFamily="34" charset="0"/>
              <a:buChar char="•"/>
            </a:pPr>
            <a:r>
              <a:rPr lang="ja-JP" altLang="en-US" sz="4400" smtClean="0"/>
              <a:t>２．２．</a:t>
            </a:r>
            <a:endParaRPr lang="en-US" altLang="ja-JP" sz="4400" dirty="0" smtClean="0"/>
          </a:p>
          <a:p>
            <a:pPr lvl="1">
              <a:buFont typeface="Arial" pitchFamily="34" charset="0"/>
              <a:buChar char="•"/>
            </a:pPr>
            <a:r>
              <a:rPr lang="ja-JP" altLang="en-US" sz="4400" smtClean="0"/>
              <a:t>２．３．</a:t>
            </a:r>
            <a:endParaRPr lang="en-US" altLang="ja-JP" sz="4400" dirty="0" smtClean="0"/>
          </a:p>
          <a:p>
            <a:pPr lvl="2"/>
            <a:r>
              <a:rPr lang="ja-JP" altLang="en-US" sz="4000" smtClean="0"/>
              <a:t>２．３．１．</a:t>
            </a:r>
            <a:endParaRPr lang="en-US" altLang="ja-JP" sz="4000" dirty="0" smtClean="0"/>
          </a:p>
          <a:p>
            <a:pPr lvl="2"/>
            <a:r>
              <a:rPr lang="ja-JP" altLang="en-US" sz="4000" smtClean="0"/>
              <a:t>２．３．２．</a:t>
            </a:r>
            <a:endParaRPr lang="en-US" altLang="ja-JP" sz="4000" dirty="0" smtClean="0"/>
          </a:p>
          <a:p>
            <a:r>
              <a:rPr lang="ja-JP" altLang="en-US" sz="4800" smtClean="0"/>
              <a:t>３</a:t>
            </a:r>
            <a:r>
              <a:rPr lang="ja-JP" altLang="en-US" sz="4800" smtClean="0"/>
              <a:t>．</a:t>
            </a:r>
            <a:endParaRPr lang="en-US" altLang="ja-JP" sz="4800" dirty="0" smtClean="0"/>
          </a:p>
          <a:p>
            <a:pPr lvl="1">
              <a:buFont typeface="Arial" pitchFamily="34" charset="0"/>
              <a:buChar char="•"/>
            </a:pPr>
            <a:r>
              <a:rPr lang="ja-JP" altLang="en-US" sz="4400" smtClean="0"/>
              <a:t>３．１．</a:t>
            </a:r>
            <a:endParaRPr lang="en-US" altLang="ja-JP" sz="4400" dirty="0" smtClean="0"/>
          </a:p>
          <a:p>
            <a:r>
              <a:rPr lang="ja-JP" altLang="en-US" sz="4800" smtClean="0"/>
              <a:t>４．</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2"/>
          <p:cNvSpPr txBox="1">
            <a:spLocks/>
          </p:cNvSpPr>
          <p:nvPr/>
        </p:nvSpPr>
        <p:spPr>
          <a:xfrm>
            <a:off x="3059832" y="1600334"/>
            <a:ext cx="5688632" cy="464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4800" b="0" i="0" u="none" strike="noStrike" kern="1200" cap="none" spc="0" normalizeH="0" baseline="0" noProof="0" smtClean="0">
                <a:ln>
                  <a:noFill/>
                </a:ln>
                <a:solidFill>
                  <a:schemeClr val="tx1"/>
                </a:solidFill>
                <a:effectLst/>
                <a:uLnTx/>
                <a:uFillTx/>
                <a:latin typeface="+mn-lt"/>
                <a:ea typeface="+mn-ea"/>
                <a:cs typeface="+mn-cs"/>
              </a:rPr>
              <a:t>インデントができていない。</a:t>
            </a:r>
            <a:endParaRPr kumimoji="1" lang="en-US" altLang="ja-JP" sz="4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4800" b="0" i="0" u="none" strike="noStrike" kern="1200" cap="none" spc="0" normalizeH="0" baseline="0" noProof="0" smtClean="0">
                <a:ln>
                  <a:noFill/>
                </a:ln>
                <a:solidFill>
                  <a:schemeClr val="tx1"/>
                </a:solidFill>
                <a:effectLst/>
                <a:uLnTx/>
                <a:uFillTx/>
                <a:latin typeface="+mn-lt"/>
                <a:ea typeface="+mn-ea"/>
                <a:cs typeface="+mn-cs"/>
              </a:rPr>
              <a:t>数字の誤りが多い。</a:t>
            </a:r>
            <a:endParaRPr kumimoji="1" lang="en-US" altLang="ja-JP" sz="4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4800" smtClean="0"/>
              <a:t>フォ</a:t>
            </a:r>
            <a:r>
              <a:rPr lang="ja-JP" altLang="en-US" sz="4800" smtClean="0"/>
              <a:t>ン</a:t>
            </a:r>
            <a:r>
              <a:rPr lang="ja-JP" altLang="en-US" sz="4800" smtClean="0"/>
              <a:t>トが統一されていない。</a:t>
            </a:r>
            <a:endParaRPr kumimoji="1" lang="en-US" altLang="ja-JP" sz="4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par>
                          <p:cTn id="28" fill="hold">
                            <p:stCondLst>
                              <p:cond delay="12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2000"/>
                                        <p:tgtEl>
                                          <p:spTgt spid="3">
                                            <p:txEl>
                                              <p:pRg st="6" end="6"/>
                                            </p:txEl>
                                          </p:spTgt>
                                        </p:tgtEl>
                                      </p:cBhvr>
                                    </p:animEffect>
                                  </p:childTnLst>
                                </p:cTn>
                              </p:par>
                            </p:childTnLst>
                          </p:cTn>
                        </p:par>
                        <p:par>
                          <p:cTn id="32" fill="hold">
                            <p:stCondLst>
                              <p:cond delay="14000"/>
                            </p:stCondLst>
                            <p:childTnLst>
                              <p:par>
                                <p:cTn id="33" presetID="14" presetClass="entr" presetSubtype="1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2000"/>
                                        <p:tgtEl>
                                          <p:spTgt spid="3">
                                            <p:txEl>
                                              <p:pRg st="7" end="7"/>
                                            </p:txEl>
                                          </p:spTgt>
                                        </p:tgtEl>
                                      </p:cBhvr>
                                    </p:animEffect>
                                  </p:childTnLst>
                                </p:cTn>
                              </p:par>
                            </p:childTnLst>
                          </p:cTn>
                        </p:par>
                        <p:par>
                          <p:cTn id="36" fill="hold">
                            <p:stCondLst>
                              <p:cond delay="16000"/>
                            </p:stCondLst>
                            <p:childTnLst>
                              <p:par>
                                <p:cTn id="37" presetID="14" presetClass="entr" presetSubtype="1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2000"/>
                                        <p:tgtEl>
                                          <p:spTgt spid="3">
                                            <p:txEl>
                                              <p:pRg st="8" end="8"/>
                                            </p:txEl>
                                          </p:spTgt>
                                        </p:tgtEl>
                                      </p:cBhvr>
                                    </p:animEffect>
                                  </p:childTnLst>
                                </p:cTn>
                              </p:par>
                            </p:childTnLst>
                          </p:cTn>
                        </p:par>
                        <p:par>
                          <p:cTn id="40" fill="hold">
                            <p:stCondLst>
                              <p:cond delay="18000"/>
                            </p:stCondLst>
                            <p:childTnLst>
                              <p:par>
                                <p:cTn id="41" presetID="14" presetClass="entr" presetSubtype="1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3" dur="2000"/>
                                        <p:tgtEl>
                                          <p:spTgt spid="3">
                                            <p:txEl>
                                              <p:pRg st="9" end="9"/>
                                            </p:txEl>
                                          </p:spTgt>
                                        </p:tgtEl>
                                      </p:cBhvr>
                                    </p:animEffect>
                                  </p:childTnLst>
                                </p:cTn>
                              </p:par>
                            </p:childTnLst>
                          </p:cTn>
                        </p:par>
                        <p:par>
                          <p:cTn id="44" fill="hold">
                            <p:stCondLst>
                              <p:cond delay="20000"/>
                            </p:stCondLst>
                            <p:childTnLst>
                              <p:par>
                                <p:cTn id="45" presetID="14" presetClass="entr" presetSubtype="1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2000"/>
                                        <p:tgtEl>
                                          <p:spTgt spid="3">
                                            <p:txEl>
                                              <p:pRg st="10" end="10"/>
                                            </p:txEl>
                                          </p:spTgt>
                                        </p:tgtEl>
                                      </p:cBhvr>
                                    </p:animEffect>
                                  </p:childTnLst>
                                </p:cTn>
                              </p:par>
                            </p:childTnLst>
                          </p:cTn>
                        </p:par>
                        <p:par>
                          <p:cTn id="48" fill="hold">
                            <p:stCondLst>
                              <p:cond delay="22000"/>
                            </p:stCondLst>
                            <p:childTnLst>
                              <p:par>
                                <p:cTn id="49" presetID="14" presetClass="entr" presetSubtype="1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1" dur="2000"/>
                                        <p:tgtEl>
                                          <p:spTgt spid="3">
                                            <p:txEl>
                                              <p:pRg st="11" end="11"/>
                                            </p:txEl>
                                          </p:spTgt>
                                        </p:tgtEl>
                                      </p:cBhvr>
                                    </p:animEffect>
                                  </p:childTnLst>
                                </p:cTn>
                              </p:par>
                            </p:childTnLst>
                          </p:cTn>
                        </p:par>
                        <p:par>
                          <p:cTn id="52" fill="hold">
                            <p:stCondLst>
                              <p:cond delay="24000"/>
                            </p:stCondLst>
                            <p:childTnLst>
                              <p:par>
                                <p:cTn id="53" presetID="14" presetClass="entr" presetSubtype="10" fill="hold" nodeType="after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55" dur="2000"/>
                                        <p:tgtEl>
                                          <p:spTgt spid="5">
                                            <p:txEl>
                                              <p:pRg st="0" end="0"/>
                                            </p:txEl>
                                          </p:spTgt>
                                        </p:tgtEl>
                                      </p:cBhvr>
                                    </p:animEffect>
                                  </p:childTnLst>
                                </p:cTn>
                              </p:par>
                            </p:childTnLst>
                          </p:cTn>
                        </p:par>
                        <p:par>
                          <p:cTn id="56" fill="hold">
                            <p:stCondLst>
                              <p:cond delay="26000"/>
                            </p:stCondLst>
                            <p:childTnLst>
                              <p:par>
                                <p:cTn id="57" presetID="14" presetClass="entr" presetSubtype="10" fill="hold" nodeType="after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Effect transition="in" filter="randombar(horizontal)">
                                      <p:cBhvr>
                                        <p:cTn id="59" dur="2000"/>
                                        <p:tgtEl>
                                          <p:spTgt spid="5">
                                            <p:txEl>
                                              <p:pRg st="1" end="1"/>
                                            </p:txEl>
                                          </p:spTgt>
                                        </p:tgtEl>
                                      </p:cBhvr>
                                    </p:animEffect>
                                  </p:childTnLst>
                                </p:cTn>
                              </p:par>
                            </p:childTnLst>
                          </p:cTn>
                        </p:par>
                        <p:par>
                          <p:cTn id="60" fill="hold">
                            <p:stCondLst>
                              <p:cond delay="28000"/>
                            </p:stCondLst>
                            <p:childTnLst>
                              <p:par>
                                <p:cTn id="61" presetID="14" presetClass="entr" presetSubtype="10" fill="hold" nodeType="after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6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コミュニケーション不足</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ja-JP" altLang="en-US" sz="4800" smtClean="0"/>
              <a:t>設</a:t>
            </a:r>
            <a:r>
              <a:rPr lang="ja-JP" altLang="en-US" sz="4800" smtClean="0"/>
              <a:t>計</a:t>
            </a:r>
            <a:r>
              <a:rPr lang="ja-JP" altLang="en-US" sz="4800" smtClean="0"/>
              <a:t>書を書いた担当者毎にフォーマットが違っている。</a:t>
            </a:r>
            <a:endParaRPr lang="en-US" altLang="ja-JP" sz="4800" dirty="0" smtClean="0"/>
          </a:p>
          <a:p>
            <a:r>
              <a:rPr kumimoji="1" lang="ja-JP" altLang="en-US" sz="4800" smtClean="0"/>
              <a:t>記</a:t>
            </a:r>
            <a:r>
              <a:rPr kumimoji="1" lang="ja-JP" altLang="en-US" sz="4800" smtClean="0"/>
              <a:t>号の使い方、図の書き方などが統一されていない。</a:t>
            </a:r>
            <a:endParaRPr kumimoji="1" lang="en-US" altLang="ja-JP" sz="4800" dirty="0" smtClean="0"/>
          </a:p>
          <a:p>
            <a:r>
              <a:rPr lang="ja-JP" altLang="en-US" sz="4800" smtClean="0"/>
              <a:t>共</a:t>
            </a:r>
            <a:r>
              <a:rPr lang="ja-JP" altLang="en-US" sz="4800" smtClean="0"/>
              <a:t>通のテンプレートを定義していない。</a:t>
            </a:r>
            <a:endParaRPr lang="en-US" altLang="ja-JP" sz="4800" dirty="0" smtClean="0"/>
          </a:p>
          <a:p>
            <a:r>
              <a:rPr kumimoji="1" lang="ja-JP" altLang="en-US" sz="4800" smtClean="0"/>
              <a:t>連</a:t>
            </a:r>
            <a:r>
              <a:rPr kumimoji="1" lang="ja-JP" altLang="en-US" sz="4800" smtClean="0"/>
              <a:t>携が取れていない。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レビューで発言できない人</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r>
              <a:rPr kumimoji="1" lang="ja-JP" altLang="en-US" sz="4800" smtClean="0">
                <a:solidFill>
                  <a:srgbClr val="FF0000"/>
                </a:solidFill>
              </a:rPr>
              <a:t>貢献度も低いようだ。</a:t>
            </a:r>
            <a:endParaRPr kumimoji="1" lang="en-US" altLang="ja-JP" sz="4800" dirty="0" smtClean="0">
              <a:solidFill>
                <a:srgbClr val="FF0000"/>
              </a:solidFill>
            </a:endParaRPr>
          </a:p>
          <a:p>
            <a:r>
              <a:rPr lang="ja-JP" altLang="en-US" sz="4800" smtClean="0">
                <a:solidFill>
                  <a:srgbClr val="FF0000"/>
                </a:solidFill>
              </a:rPr>
              <a:t>日</a:t>
            </a:r>
            <a:r>
              <a:rPr lang="ja-JP" altLang="en-US" sz="4800" smtClean="0">
                <a:solidFill>
                  <a:srgbClr val="FF0000"/>
                </a:solidFill>
              </a:rPr>
              <a:t>本</a:t>
            </a:r>
            <a:r>
              <a:rPr lang="ja-JP" altLang="en-US" sz="4800" smtClean="0">
                <a:solidFill>
                  <a:srgbClr val="FF0000"/>
                </a:solidFill>
              </a:rPr>
              <a:t>語も下手なようだ。</a:t>
            </a:r>
            <a:endParaRPr lang="en-US" altLang="ja-JP" sz="4800" dirty="0" smtClean="0">
              <a:solidFill>
                <a:srgbClr val="FF0000"/>
              </a:solidFill>
            </a:endParaRPr>
          </a:p>
          <a:p>
            <a:r>
              <a:rPr kumimoji="1" lang="ja-JP" altLang="en-US" sz="4800" smtClean="0"/>
              <a:t>日</a:t>
            </a:r>
            <a:r>
              <a:rPr kumimoji="1" lang="ja-JP" altLang="en-US" sz="4800" smtClean="0"/>
              <a:t>本</a:t>
            </a:r>
            <a:r>
              <a:rPr kumimoji="1" lang="ja-JP" altLang="en-US" sz="4800" smtClean="0"/>
              <a:t>語は単語を並べれば通じる。</a:t>
            </a:r>
            <a:endParaRPr kumimoji="1" lang="en-US" altLang="ja-JP" sz="4800" dirty="0" smtClean="0"/>
          </a:p>
          <a:p>
            <a:r>
              <a:rPr lang="ja-JP" altLang="en-US" sz="6400" b="1" smtClean="0">
                <a:solidFill>
                  <a:srgbClr val="3333FF"/>
                </a:solidFill>
              </a:rPr>
              <a:t>ベトナム人なので完全な日本語を話せなくてもよい。</a:t>
            </a:r>
            <a:endParaRPr lang="en-US" altLang="ja-JP" sz="6400" b="1" dirty="0" smtClean="0">
              <a:solidFill>
                <a:srgbClr val="3333FF"/>
              </a:solidFill>
            </a:endParaRPr>
          </a:p>
          <a:p>
            <a:r>
              <a:rPr kumimoji="1" lang="ja-JP" altLang="en-US" sz="4700" smtClean="0"/>
              <a:t>つまり、</a:t>
            </a:r>
            <a:r>
              <a:rPr kumimoji="1" lang="ja-JP" altLang="en-US" sz="6400" smtClean="0">
                <a:solidFill>
                  <a:srgbClr val="3333FF"/>
                </a:solidFill>
              </a:rPr>
              <a:t>コミュニケーション</a:t>
            </a:r>
            <a:r>
              <a:rPr kumimoji="1" lang="ja-JP" altLang="en-US" sz="4700" smtClean="0"/>
              <a:t>ができればよい。</a:t>
            </a:r>
            <a:endParaRPr kumimoji="1" lang="en-US" altLang="ja-JP" sz="5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今回の内部設計はＶｅｒ．１</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ja-JP" altLang="en-US" sz="4800" smtClean="0"/>
              <a:t>内</a:t>
            </a:r>
            <a:r>
              <a:rPr lang="ja-JP" altLang="en-US" sz="4800" smtClean="0"/>
              <a:t>部設計書の改訂、改修を実施して、</a:t>
            </a:r>
            <a:r>
              <a:rPr lang="en-US" altLang="ja-JP" sz="4800" dirty="0" smtClean="0"/>
              <a:t>Ver.2</a:t>
            </a:r>
            <a:r>
              <a:rPr lang="ja-JP" altLang="en-US" sz="4800" smtClean="0"/>
              <a:t>を作成</a:t>
            </a:r>
            <a:endParaRPr lang="en-US" altLang="ja-JP" sz="4800" dirty="0" smtClean="0"/>
          </a:p>
          <a:p>
            <a:r>
              <a:rPr kumimoji="1" lang="ja-JP" altLang="en-US" sz="4800" smtClean="0"/>
              <a:t>最</a:t>
            </a:r>
            <a:r>
              <a:rPr kumimoji="1" lang="ja-JP" altLang="en-US" sz="4800" smtClean="0"/>
              <a:t>終納品時に</a:t>
            </a:r>
            <a:r>
              <a:rPr kumimoji="1" lang="en-US" altLang="ja-JP" sz="4800" dirty="0" smtClean="0"/>
              <a:t>Ver.2</a:t>
            </a:r>
            <a:r>
              <a:rPr kumimoji="1" lang="ja-JP" altLang="en-US" sz="4800" smtClean="0"/>
              <a:t>を提出</a:t>
            </a:r>
            <a:endParaRPr kumimoji="1" lang="en-US" altLang="ja-JP" sz="4800" dirty="0" smtClean="0"/>
          </a:p>
          <a:p>
            <a:r>
              <a:rPr kumimoji="1" lang="ja-JP" altLang="en-US" sz="4800" smtClean="0">
                <a:solidFill>
                  <a:srgbClr val="3333FF"/>
                </a:solidFill>
              </a:rPr>
              <a:t>次回は今回の評価の２倍になる予定。</a:t>
            </a:r>
            <a:endParaRPr kumimoji="1" lang="en-US" altLang="ja-JP" sz="4800" dirty="0" smtClean="0">
              <a:solidFill>
                <a:srgbClr val="3333FF"/>
              </a:solidFill>
            </a:endParaRPr>
          </a:p>
          <a:p>
            <a:r>
              <a:rPr lang="ja-JP" altLang="en-US" sz="4800" smtClean="0"/>
              <a:t>つまり、今回Ｂ、次回Ａの場合、２点＋３点</a:t>
            </a:r>
            <a:r>
              <a:rPr lang="en-US" altLang="ja-JP" sz="4800" dirty="0" smtClean="0"/>
              <a:t>×</a:t>
            </a:r>
            <a:r>
              <a:rPr lang="ja-JP" altLang="en-US" sz="4800" smtClean="0"/>
              <a:t>２＝８点となる。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最終納品日</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内部設計書Ｖｅｒ．２は最終納品日に提出してください。</a:t>
            </a:r>
            <a:endParaRPr kumimoji="1" lang="en-US" altLang="ja-JP" sz="4800" dirty="0" smtClean="0"/>
          </a:p>
          <a:p>
            <a:r>
              <a:rPr lang="ja-JP" altLang="en-US" sz="4800" smtClean="0"/>
              <a:t>最終納品の納期は</a:t>
            </a:r>
            <a:endParaRPr lang="en-US" altLang="ja-JP" sz="4800" dirty="0" smtClean="0"/>
          </a:p>
          <a:p>
            <a:pPr>
              <a:buNone/>
            </a:pPr>
            <a:r>
              <a:rPr kumimoji="1" lang="ja-JP" altLang="en-US" sz="6600" smtClean="0">
                <a:solidFill>
                  <a:srgbClr val="FF0000"/>
                </a:solidFill>
              </a:rPr>
              <a:t>５月１５日（火）１８：００</a:t>
            </a:r>
            <a:endParaRPr kumimoji="1" lang="en-US" altLang="ja-JP" sz="6600" dirty="0" smtClean="0">
              <a:solidFill>
                <a:srgbClr val="FF0000"/>
              </a:solidFill>
            </a:endParaRPr>
          </a:p>
          <a:p>
            <a:pPr>
              <a:buNone/>
            </a:pPr>
            <a:r>
              <a:rPr lang="ja-JP" altLang="en-US" sz="4800" smtClean="0"/>
              <a:t>で</a:t>
            </a:r>
            <a:r>
              <a:rPr lang="ja-JP" altLang="en-US" sz="4800" smtClean="0"/>
              <a:t>す。</a:t>
            </a:r>
            <a:r>
              <a:rPr kumimoji="1" lang="ja-JP" altLang="en-US" sz="4800" smtClean="0"/>
              <a:t>　</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画面とのリンクが無い</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marL="0" indent="0">
              <a:buNone/>
            </a:pPr>
            <a:r>
              <a:rPr kumimoji="1" lang="ja-JP" altLang="en-US" sz="6600" smtClean="0"/>
              <a:t>処理を記述しているが</a:t>
            </a:r>
            <a:r>
              <a:rPr kumimoji="1" lang="ja-JP" altLang="en-US" sz="6600" smtClean="0">
                <a:solidFill>
                  <a:srgbClr val="3333FF"/>
                </a:solidFill>
              </a:rPr>
              <a:t>どの画面</a:t>
            </a:r>
            <a:r>
              <a:rPr kumimoji="1" lang="ja-JP" altLang="en-US" sz="6600" smtClean="0"/>
              <a:t>から、</a:t>
            </a:r>
            <a:r>
              <a:rPr kumimoji="1" lang="ja-JP" altLang="en-US" sz="6600" smtClean="0">
                <a:solidFill>
                  <a:srgbClr val="3333FF"/>
                </a:solidFill>
              </a:rPr>
              <a:t>どのボタン</a:t>
            </a:r>
            <a:r>
              <a:rPr kumimoji="1" lang="ja-JP" altLang="en-US" sz="6600" smtClean="0"/>
              <a:t>から</a:t>
            </a:r>
            <a:r>
              <a:rPr kumimoji="1" lang="ja-JP" altLang="en-US" sz="6600" smtClean="0">
                <a:solidFill>
                  <a:srgbClr val="3333FF"/>
                </a:solidFill>
              </a:rPr>
              <a:t>起動される処理</a:t>
            </a:r>
            <a:r>
              <a:rPr kumimoji="1" lang="ja-JP" altLang="en-US" sz="6600" smtClean="0"/>
              <a:t>なのか</a:t>
            </a:r>
            <a:r>
              <a:rPr lang="ja-JP" altLang="en-US" sz="6600" smtClean="0">
                <a:solidFill>
                  <a:srgbClr val="FF0000"/>
                </a:solidFill>
              </a:rPr>
              <a:t>記</a:t>
            </a:r>
            <a:r>
              <a:rPr lang="ja-JP" altLang="en-US" sz="6600" smtClean="0">
                <a:solidFill>
                  <a:srgbClr val="FF0000"/>
                </a:solidFill>
              </a:rPr>
              <a:t>述が何もない</a:t>
            </a:r>
            <a:r>
              <a:rPr lang="ja-JP" altLang="en-US" sz="6600" smtClean="0"/>
              <a:t>。</a:t>
            </a:r>
            <a:endParaRPr kumimoji="1" lang="en-US" altLang="ja-JP" sz="6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1259632" cy="908720"/>
          </a:xfrm>
        </p:spPr>
        <p:txBody>
          <a:bodyPr/>
          <a:lstStyle/>
          <a:p>
            <a:pPr algn="l"/>
            <a:r>
              <a:rPr kumimoji="1" lang="ja-JP" altLang="en-US" smtClean="0"/>
              <a:t>例１</a:t>
            </a:r>
            <a:endParaRPr kumimoji="1" lang="ja-JP"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00FF00"/>
                </a:solidFill>
              </a:rPr>
              <a:pPr/>
              <a:t>3</a:t>
            </a:fld>
            <a:endParaRPr lang="en-US">
              <a:solidFill>
                <a:srgbClr val="00FF00"/>
              </a:solidFill>
            </a:endParaRPr>
          </a:p>
        </p:txBody>
      </p:sp>
      <p:sp>
        <p:nvSpPr>
          <p:cNvPr id="10" name="Flowchart: Display 9"/>
          <p:cNvSpPr/>
          <p:nvPr/>
        </p:nvSpPr>
        <p:spPr>
          <a:xfrm>
            <a:off x="3491880" y="116632"/>
            <a:ext cx="1800200" cy="1020638"/>
          </a:xfrm>
          <a:prstGeom prst="flowChartDisplay">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rgbClr val="00FF00"/>
                </a:solidFill>
              </a:rPr>
              <a:t>画面</a:t>
            </a:r>
            <a:endParaRPr kumimoji="1" lang="en-US" altLang="ja-JP" sz="3200" dirty="0" smtClean="0">
              <a:solidFill>
                <a:srgbClr val="00FF00"/>
              </a:solidFill>
            </a:endParaRPr>
          </a:p>
          <a:p>
            <a:pPr algn="ctr"/>
            <a:r>
              <a:rPr lang="en-US" altLang="ja-JP" sz="3200" dirty="0" smtClean="0">
                <a:solidFill>
                  <a:srgbClr val="00FF00"/>
                </a:solidFill>
              </a:rPr>
              <a:t>W03</a:t>
            </a:r>
            <a:endParaRPr kumimoji="1" lang="ja-JP" altLang="en-US" sz="3200">
              <a:solidFill>
                <a:srgbClr val="00FF00"/>
              </a:solidFill>
            </a:endParaRPr>
          </a:p>
        </p:txBody>
      </p:sp>
      <p:sp>
        <p:nvSpPr>
          <p:cNvPr id="11" name="Bevel 10"/>
          <p:cNvSpPr/>
          <p:nvPr/>
        </p:nvSpPr>
        <p:spPr>
          <a:xfrm>
            <a:off x="2411760" y="116632"/>
            <a:ext cx="1224136" cy="648072"/>
          </a:xfrm>
          <a:prstGeom prst="bevel">
            <a:avLst>
              <a:gd name="adj" fmla="val 18299"/>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smtClean="0">
                <a:solidFill>
                  <a:srgbClr val="00FF00"/>
                </a:solidFill>
              </a:rPr>
              <a:t>ボ</a:t>
            </a:r>
            <a:r>
              <a:rPr lang="ja-JP" altLang="en-US" sz="2400" b="1" smtClean="0">
                <a:solidFill>
                  <a:srgbClr val="00FF00"/>
                </a:solidFill>
              </a:rPr>
              <a:t>タ</a:t>
            </a:r>
            <a:r>
              <a:rPr lang="ja-JP" altLang="en-US" sz="2400" b="1" smtClean="0">
                <a:solidFill>
                  <a:srgbClr val="00FF00"/>
                </a:solidFill>
              </a:rPr>
              <a:t>ン</a:t>
            </a:r>
            <a:endParaRPr lang="en-US" altLang="ja-JP" sz="2400" b="1" dirty="0" smtClean="0">
              <a:solidFill>
                <a:srgbClr val="00FF00"/>
              </a:solidFill>
            </a:endParaRPr>
          </a:p>
          <a:p>
            <a:pPr algn="ctr"/>
            <a:r>
              <a:rPr lang="en-US" altLang="ja-JP" sz="2400" b="1" dirty="0" smtClean="0">
                <a:solidFill>
                  <a:srgbClr val="00FF00"/>
                </a:solidFill>
              </a:rPr>
              <a:t>B02</a:t>
            </a:r>
            <a:endParaRPr lang="ja-JP" altLang="en-US" sz="2400" b="1" smtClean="0">
              <a:solidFill>
                <a:srgbClr val="00FF00"/>
              </a:solidFill>
            </a:endParaRPr>
          </a:p>
        </p:txBody>
      </p:sp>
      <p:sp>
        <p:nvSpPr>
          <p:cNvPr id="15" name="Flowchart: Process 14"/>
          <p:cNvSpPr/>
          <p:nvPr/>
        </p:nvSpPr>
        <p:spPr>
          <a:xfrm>
            <a:off x="2051720" y="1700808"/>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smtClean="0">
                <a:solidFill>
                  <a:srgbClr val="00FF00"/>
                </a:solidFill>
              </a:rPr>
              <a:t>◯☓処理</a:t>
            </a:r>
            <a:endParaRPr kumimoji="1" lang="ja-JP" altLang="en-US" sz="2400">
              <a:solidFill>
                <a:srgbClr val="00FF00"/>
              </a:solidFill>
            </a:endParaRPr>
          </a:p>
        </p:txBody>
      </p:sp>
      <p:sp>
        <p:nvSpPr>
          <p:cNvPr id="17" name="Flowchart: Process 16"/>
          <p:cNvSpPr/>
          <p:nvPr/>
        </p:nvSpPr>
        <p:spPr>
          <a:xfrm>
            <a:off x="251520" y="1268760"/>
            <a:ext cx="1656184"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入力</a:t>
            </a:r>
            <a:endParaRPr kumimoji="1" lang="ja-JP" altLang="en-US" sz="2400">
              <a:solidFill>
                <a:schemeClr val="tx1"/>
              </a:solidFill>
            </a:endParaRPr>
          </a:p>
        </p:txBody>
      </p:sp>
      <p:sp>
        <p:nvSpPr>
          <p:cNvPr id="18" name="Flowchart: Process 17"/>
          <p:cNvSpPr/>
          <p:nvPr/>
        </p:nvSpPr>
        <p:spPr>
          <a:xfrm>
            <a:off x="1979712" y="1268760"/>
            <a:ext cx="2520280"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処理</a:t>
            </a:r>
            <a:endParaRPr kumimoji="1" lang="ja-JP" altLang="en-US" sz="2400">
              <a:solidFill>
                <a:schemeClr val="tx1"/>
              </a:solidFill>
            </a:endParaRPr>
          </a:p>
        </p:txBody>
      </p:sp>
      <p:sp>
        <p:nvSpPr>
          <p:cNvPr id="19" name="Flowchart: Process 18"/>
          <p:cNvSpPr/>
          <p:nvPr/>
        </p:nvSpPr>
        <p:spPr>
          <a:xfrm>
            <a:off x="4572000" y="1268760"/>
            <a:ext cx="1656184"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出力</a:t>
            </a:r>
            <a:endParaRPr kumimoji="1" lang="ja-JP" altLang="en-US" sz="2400">
              <a:solidFill>
                <a:schemeClr val="tx1"/>
              </a:solidFill>
            </a:endParaRPr>
          </a:p>
        </p:txBody>
      </p:sp>
      <p:sp>
        <p:nvSpPr>
          <p:cNvPr id="20" name="Flowchart: Process 19"/>
          <p:cNvSpPr/>
          <p:nvPr/>
        </p:nvSpPr>
        <p:spPr>
          <a:xfrm>
            <a:off x="2915816" y="3861048"/>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例外処理</a:t>
            </a:r>
            <a:endParaRPr kumimoji="1" lang="en-US" altLang="ja-JP" sz="2400" dirty="0" smtClean="0">
              <a:solidFill>
                <a:srgbClr val="00FF00"/>
              </a:solidFill>
            </a:endParaRPr>
          </a:p>
          <a:p>
            <a:pPr algn="ctr"/>
            <a:r>
              <a:rPr lang="en-US" altLang="ja-JP" sz="2400" dirty="0" smtClean="0">
                <a:solidFill>
                  <a:srgbClr val="00FF00"/>
                </a:solidFill>
              </a:rPr>
              <a:t>R01</a:t>
            </a:r>
            <a:endParaRPr kumimoji="1" lang="ja-JP" altLang="en-US" sz="2400">
              <a:solidFill>
                <a:srgbClr val="00FF00"/>
              </a:solidFill>
            </a:endParaRPr>
          </a:p>
        </p:txBody>
      </p:sp>
      <p:grpSp>
        <p:nvGrpSpPr>
          <p:cNvPr id="23" name="Group 22"/>
          <p:cNvGrpSpPr/>
          <p:nvPr/>
        </p:nvGrpSpPr>
        <p:grpSpPr>
          <a:xfrm>
            <a:off x="2051720" y="2492896"/>
            <a:ext cx="1512168" cy="1368152"/>
            <a:chOff x="1979712" y="3501008"/>
            <a:chExt cx="1512168" cy="1368152"/>
          </a:xfrm>
        </p:grpSpPr>
        <p:sp>
          <p:nvSpPr>
            <p:cNvPr id="16" name="Flowchart: Decision 15"/>
            <p:cNvSpPr/>
            <p:nvPr/>
          </p:nvSpPr>
          <p:spPr>
            <a:xfrm>
              <a:off x="1979712" y="3501008"/>
              <a:ext cx="1512168" cy="1368152"/>
            </a:xfrm>
            <a:prstGeom prst="flowChartDecision">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rgbClr val="00FF00"/>
                </a:solidFill>
              </a:endParaRPr>
            </a:p>
          </p:txBody>
        </p:sp>
        <p:sp>
          <p:nvSpPr>
            <p:cNvPr id="22" name="Rectangle 21"/>
            <p:cNvSpPr/>
            <p:nvPr/>
          </p:nvSpPr>
          <p:spPr>
            <a:xfrm>
              <a:off x="1979712" y="3894147"/>
              <a:ext cx="1512168" cy="830997"/>
            </a:xfrm>
            <a:prstGeom prst="rect">
              <a:avLst/>
            </a:prstGeom>
          </p:spPr>
          <p:txBody>
            <a:bodyPr wrap="square">
              <a:spAutoFit/>
            </a:bodyPr>
            <a:lstStyle/>
            <a:p>
              <a:pPr algn="ctr"/>
              <a:r>
                <a:rPr lang="ja-JP" altLang="en-US" sz="2400" smtClean="0">
                  <a:solidFill>
                    <a:srgbClr val="00FF00"/>
                  </a:solidFill>
                </a:rPr>
                <a:t>チェック</a:t>
              </a:r>
              <a:endParaRPr lang="en-US" altLang="ja-JP" sz="2400" dirty="0" smtClean="0">
                <a:solidFill>
                  <a:srgbClr val="00FF00"/>
                </a:solidFill>
              </a:endParaRPr>
            </a:p>
            <a:p>
              <a:pPr algn="ctr"/>
              <a:r>
                <a:rPr lang="en-US" altLang="ja-JP" sz="2400" dirty="0" smtClean="0">
                  <a:solidFill>
                    <a:srgbClr val="00FF00"/>
                  </a:solidFill>
                </a:rPr>
                <a:t>C07</a:t>
              </a:r>
              <a:endParaRPr lang="ja-JP" altLang="en-US" sz="2400">
                <a:solidFill>
                  <a:srgbClr val="00FF00"/>
                </a:solidFill>
              </a:endParaRPr>
            </a:p>
          </p:txBody>
        </p:sp>
      </p:grpSp>
      <p:grpSp>
        <p:nvGrpSpPr>
          <p:cNvPr id="38" name="Group 37"/>
          <p:cNvGrpSpPr/>
          <p:nvPr/>
        </p:nvGrpSpPr>
        <p:grpSpPr>
          <a:xfrm>
            <a:off x="2051720" y="4509120"/>
            <a:ext cx="1512168" cy="1368152"/>
            <a:chOff x="1979712" y="3501008"/>
            <a:chExt cx="1512168" cy="1368152"/>
          </a:xfrm>
        </p:grpSpPr>
        <p:sp>
          <p:nvSpPr>
            <p:cNvPr id="39" name="Flowchart: Decision 38"/>
            <p:cNvSpPr/>
            <p:nvPr/>
          </p:nvSpPr>
          <p:spPr>
            <a:xfrm>
              <a:off x="1979712" y="3501008"/>
              <a:ext cx="1512168" cy="1368152"/>
            </a:xfrm>
            <a:prstGeom prst="flowChartDecision">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rgbClr val="00FF00"/>
                </a:solidFill>
              </a:endParaRPr>
            </a:p>
          </p:txBody>
        </p:sp>
        <p:sp>
          <p:nvSpPr>
            <p:cNvPr id="40" name="Rectangle 39"/>
            <p:cNvSpPr/>
            <p:nvPr/>
          </p:nvSpPr>
          <p:spPr>
            <a:xfrm>
              <a:off x="1979712" y="3894147"/>
              <a:ext cx="1512168" cy="830997"/>
            </a:xfrm>
            <a:prstGeom prst="rect">
              <a:avLst/>
            </a:prstGeom>
          </p:spPr>
          <p:txBody>
            <a:bodyPr wrap="square">
              <a:spAutoFit/>
            </a:bodyPr>
            <a:lstStyle/>
            <a:p>
              <a:pPr algn="ctr"/>
              <a:r>
                <a:rPr lang="ja-JP" altLang="en-US" sz="2400" smtClean="0">
                  <a:solidFill>
                    <a:srgbClr val="00FF00"/>
                  </a:solidFill>
                </a:rPr>
                <a:t>チェック</a:t>
              </a:r>
              <a:endParaRPr lang="en-US" altLang="ja-JP" sz="2400" dirty="0" smtClean="0">
                <a:solidFill>
                  <a:srgbClr val="00FF00"/>
                </a:solidFill>
              </a:endParaRPr>
            </a:p>
            <a:p>
              <a:pPr algn="ctr"/>
              <a:r>
                <a:rPr lang="en-US" altLang="ja-JP" sz="2400" dirty="0" smtClean="0">
                  <a:solidFill>
                    <a:srgbClr val="00FF00"/>
                  </a:solidFill>
                </a:rPr>
                <a:t>C09</a:t>
              </a:r>
              <a:endParaRPr lang="ja-JP" altLang="en-US" sz="2400">
                <a:solidFill>
                  <a:srgbClr val="00FF00"/>
                </a:solidFill>
              </a:endParaRPr>
            </a:p>
          </p:txBody>
        </p:sp>
      </p:grpSp>
      <p:sp>
        <p:nvSpPr>
          <p:cNvPr id="42" name="Flowchart: Process 41"/>
          <p:cNvSpPr/>
          <p:nvPr/>
        </p:nvSpPr>
        <p:spPr>
          <a:xfrm>
            <a:off x="2915816" y="5921896"/>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例外処理</a:t>
            </a:r>
            <a:endParaRPr kumimoji="1" lang="en-US" altLang="ja-JP" sz="2400" dirty="0" smtClean="0">
              <a:solidFill>
                <a:srgbClr val="00FF00"/>
              </a:solidFill>
            </a:endParaRPr>
          </a:p>
          <a:p>
            <a:pPr algn="ctr"/>
            <a:r>
              <a:rPr lang="en-US" altLang="ja-JP" sz="2400" dirty="0" smtClean="0">
                <a:solidFill>
                  <a:srgbClr val="00FF00"/>
                </a:solidFill>
              </a:rPr>
              <a:t>R01</a:t>
            </a:r>
            <a:endParaRPr kumimoji="1" lang="ja-JP" altLang="en-US" sz="2400">
              <a:solidFill>
                <a:srgbClr val="00FF00"/>
              </a:solidFill>
            </a:endParaRPr>
          </a:p>
        </p:txBody>
      </p:sp>
      <p:cxnSp>
        <p:nvCxnSpPr>
          <p:cNvPr id="46" name="Straight Connector 45"/>
          <p:cNvCxnSpPr/>
          <p:nvPr/>
        </p:nvCxnSpPr>
        <p:spPr>
          <a:xfrm flipH="1">
            <a:off x="1979712" y="692696"/>
            <a:ext cx="504056" cy="576064"/>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4644008" y="1700808"/>
            <a:ext cx="1512168" cy="648072"/>
          </a:xfrm>
          <a:prstGeom prst="flowChartMagneticDisk">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ファイル</a:t>
            </a:r>
            <a:endParaRPr kumimoji="1" lang="en-US" altLang="ja-JP" sz="2400" dirty="0" smtClean="0">
              <a:solidFill>
                <a:srgbClr val="00FF00"/>
              </a:solidFill>
            </a:endParaRPr>
          </a:p>
          <a:p>
            <a:pPr algn="ctr"/>
            <a:r>
              <a:rPr kumimoji="1" lang="ja-JP" altLang="en-US" sz="2400" smtClean="0">
                <a:solidFill>
                  <a:srgbClr val="00FF00"/>
                </a:solidFill>
              </a:rPr>
              <a:t>テーブル</a:t>
            </a:r>
            <a:endParaRPr kumimoji="1" lang="ja-JP" altLang="en-US" sz="2400">
              <a:solidFill>
                <a:srgbClr val="00FF00"/>
              </a:solidFill>
            </a:endParaRPr>
          </a:p>
        </p:txBody>
      </p:sp>
      <p:sp>
        <p:nvSpPr>
          <p:cNvPr id="66" name="Flowchart: Display 65"/>
          <p:cNvSpPr/>
          <p:nvPr/>
        </p:nvSpPr>
        <p:spPr>
          <a:xfrm>
            <a:off x="4644008" y="2492896"/>
            <a:ext cx="1512168" cy="648072"/>
          </a:xfrm>
          <a:prstGeom prst="flowChartDisplay">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画面</a:t>
            </a:r>
            <a:endParaRPr kumimoji="1" lang="en-US" altLang="ja-JP" sz="2400" dirty="0" smtClean="0">
              <a:solidFill>
                <a:srgbClr val="00FF00"/>
              </a:solidFill>
            </a:endParaRPr>
          </a:p>
          <a:p>
            <a:pPr algn="ctr"/>
            <a:r>
              <a:rPr lang="en-US" altLang="ja-JP" sz="2400" dirty="0" smtClean="0">
                <a:solidFill>
                  <a:srgbClr val="00FF00"/>
                </a:solidFill>
              </a:rPr>
              <a:t>W03</a:t>
            </a:r>
            <a:endParaRPr kumimoji="1" lang="ja-JP" altLang="en-US" sz="2400">
              <a:solidFill>
                <a:srgbClr val="00FF00"/>
              </a:solidFill>
            </a:endParaRPr>
          </a:p>
        </p:txBody>
      </p:sp>
      <p:sp>
        <p:nvSpPr>
          <p:cNvPr id="72" name="Flowchart: Display 71"/>
          <p:cNvSpPr/>
          <p:nvPr/>
        </p:nvSpPr>
        <p:spPr>
          <a:xfrm>
            <a:off x="323528" y="2492896"/>
            <a:ext cx="1512168" cy="648072"/>
          </a:xfrm>
          <a:prstGeom prst="flowChartDisplay">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画面</a:t>
            </a:r>
            <a:endParaRPr kumimoji="1" lang="en-US" altLang="ja-JP" sz="2400" dirty="0" smtClean="0">
              <a:solidFill>
                <a:srgbClr val="00FF00"/>
              </a:solidFill>
            </a:endParaRPr>
          </a:p>
          <a:p>
            <a:pPr algn="ctr"/>
            <a:r>
              <a:rPr lang="en-US" altLang="ja-JP" sz="2400" dirty="0" smtClean="0">
                <a:solidFill>
                  <a:srgbClr val="00FF00"/>
                </a:solidFill>
              </a:rPr>
              <a:t>W03</a:t>
            </a:r>
            <a:endParaRPr kumimoji="1" lang="ja-JP" altLang="en-US" sz="2400">
              <a:solidFill>
                <a:srgbClr val="00FF00"/>
              </a:solidFill>
            </a:endParaRPr>
          </a:p>
        </p:txBody>
      </p:sp>
      <p:sp>
        <p:nvSpPr>
          <p:cNvPr id="79" name="Flowchart: Predefined Process 78"/>
          <p:cNvSpPr/>
          <p:nvPr/>
        </p:nvSpPr>
        <p:spPr>
          <a:xfrm>
            <a:off x="323528" y="3284984"/>
            <a:ext cx="1512168" cy="648072"/>
          </a:xfrm>
          <a:prstGeom prst="flowChartPredefined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関数</a:t>
            </a:r>
            <a:endParaRPr kumimoji="1" lang="ja-JP" altLang="en-US" sz="2400">
              <a:solidFill>
                <a:srgbClr val="00FF00"/>
              </a:solidFill>
            </a:endParaRPr>
          </a:p>
        </p:txBody>
      </p:sp>
      <p:sp>
        <p:nvSpPr>
          <p:cNvPr id="90" name="Flowchart: Document 89"/>
          <p:cNvSpPr/>
          <p:nvPr/>
        </p:nvSpPr>
        <p:spPr>
          <a:xfrm>
            <a:off x="4644008" y="3284984"/>
            <a:ext cx="1512168" cy="648072"/>
          </a:xfrm>
          <a:prstGeom prst="flowChartDocument">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帳票</a:t>
            </a:r>
            <a:endParaRPr kumimoji="1" lang="ja-JP" altLang="en-US" sz="2400">
              <a:solidFill>
                <a:srgbClr val="00FF00"/>
              </a:solidFill>
            </a:endParaRPr>
          </a:p>
        </p:txBody>
      </p:sp>
      <p:sp>
        <p:nvSpPr>
          <p:cNvPr id="91" name="Flowchart: Direct Access Storage 90"/>
          <p:cNvSpPr/>
          <p:nvPr/>
        </p:nvSpPr>
        <p:spPr>
          <a:xfrm>
            <a:off x="4644008" y="4077072"/>
            <a:ext cx="1512168" cy="648072"/>
          </a:xfrm>
          <a:prstGeom prst="flowChartMagneticDrum">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ログ</a:t>
            </a:r>
            <a:endParaRPr kumimoji="1" lang="ja-JP" altLang="en-US" sz="2400">
              <a:solidFill>
                <a:srgbClr val="00FF00"/>
              </a:solidFill>
            </a:endParaRPr>
          </a:p>
        </p:txBody>
      </p:sp>
      <p:sp>
        <p:nvSpPr>
          <p:cNvPr id="93" name="Flowchart: Punched Tape 92"/>
          <p:cNvSpPr/>
          <p:nvPr/>
        </p:nvSpPr>
        <p:spPr>
          <a:xfrm>
            <a:off x="4644008" y="4869160"/>
            <a:ext cx="1512168" cy="648072"/>
          </a:xfrm>
          <a:prstGeom prst="flowChartPunchedTape">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メッセージ</a:t>
            </a:r>
            <a:endParaRPr kumimoji="1" lang="en-US" altLang="ja-JP" sz="2400" dirty="0" smtClean="0">
              <a:solidFill>
                <a:srgbClr val="00FF00"/>
              </a:solidFill>
            </a:endParaRPr>
          </a:p>
          <a:p>
            <a:pPr algn="ctr"/>
            <a:r>
              <a:rPr lang="en-US" altLang="ja-JP" sz="2400" dirty="0" smtClean="0">
                <a:solidFill>
                  <a:srgbClr val="00FF00"/>
                </a:solidFill>
              </a:rPr>
              <a:t>M10</a:t>
            </a:r>
            <a:endParaRPr kumimoji="1" lang="ja-JP" altLang="en-US" sz="2400">
              <a:solidFill>
                <a:srgbClr val="00FF00"/>
              </a:solidFill>
            </a:endParaRPr>
          </a:p>
        </p:txBody>
      </p:sp>
      <p:sp>
        <p:nvSpPr>
          <p:cNvPr id="100" name="Flowchart: Magnetic Disk 99"/>
          <p:cNvSpPr/>
          <p:nvPr/>
        </p:nvSpPr>
        <p:spPr>
          <a:xfrm>
            <a:off x="323528" y="1700808"/>
            <a:ext cx="1512168" cy="648072"/>
          </a:xfrm>
          <a:prstGeom prst="flowChartMagneticDisk">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ファイル</a:t>
            </a:r>
            <a:endParaRPr kumimoji="1" lang="en-US" altLang="ja-JP" sz="2400" dirty="0" smtClean="0">
              <a:solidFill>
                <a:srgbClr val="00FF00"/>
              </a:solidFill>
            </a:endParaRPr>
          </a:p>
          <a:p>
            <a:pPr algn="ctr"/>
            <a:r>
              <a:rPr lang="ja-JP" altLang="en-US" sz="2400" smtClean="0">
                <a:solidFill>
                  <a:srgbClr val="00FF00"/>
                </a:solidFill>
              </a:rPr>
              <a:t>テーブル</a:t>
            </a:r>
            <a:endParaRPr kumimoji="1" lang="ja-JP" altLang="en-US" sz="2400">
              <a:solidFill>
                <a:srgbClr val="00FF00"/>
              </a:solidFill>
            </a:endParaRPr>
          </a:p>
        </p:txBody>
      </p:sp>
      <p:cxnSp>
        <p:nvCxnSpPr>
          <p:cNvPr id="61" name="Straight Connector 60"/>
          <p:cNvCxnSpPr/>
          <p:nvPr/>
        </p:nvCxnSpPr>
        <p:spPr>
          <a:xfrm flipV="1">
            <a:off x="1691680" y="1844824"/>
            <a:ext cx="360040" cy="21602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15" idx="1"/>
          </p:cNvCxnSpPr>
          <p:nvPr/>
        </p:nvCxnSpPr>
        <p:spPr>
          <a:xfrm flipV="1">
            <a:off x="1763688" y="2024844"/>
            <a:ext cx="288032" cy="612068"/>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66" idx="1"/>
          </p:cNvCxnSpPr>
          <p:nvPr/>
        </p:nvCxnSpPr>
        <p:spPr>
          <a:xfrm>
            <a:off x="3516932" y="2026418"/>
            <a:ext cx="1127076" cy="79051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0" idx="2"/>
          </p:cNvCxnSpPr>
          <p:nvPr/>
        </p:nvCxnSpPr>
        <p:spPr>
          <a:xfrm>
            <a:off x="3347864" y="1844824"/>
            <a:ext cx="1296144" cy="180020"/>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1763688" y="2276872"/>
            <a:ext cx="288032" cy="1008112"/>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90" idx="1"/>
          </p:cNvCxnSpPr>
          <p:nvPr/>
        </p:nvCxnSpPr>
        <p:spPr>
          <a:xfrm>
            <a:off x="3275856" y="2132856"/>
            <a:ext cx="1368152" cy="147616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20430" y="3162872"/>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32398" y="3162872"/>
            <a:ext cx="288032"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09378" y="2336354"/>
            <a:ext cx="0" cy="216024"/>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09378" y="3848522"/>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20430" y="5194770"/>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432398" y="5182244"/>
            <a:ext cx="288032"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21904" y="5852220"/>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118" name="Flowchart: Punched Tape 117"/>
          <p:cNvSpPr/>
          <p:nvPr/>
        </p:nvSpPr>
        <p:spPr>
          <a:xfrm>
            <a:off x="4644008" y="5589240"/>
            <a:ext cx="1512168" cy="648072"/>
          </a:xfrm>
          <a:prstGeom prst="flowChartPunchedTape">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メッセージ</a:t>
            </a:r>
            <a:endParaRPr kumimoji="1" lang="en-US" altLang="ja-JP" sz="2400" dirty="0" smtClean="0">
              <a:solidFill>
                <a:srgbClr val="00FF00"/>
              </a:solidFill>
            </a:endParaRPr>
          </a:p>
          <a:p>
            <a:pPr algn="ctr"/>
            <a:r>
              <a:rPr lang="en-US" altLang="ja-JP" sz="2400" dirty="0" smtClean="0">
                <a:solidFill>
                  <a:srgbClr val="00FF00"/>
                </a:solidFill>
              </a:rPr>
              <a:t>M33</a:t>
            </a:r>
            <a:endParaRPr kumimoji="1" lang="ja-JP" altLang="en-US" sz="2400">
              <a:solidFill>
                <a:srgbClr val="00FF00"/>
              </a:solidFill>
            </a:endParaRPr>
          </a:p>
        </p:txBody>
      </p:sp>
      <p:cxnSp>
        <p:nvCxnSpPr>
          <p:cNvPr id="120" name="Straight Connector 119"/>
          <p:cNvCxnSpPr>
            <a:stCxn id="20" idx="3"/>
          </p:cNvCxnSpPr>
          <p:nvPr/>
        </p:nvCxnSpPr>
        <p:spPr>
          <a:xfrm>
            <a:off x="4427984" y="4185084"/>
            <a:ext cx="216024" cy="75608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42" idx="3"/>
            <a:endCxn id="118" idx="1"/>
          </p:cNvCxnSpPr>
          <p:nvPr/>
        </p:nvCxnSpPr>
        <p:spPr>
          <a:xfrm flipV="1">
            <a:off x="4427984" y="5913276"/>
            <a:ext cx="216024" cy="332656"/>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sp>
        <p:nvSpPr>
          <p:cNvPr id="128" name="Title 8"/>
          <p:cNvSpPr txBox="1">
            <a:spLocks/>
          </p:cNvSpPr>
          <p:nvPr/>
        </p:nvSpPr>
        <p:spPr>
          <a:xfrm>
            <a:off x="6516216" y="188640"/>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チェック設計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0" name="Table 129"/>
          <p:cNvGraphicFramePr>
            <a:graphicFrameLocks noGrp="1"/>
          </p:cNvGraphicFramePr>
          <p:nvPr/>
        </p:nvGraphicFramePr>
        <p:xfrm>
          <a:off x="6516216" y="692696"/>
          <a:ext cx="2423590" cy="1483360"/>
        </p:xfrm>
        <a:graphic>
          <a:graphicData uri="http://schemas.openxmlformats.org/drawingml/2006/table">
            <a:tbl>
              <a:tblPr firstRow="1" bandRow="1">
                <a:tableStyleId>{5C22544A-7EE6-4342-B048-85BDC9FD1C3A}</a:tableStyleId>
              </a:tblPr>
              <a:tblGrid>
                <a:gridCol w="484718"/>
                <a:gridCol w="484718"/>
                <a:gridCol w="484718"/>
                <a:gridCol w="484718"/>
                <a:gridCol w="484718"/>
              </a:tblGrid>
              <a:tr h="370840">
                <a:tc>
                  <a:txBody>
                    <a:bodyPr/>
                    <a:lstStyle/>
                    <a:p>
                      <a:r>
                        <a:rPr kumimoji="1" lang="ja-JP" altLang="en-US" sz="700" smtClean="0">
                          <a:solidFill>
                            <a:sysClr val="windowText" lastClr="000000"/>
                          </a:solidFill>
                        </a:rPr>
                        <a:t>チェック</a:t>
                      </a:r>
                      <a:endParaRPr kumimoji="1" lang="en-US" altLang="ja-JP" sz="700" dirty="0" smtClean="0">
                        <a:solidFill>
                          <a:sysClr val="windowText" lastClr="000000"/>
                        </a:solidFill>
                      </a:endParaRPr>
                    </a:p>
                    <a:p>
                      <a:r>
                        <a:rPr kumimoji="1" lang="ja-JP" altLang="en-US" sz="700" smtClean="0">
                          <a:solidFill>
                            <a:sysClr val="windowText" lastClr="000000"/>
                          </a:solidFill>
                        </a:rPr>
                        <a:t>コード</a:t>
                      </a:r>
                      <a:endParaRPr kumimoji="1" lang="ja-JP" altLang="en-US" sz="8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記号</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形式</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意味</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記銘</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C07</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C09</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32" name="Title 8"/>
          <p:cNvSpPr txBox="1">
            <a:spLocks/>
          </p:cNvSpPr>
          <p:nvPr/>
        </p:nvSpPr>
        <p:spPr>
          <a:xfrm>
            <a:off x="6516216" y="2420888"/>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例外設計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3" name="Table 132"/>
          <p:cNvGraphicFramePr>
            <a:graphicFrameLocks noGrp="1"/>
          </p:cNvGraphicFramePr>
          <p:nvPr/>
        </p:nvGraphicFramePr>
        <p:xfrm>
          <a:off x="6516216" y="2924944"/>
          <a:ext cx="2423592" cy="153924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1100" smtClean="0">
                          <a:solidFill>
                            <a:schemeClr val="tx1"/>
                          </a:solidFill>
                        </a:rPr>
                        <a:t>例外</a:t>
                      </a:r>
                      <a:endParaRPr kumimoji="1" lang="en-US" altLang="ja-JP" sz="1100" dirty="0" smtClean="0">
                        <a:solidFill>
                          <a:schemeClr val="tx1"/>
                        </a:solidFill>
                      </a:endParaRPr>
                    </a:p>
                    <a:p>
                      <a:r>
                        <a:rPr kumimoji="1" lang="ja-JP" altLang="en-US" sz="1100" smtClean="0">
                          <a:solidFill>
                            <a:schemeClr val="tx1"/>
                          </a:solidFill>
                        </a:rPr>
                        <a:t>コード</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R01</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34" name="Title 8"/>
          <p:cNvSpPr txBox="1">
            <a:spLocks/>
          </p:cNvSpPr>
          <p:nvPr/>
        </p:nvSpPr>
        <p:spPr>
          <a:xfrm>
            <a:off x="6516216" y="4653136"/>
            <a:ext cx="2448272" cy="504056"/>
          </a:xfrm>
          <a:prstGeom prst="rect">
            <a:avLst/>
          </a:prstGeom>
        </p:spPr>
        <p:txBody>
          <a:bodyPr vert="horz" lIns="91440" tIns="45720" rIns="91440" bIns="45720" rtlCol="0" anchor="t" anchorCtr="0">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メッセージ設計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5" name="Table 134"/>
          <p:cNvGraphicFramePr>
            <a:graphicFrameLocks noGrp="1"/>
          </p:cNvGraphicFramePr>
          <p:nvPr/>
        </p:nvGraphicFramePr>
        <p:xfrm>
          <a:off x="6516216" y="5157192"/>
          <a:ext cx="2423592" cy="148336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900" smtClean="0">
                          <a:solidFill>
                            <a:schemeClr val="tx1"/>
                          </a:solidFill>
                        </a:rPr>
                        <a:t>メッセージ</a:t>
                      </a:r>
                      <a:endParaRPr kumimoji="1" lang="en-US" altLang="ja-JP" sz="900" dirty="0" smtClean="0">
                        <a:solidFill>
                          <a:schemeClr val="tx1"/>
                        </a:solidFill>
                      </a:endParaRPr>
                    </a:p>
                    <a:p>
                      <a:r>
                        <a:rPr kumimoji="1" lang="ja-JP" altLang="en-US" sz="900" smtClean="0">
                          <a:solidFill>
                            <a:schemeClr val="tx1"/>
                          </a:solidFill>
                        </a:rPr>
                        <a:t>コード</a:t>
                      </a:r>
                      <a:endParaRPr kumimoji="1" lang="ja-JP" altLang="en-US" sz="9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M10</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M33</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2000"/>
                                        <p:tgtEl>
                                          <p:spTgt spid="10"/>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slide(fromRight)">
                                      <p:cBhvr>
                                        <p:cTn id="16" dur="500"/>
                                        <p:tgtEl>
                                          <p:spTgt spid="46"/>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lide(fromTop)">
                                      <p:cBhvr>
                                        <p:cTn id="20" dur="2000"/>
                                        <p:tgtEl>
                                          <p:spTgt spid="18"/>
                                        </p:tgtEl>
                                      </p:cBhvr>
                                    </p:animEffect>
                                  </p:childTnLst>
                                </p:cTn>
                              </p:par>
                            </p:childTnLst>
                          </p:cTn>
                        </p:par>
                        <p:par>
                          <p:cTn id="21" fill="hold">
                            <p:stCondLst>
                              <p:cond delay="2500"/>
                            </p:stCondLst>
                            <p:childTnLst>
                              <p:par>
                                <p:cTn id="22" presetID="1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Right)">
                                      <p:cBhvr>
                                        <p:cTn id="24" dur="2000"/>
                                        <p:tgtEl>
                                          <p:spTgt spid="17"/>
                                        </p:tgtEl>
                                      </p:cBhvr>
                                    </p:animEffect>
                                  </p:childTnLst>
                                </p:cTn>
                              </p:par>
                            </p:childTnLst>
                          </p:cTn>
                        </p:par>
                        <p:par>
                          <p:cTn id="25" fill="hold">
                            <p:stCondLst>
                              <p:cond delay="4500"/>
                            </p:stCondLst>
                            <p:childTnLst>
                              <p:par>
                                <p:cTn id="26" presetID="1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slide(fromLeft)">
                                      <p:cBhvr>
                                        <p:cTn id="28" dur="2000"/>
                                        <p:tgtEl>
                                          <p:spTgt spid="19"/>
                                        </p:tgtEl>
                                      </p:cBhvr>
                                    </p:animEffect>
                                  </p:childTnLst>
                                </p:cTn>
                              </p:par>
                            </p:childTnLst>
                          </p:cTn>
                        </p:par>
                        <p:par>
                          <p:cTn id="29" fill="hold">
                            <p:stCondLst>
                              <p:cond delay="6500"/>
                            </p:stCondLst>
                            <p:childTnLst>
                              <p:par>
                                <p:cTn id="30" presetID="14" presetClass="entr" presetSubtype="1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2000"/>
                                        <p:tgtEl>
                                          <p:spTgt spid="15"/>
                                        </p:tgtEl>
                                      </p:cBhvr>
                                    </p:animEffect>
                                  </p:childTnLst>
                                </p:cTn>
                              </p:par>
                            </p:childTnLst>
                          </p:cTn>
                        </p:par>
                        <p:par>
                          <p:cTn id="33" fill="hold">
                            <p:stCondLst>
                              <p:cond delay="8500"/>
                            </p:stCondLst>
                            <p:childTnLst>
                              <p:par>
                                <p:cTn id="34" presetID="14" presetClass="entr" presetSubtype="10" fill="hold" grpId="0" nodeType="after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randombar(horizontal)">
                                      <p:cBhvr>
                                        <p:cTn id="36" dur="2000"/>
                                        <p:tgtEl>
                                          <p:spTgt spid="100"/>
                                        </p:tgtEl>
                                      </p:cBhvr>
                                    </p:animEffect>
                                  </p:childTnLst>
                                </p:cTn>
                              </p:par>
                            </p:childTnLst>
                          </p:cTn>
                        </p:par>
                        <p:par>
                          <p:cTn id="37" fill="hold">
                            <p:stCondLst>
                              <p:cond delay="10500"/>
                            </p:stCondLst>
                            <p:childTnLst>
                              <p:par>
                                <p:cTn id="38" presetID="12" presetClass="entr" presetSubtype="8"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slide(fromLeft)">
                                      <p:cBhvr>
                                        <p:cTn id="40" dur="500"/>
                                        <p:tgtEl>
                                          <p:spTgt spid="61"/>
                                        </p:tgtEl>
                                      </p:cBhvr>
                                    </p:animEffect>
                                  </p:childTnLst>
                                </p:cTn>
                              </p:par>
                            </p:childTnLst>
                          </p:cTn>
                        </p:par>
                        <p:par>
                          <p:cTn id="41" fill="hold">
                            <p:stCondLst>
                              <p:cond delay="11000"/>
                            </p:stCondLst>
                            <p:childTnLst>
                              <p:par>
                                <p:cTn id="42" presetID="14" presetClass="entr" presetSubtype="1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randombar(horizontal)">
                                      <p:cBhvr>
                                        <p:cTn id="44" dur="2000"/>
                                        <p:tgtEl>
                                          <p:spTgt spid="72"/>
                                        </p:tgtEl>
                                      </p:cBhvr>
                                    </p:animEffect>
                                  </p:childTnLst>
                                </p:cTn>
                              </p:par>
                            </p:childTnLst>
                          </p:cTn>
                        </p:par>
                        <p:par>
                          <p:cTn id="45" fill="hold">
                            <p:stCondLst>
                              <p:cond delay="13000"/>
                            </p:stCondLst>
                            <p:childTnLst>
                              <p:par>
                                <p:cTn id="46" presetID="12" presetClass="entr" presetSubtype="8" fill="hold" nodeType="after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slide(fromLeft)">
                                      <p:cBhvr>
                                        <p:cTn id="48" dur="500"/>
                                        <p:tgtEl>
                                          <p:spTgt spid="67"/>
                                        </p:tgtEl>
                                      </p:cBhvr>
                                    </p:animEffect>
                                  </p:childTnLst>
                                </p:cTn>
                              </p:par>
                            </p:childTnLst>
                          </p:cTn>
                        </p:par>
                        <p:par>
                          <p:cTn id="49" fill="hold">
                            <p:stCondLst>
                              <p:cond delay="13500"/>
                            </p:stCondLst>
                            <p:childTnLst>
                              <p:par>
                                <p:cTn id="50" presetID="14" presetClass="entr" presetSubtype="10"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randombar(horizontal)">
                                      <p:cBhvr>
                                        <p:cTn id="52" dur="2000"/>
                                        <p:tgtEl>
                                          <p:spTgt spid="79"/>
                                        </p:tgtEl>
                                      </p:cBhvr>
                                    </p:animEffect>
                                  </p:childTnLst>
                                </p:cTn>
                              </p:par>
                            </p:childTnLst>
                          </p:cTn>
                        </p:par>
                        <p:par>
                          <p:cTn id="53" fill="hold">
                            <p:stCondLst>
                              <p:cond delay="15500"/>
                            </p:stCondLst>
                            <p:childTnLst>
                              <p:par>
                                <p:cTn id="54" presetID="12" presetClass="entr" presetSubtype="8"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slide(fromLeft)">
                                      <p:cBhvr>
                                        <p:cTn id="56" dur="500"/>
                                        <p:tgtEl>
                                          <p:spTgt spid="80"/>
                                        </p:tgtEl>
                                      </p:cBhvr>
                                    </p:animEffect>
                                  </p:childTnLst>
                                </p:cTn>
                              </p:par>
                            </p:childTnLst>
                          </p:cTn>
                        </p:par>
                        <p:par>
                          <p:cTn id="57" fill="hold">
                            <p:stCondLst>
                              <p:cond delay="16000"/>
                            </p:stCondLst>
                            <p:childTnLst>
                              <p:par>
                                <p:cTn id="58" presetID="12" presetClass="entr" presetSubtype="8" fill="hold"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slide(fromLeft)">
                                      <p:cBhvr>
                                        <p:cTn id="60" dur="500"/>
                                        <p:tgtEl>
                                          <p:spTgt spid="76"/>
                                        </p:tgtEl>
                                      </p:cBhvr>
                                    </p:animEffect>
                                  </p:childTnLst>
                                </p:cTn>
                              </p:par>
                            </p:childTnLst>
                          </p:cTn>
                        </p:par>
                        <p:par>
                          <p:cTn id="61" fill="hold">
                            <p:stCondLst>
                              <p:cond delay="16500"/>
                            </p:stCondLst>
                            <p:childTnLst>
                              <p:par>
                                <p:cTn id="62" presetID="14" presetClass="entr" presetSubtype="10" fill="hold" grpId="0" nodeType="after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randombar(horizontal)">
                                      <p:cBhvr>
                                        <p:cTn id="64" dur="2000"/>
                                        <p:tgtEl>
                                          <p:spTgt spid="60"/>
                                        </p:tgtEl>
                                      </p:cBhvr>
                                    </p:animEffect>
                                  </p:childTnLst>
                                </p:cTn>
                              </p:par>
                            </p:childTnLst>
                          </p:cTn>
                        </p:par>
                        <p:par>
                          <p:cTn id="65" fill="hold">
                            <p:stCondLst>
                              <p:cond delay="18500"/>
                            </p:stCondLst>
                            <p:childTnLst>
                              <p:par>
                                <p:cTn id="66" presetID="12" presetClass="entr" presetSubtype="8" fill="hold"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slide(fromLeft)">
                                      <p:cBhvr>
                                        <p:cTn id="68" dur="500"/>
                                        <p:tgtEl>
                                          <p:spTgt spid="73"/>
                                        </p:tgtEl>
                                      </p:cBhvr>
                                    </p:animEffect>
                                  </p:childTnLst>
                                </p:cTn>
                              </p:par>
                            </p:childTnLst>
                          </p:cTn>
                        </p:par>
                        <p:par>
                          <p:cTn id="69" fill="hold">
                            <p:stCondLst>
                              <p:cond delay="19000"/>
                            </p:stCondLst>
                            <p:childTnLst>
                              <p:par>
                                <p:cTn id="70" presetID="14" presetClass="entr" presetSubtype="10" fill="hold" grpId="0"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randombar(horizontal)">
                                      <p:cBhvr>
                                        <p:cTn id="72" dur="2000"/>
                                        <p:tgtEl>
                                          <p:spTgt spid="66"/>
                                        </p:tgtEl>
                                      </p:cBhvr>
                                    </p:animEffect>
                                  </p:childTnLst>
                                </p:cTn>
                              </p:par>
                            </p:childTnLst>
                          </p:cTn>
                        </p:par>
                        <p:par>
                          <p:cTn id="73" fill="hold">
                            <p:stCondLst>
                              <p:cond delay="21000"/>
                            </p:stCondLst>
                            <p:childTnLst>
                              <p:par>
                                <p:cTn id="74" presetID="12" presetClass="entr" presetSubtype="8" fill="hold" nodeType="after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slide(fromLeft)">
                                      <p:cBhvr>
                                        <p:cTn id="76" dur="500"/>
                                        <p:tgtEl>
                                          <p:spTgt spid="83"/>
                                        </p:tgtEl>
                                      </p:cBhvr>
                                    </p:animEffect>
                                  </p:childTnLst>
                                </p:cTn>
                              </p:par>
                            </p:childTnLst>
                          </p:cTn>
                        </p:par>
                        <p:par>
                          <p:cTn id="77" fill="hold">
                            <p:stCondLst>
                              <p:cond delay="21500"/>
                            </p:stCondLst>
                            <p:childTnLst>
                              <p:par>
                                <p:cTn id="78" presetID="14" presetClass="entr" presetSubtype="1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randombar(horizontal)">
                                      <p:cBhvr>
                                        <p:cTn id="80" dur="2000"/>
                                        <p:tgtEl>
                                          <p:spTgt spid="90"/>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1"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slide(fromTop)">
                                      <p:cBhvr>
                                        <p:cTn id="85" dur="500"/>
                                        <p:tgtEl>
                                          <p:spTgt spid="36"/>
                                        </p:tgtEl>
                                      </p:cBhvr>
                                    </p:animEffect>
                                  </p:childTnLst>
                                </p:cTn>
                              </p:par>
                            </p:childTnLst>
                          </p:cTn>
                        </p:par>
                        <p:par>
                          <p:cTn id="86" fill="hold">
                            <p:stCondLst>
                              <p:cond delay="500"/>
                            </p:stCondLst>
                            <p:childTnLst>
                              <p:par>
                                <p:cTn id="87" presetID="14" presetClass="entr" presetSubtype="10" fill="hold" nodeType="after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randombar(horizontal)">
                                      <p:cBhvr>
                                        <p:cTn id="89" dur="2000"/>
                                        <p:tgtEl>
                                          <p:spTgt spid="23"/>
                                        </p:tgtEl>
                                      </p:cBhvr>
                                    </p:animEffect>
                                  </p:childTnLst>
                                </p:cTn>
                              </p:par>
                            </p:childTnLst>
                          </p:cTn>
                        </p:par>
                        <p:par>
                          <p:cTn id="90" fill="hold">
                            <p:stCondLst>
                              <p:cond delay="2500"/>
                            </p:stCondLst>
                            <p:childTnLst>
                              <p:par>
                                <p:cTn id="91" presetID="12" presetClass="entr" presetSubtype="8" fill="hold"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slide(fromLeft)">
                                      <p:cBhvr>
                                        <p:cTn id="93" dur="500"/>
                                        <p:tgtEl>
                                          <p:spTgt spid="31"/>
                                        </p:tgtEl>
                                      </p:cBhvr>
                                    </p:animEffect>
                                  </p:childTnLst>
                                </p:cTn>
                              </p:par>
                            </p:childTnLst>
                          </p:cTn>
                        </p:par>
                        <p:par>
                          <p:cTn id="94" fill="hold">
                            <p:stCondLst>
                              <p:cond delay="3000"/>
                            </p:stCondLst>
                            <p:childTnLst>
                              <p:par>
                                <p:cTn id="95" presetID="12" presetClass="entr" presetSubtype="1"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lide(fromTop)">
                                      <p:cBhvr>
                                        <p:cTn id="97" dur="500"/>
                                        <p:tgtEl>
                                          <p:spTgt spid="25"/>
                                        </p:tgtEl>
                                      </p:cBhvr>
                                    </p:animEffect>
                                  </p:childTnLst>
                                </p:cTn>
                              </p:par>
                            </p:childTnLst>
                          </p:cTn>
                        </p:par>
                        <p:par>
                          <p:cTn id="98" fill="hold">
                            <p:stCondLst>
                              <p:cond delay="3500"/>
                            </p:stCondLst>
                            <p:childTnLst>
                              <p:par>
                                <p:cTn id="99" presetID="14" presetClass="entr" presetSubtype="10"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randombar(horizontal)">
                                      <p:cBhvr>
                                        <p:cTn id="101" dur="2000"/>
                                        <p:tgtEl>
                                          <p:spTgt spid="20"/>
                                        </p:tgtEl>
                                      </p:cBhvr>
                                    </p:animEffect>
                                  </p:childTnLst>
                                </p:cTn>
                              </p:par>
                            </p:childTnLst>
                          </p:cTn>
                        </p:par>
                        <p:par>
                          <p:cTn id="102" fill="hold">
                            <p:stCondLst>
                              <p:cond delay="5500"/>
                            </p:stCondLst>
                            <p:childTnLst>
                              <p:par>
                                <p:cTn id="103" presetID="12" presetClass="entr" presetSubtype="8" fill="hold" nodeType="afterEffect">
                                  <p:stCondLst>
                                    <p:cond delay="0"/>
                                  </p:stCondLst>
                                  <p:childTnLst>
                                    <p:set>
                                      <p:cBhvr>
                                        <p:cTn id="104" dur="1" fill="hold">
                                          <p:stCondLst>
                                            <p:cond delay="0"/>
                                          </p:stCondLst>
                                        </p:cTn>
                                        <p:tgtEl>
                                          <p:spTgt spid="120"/>
                                        </p:tgtEl>
                                        <p:attrNameLst>
                                          <p:attrName>style.visibility</p:attrName>
                                        </p:attrNameLst>
                                      </p:cBhvr>
                                      <p:to>
                                        <p:strVal val="visible"/>
                                      </p:to>
                                    </p:set>
                                    <p:animEffect transition="in" filter="slide(fromLeft)">
                                      <p:cBhvr>
                                        <p:cTn id="105" dur="500"/>
                                        <p:tgtEl>
                                          <p:spTgt spid="120"/>
                                        </p:tgtEl>
                                      </p:cBhvr>
                                    </p:animEffect>
                                  </p:childTnLst>
                                </p:cTn>
                              </p:par>
                            </p:childTnLst>
                          </p:cTn>
                        </p:par>
                        <p:par>
                          <p:cTn id="106" fill="hold">
                            <p:stCondLst>
                              <p:cond delay="6000"/>
                            </p:stCondLst>
                            <p:childTnLst>
                              <p:par>
                                <p:cTn id="107" presetID="14" presetClass="entr" presetSubtype="10" fill="hold" grpId="0" nodeType="after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randombar(horizontal)">
                                      <p:cBhvr>
                                        <p:cTn id="109" dur="2000"/>
                                        <p:tgtEl>
                                          <p:spTgt spid="93"/>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1" fill="hold"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slide(fromTop)">
                                      <p:cBhvr>
                                        <p:cTn id="114" dur="500"/>
                                        <p:tgtEl>
                                          <p:spTgt spid="41"/>
                                        </p:tgtEl>
                                      </p:cBhvr>
                                    </p:animEffect>
                                  </p:childTnLst>
                                </p:cTn>
                              </p:par>
                            </p:childTnLst>
                          </p:cTn>
                        </p:par>
                        <p:par>
                          <p:cTn id="115" fill="hold">
                            <p:stCondLst>
                              <p:cond delay="500"/>
                            </p:stCondLst>
                            <p:childTnLst>
                              <p:par>
                                <p:cTn id="116" presetID="14" presetClass="entr" presetSubtype="10"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randombar(horizontal)">
                                      <p:cBhvr>
                                        <p:cTn id="118" dur="2000"/>
                                        <p:tgtEl>
                                          <p:spTgt spid="38"/>
                                        </p:tgtEl>
                                      </p:cBhvr>
                                    </p:animEffect>
                                  </p:childTnLst>
                                </p:cTn>
                              </p:par>
                            </p:childTnLst>
                          </p:cTn>
                        </p:par>
                        <p:par>
                          <p:cTn id="119" fill="hold">
                            <p:stCondLst>
                              <p:cond delay="2500"/>
                            </p:stCondLst>
                            <p:childTnLst>
                              <p:par>
                                <p:cTn id="120" presetID="12" presetClass="entr" presetSubtype="8" fill="hold" nodeType="after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slide(fromLeft)">
                                      <p:cBhvr>
                                        <p:cTn id="122" dur="500"/>
                                        <p:tgtEl>
                                          <p:spTgt spid="44"/>
                                        </p:tgtEl>
                                      </p:cBhvr>
                                    </p:animEffect>
                                  </p:childTnLst>
                                </p:cTn>
                              </p:par>
                            </p:childTnLst>
                          </p:cTn>
                        </p:par>
                        <p:par>
                          <p:cTn id="123" fill="hold">
                            <p:stCondLst>
                              <p:cond delay="3000"/>
                            </p:stCondLst>
                            <p:childTnLst>
                              <p:par>
                                <p:cTn id="124" presetID="12" presetClass="entr" presetSubtype="1"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slide(fromTop)">
                                      <p:cBhvr>
                                        <p:cTn id="126" dur="500"/>
                                        <p:tgtEl>
                                          <p:spTgt spid="43"/>
                                        </p:tgtEl>
                                      </p:cBhvr>
                                    </p:animEffect>
                                  </p:childTnLst>
                                </p:cTn>
                              </p:par>
                            </p:childTnLst>
                          </p:cTn>
                        </p:par>
                        <p:par>
                          <p:cTn id="127" fill="hold">
                            <p:stCondLst>
                              <p:cond delay="3500"/>
                            </p:stCondLst>
                            <p:childTnLst>
                              <p:par>
                                <p:cTn id="128" presetID="14" presetClass="entr" presetSubtype="10"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randombar(horizontal)">
                                      <p:cBhvr>
                                        <p:cTn id="130" dur="2000"/>
                                        <p:tgtEl>
                                          <p:spTgt spid="42"/>
                                        </p:tgtEl>
                                      </p:cBhvr>
                                    </p:animEffect>
                                  </p:childTnLst>
                                </p:cTn>
                              </p:par>
                            </p:childTnLst>
                          </p:cTn>
                        </p:par>
                        <p:par>
                          <p:cTn id="131" fill="hold">
                            <p:stCondLst>
                              <p:cond delay="5500"/>
                            </p:stCondLst>
                            <p:childTnLst>
                              <p:par>
                                <p:cTn id="132" presetID="12" presetClass="entr" presetSubtype="8" fill="hold" nodeType="afterEffect">
                                  <p:stCondLst>
                                    <p:cond delay="0"/>
                                  </p:stCondLst>
                                  <p:childTnLst>
                                    <p:set>
                                      <p:cBhvr>
                                        <p:cTn id="133" dur="1" fill="hold">
                                          <p:stCondLst>
                                            <p:cond delay="0"/>
                                          </p:stCondLst>
                                        </p:cTn>
                                        <p:tgtEl>
                                          <p:spTgt spid="123"/>
                                        </p:tgtEl>
                                        <p:attrNameLst>
                                          <p:attrName>style.visibility</p:attrName>
                                        </p:attrNameLst>
                                      </p:cBhvr>
                                      <p:to>
                                        <p:strVal val="visible"/>
                                      </p:to>
                                    </p:set>
                                    <p:animEffect transition="in" filter="slide(fromLeft)">
                                      <p:cBhvr>
                                        <p:cTn id="134" dur="500"/>
                                        <p:tgtEl>
                                          <p:spTgt spid="123"/>
                                        </p:tgtEl>
                                      </p:cBhvr>
                                    </p:animEffect>
                                  </p:childTnLst>
                                </p:cTn>
                              </p:par>
                            </p:childTnLst>
                          </p:cTn>
                        </p:par>
                        <p:par>
                          <p:cTn id="135" fill="hold">
                            <p:stCondLst>
                              <p:cond delay="6000"/>
                            </p:stCondLst>
                            <p:childTnLst>
                              <p:par>
                                <p:cTn id="136" presetID="14" presetClass="entr" presetSubtype="10" fill="hold" grpId="0" nodeType="after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randombar(horizontal)">
                                      <p:cBhvr>
                                        <p:cTn id="138" dur="20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grpId="0" nodeType="clickEffect">
                                  <p:stCondLst>
                                    <p:cond delay="0"/>
                                  </p:stCondLst>
                                  <p:childTnLst>
                                    <p:set>
                                      <p:cBhvr>
                                        <p:cTn id="142" dur="1" fill="hold">
                                          <p:stCondLst>
                                            <p:cond delay="0"/>
                                          </p:stCondLst>
                                        </p:cTn>
                                        <p:tgtEl>
                                          <p:spTgt spid="91"/>
                                        </p:tgtEl>
                                        <p:attrNameLst>
                                          <p:attrName>style.visibility</p:attrName>
                                        </p:attrNameLst>
                                      </p:cBhvr>
                                      <p:to>
                                        <p:strVal val="visible"/>
                                      </p:to>
                                    </p:set>
                                    <p:animEffect transition="in" filter="randombar(horizontal)">
                                      <p:cBhvr>
                                        <p:cTn id="143" dur="2000"/>
                                        <p:tgtEl>
                                          <p:spTgt spid="91"/>
                                        </p:tgtEl>
                                      </p:cBhvr>
                                    </p:animEffect>
                                  </p:childTnLst>
                                </p:cTn>
                              </p:par>
                            </p:childTnLst>
                          </p:cTn>
                        </p:par>
                        <p:par>
                          <p:cTn id="144" fill="hold">
                            <p:stCondLst>
                              <p:cond delay="2000"/>
                            </p:stCondLst>
                            <p:childTnLst>
                              <p:par>
                                <p:cTn id="145" presetID="12" presetClass="entr" presetSubtype="1" fill="hold"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slide(fromTop)">
                                      <p:cBhvr>
                                        <p:cTn id="147" dur="500"/>
                                        <p:tgtEl>
                                          <p:spTgt spid="4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128"/>
                                        </p:tgtEl>
                                        <p:attrNameLst>
                                          <p:attrName>style.visibility</p:attrName>
                                        </p:attrNameLst>
                                      </p:cBhvr>
                                      <p:to>
                                        <p:strVal val="visible"/>
                                      </p:to>
                                    </p:set>
                                    <p:animEffect transition="in" filter="randombar(horizontal)">
                                      <p:cBhvr>
                                        <p:cTn id="152" dur="2000"/>
                                        <p:tgtEl>
                                          <p:spTgt spid="128"/>
                                        </p:tgtEl>
                                      </p:cBhvr>
                                    </p:animEffect>
                                  </p:childTnLst>
                                </p:cTn>
                              </p:par>
                            </p:childTnLst>
                          </p:cTn>
                        </p:par>
                        <p:par>
                          <p:cTn id="153" fill="hold">
                            <p:stCondLst>
                              <p:cond delay="2000"/>
                            </p:stCondLst>
                            <p:childTnLst>
                              <p:par>
                                <p:cTn id="154" presetID="14" presetClass="entr" presetSubtype="10" fill="hold" nodeType="afterEffect">
                                  <p:stCondLst>
                                    <p:cond delay="0"/>
                                  </p:stCondLst>
                                  <p:childTnLst>
                                    <p:set>
                                      <p:cBhvr>
                                        <p:cTn id="155" dur="1" fill="hold">
                                          <p:stCondLst>
                                            <p:cond delay="0"/>
                                          </p:stCondLst>
                                        </p:cTn>
                                        <p:tgtEl>
                                          <p:spTgt spid="130"/>
                                        </p:tgtEl>
                                        <p:attrNameLst>
                                          <p:attrName>style.visibility</p:attrName>
                                        </p:attrNameLst>
                                      </p:cBhvr>
                                      <p:to>
                                        <p:strVal val="visible"/>
                                      </p:to>
                                    </p:set>
                                    <p:animEffect transition="in" filter="randombar(horizontal)">
                                      <p:cBhvr>
                                        <p:cTn id="156" dur="2000"/>
                                        <p:tgtEl>
                                          <p:spTgt spid="130"/>
                                        </p:tgtEl>
                                      </p:cBhvr>
                                    </p:animEffect>
                                  </p:childTnLst>
                                </p:cTn>
                              </p:par>
                            </p:childTnLst>
                          </p:cTn>
                        </p:par>
                      </p:childTnLst>
                    </p:cTn>
                  </p:par>
                  <p:par>
                    <p:cTn id="157" fill="hold">
                      <p:stCondLst>
                        <p:cond delay="indefinite"/>
                      </p:stCondLst>
                      <p:childTnLst>
                        <p:par>
                          <p:cTn id="158" fill="hold">
                            <p:stCondLst>
                              <p:cond delay="0"/>
                            </p:stCondLst>
                            <p:childTnLst>
                              <p:par>
                                <p:cTn id="159" presetID="14" presetClass="entr" presetSubtype="10" fill="hold" grpId="0" nodeType="clickEffect">
                                  <p:stCondLst>
                                    <p:cond delay="0"/>
                                  </p:stCondLst>
                                  <p:childTnLst>
                                    <p:set>
                                      <p:cBhvr>
                                        <p:cTn id="160" dur="1" fill="hold">
                                          <p:stCondLst>
                                            <p:cond delay="0"/>
                                          </p:stCondLst>
                                        </p:cTn>
                                        <p:tgtEl>
                                          <p:spTgt spid="132"/>
                                        </p:tgtEl>
                                        <p:attrNameLst>
                                          <p:attrName>style.visibility</p:attrName>
                                        </p:attrNameLst>
                                      </p:cBhvr>
                                      <p:to>
                                        <p:strVal val="visible"/>
                                      </p:to>
                                    </p:set>
                                    <p:animEffect transition="in" filter="randombar(horizontal)">
                                      <p:cBhvr>
                                        <p:cTn id="161" dur="2000"/>
                                        <p:tgtEl>
                                          <p:spTgt spid="132"/>
                                        </p:tgtEl>
                                      </p:cBhvr>
                                    </p:animEffect>
                                  </p:childTnLst>
                                </p:cTn>
                              </p:par>
                            </p:childTnLst>
                          </p:cTn>
                        </p:par>
                        <p:par>
                          <p:cTn id="162" fill="hold">
                            <p:stCondLst>
                              <p:cond delay="2000"/>
                            </p:stCondLst>
                            <p:childTnLst>
                              <p:par>
                                <p:cTn id="163" presetID="14" presetClass="entr" presetSubtype="10" fill="hold" nodeType="afterEffect">
                                  <p:stCondLst>
                                    <p:cond delay="0"/>
                                  </p:stCondLst>
                                  <p:childTnLst>
                                    <p:set>
                                      <p:cBhvr>
                                        <p:cTn id="164" dur="1" fill="hold">
                                          <p:stCondLst>
                                            <p:cond delay="0"/>
                                          </p:stCondLst>
                                        </p:cTn>
                                        <p:tgtEl>
                                          <p:spTgt spid="133"/>
                                        </p:tgtEl>
                                        <p:attrNameLst>
                                          <p:attrName>style.visibility</p:attrName>
                                        </p:attrNameLst>
                                      </p:cBhvr>
                                      <p:to>
                                        <p:strVal val="visible"/>
                                      </p:to>
                                    </p:set>
                                    <p:animEffect transition="in" filter="randombar(horizontal)">
                                      <p:cBhvr>
                                        <p:cTn id="165" dur="2000"/>
                                        <p:tgtEl>
                                          <p:spTgt spid="133"/>
                                        </p:tgtEl>
                                      </p:cBhvr>
                                    </p:animEffect>
                                  </p:childTnLst>
                                </p:cTn>
                              </p:par>
                            </p:childTnLst>
                          </p:cTn>
                        </p:par>
                      </p:childTnLst>
                    </p:cTn>
                  </p:par>
                  <p:par>
                    <p:cTn id="166" fill="hold">
                      <p:stCondLst>
                        <p:cond delay="indefinite"/>
                      </p:stCondLst>
                      <p:childTnLst>
                        <p:par>
                          <p:cTn id="167" fill="hold">
                            <p:stCondLst>
                              <p:cond delay="0"/>
                            </p:stCondLst>
                            <p:childTnLst>
                              <p:par>
                                <p:cTn id="168" presetID="14" presetClass="entr" presetSubtype="10" fill="hold" grpId="0" nodeType="clickEffect">
                                  <p:stCondLst>
                                    <p:cond delay="0"/>
                                  </p:stCondLst>
                                  <p:childTnLst>
                                    <p:set>
                                      <p:cBhvr>
                                        <p:cTn id="169" dur="1" fill="hold">
                                          <p:stCondLst>
                                            <p:cond delay="0"/>
                                          </p:stCondLst>
                                        </p:cTn>
                                        <p:tgtEl>
                                          <p:spTgt spid="134"/>
                                        </p:tgtEl>
                                        <p:attrNameLst>
                                          <p:attrName>style.visibility</p:attrName>
                                        </p:attrNameLst>
                                      </p:cBhvr>
                                      <p:to>
                                        <p:strVal val="visible"/>
                                      </p:to>
                                    </p:set>
                                    <p:animEffect transition="in" filter="randombar(horizontal)">
                                      <p:cBhvr>
                                        <p:cTn id="170" dur="2000"/>
                                        <p:tgtEl>
                                          <p:spTgt spid="134"/>
                                        </p:tgtEl>
                                      </p:cBhvr>
                                    </p:animEffect>
                                  </p:childTnLst>
                                </p:cTn>
                              </p:par>
                            </p:childTnLst>
                          </p:cTn>
                        </p:par>
                        <p:par>
                          <p:cTn id="171" fill="hold">
                            <p:stCondLst>
                              <p:cond delay="2000"/>
                            </p:stCondLst>
                            <p:childTnLst>
                              <p:par>
                                <p:cTn id="172" presetID="14" presetClass="entr" presetSubtype="10" fill="hold" nodeType="afterEffect">
                                  <p:stCondLst>
                                    <p:cond delay="0"/>
                                  </p:stCondLst>
                                  <p:childTnLst>
                                    <p:set>
                                      <p:cBhvr>
                                        <p:cTn id="173" dur="1" fill="hold">
                                          <p:stCondLst>
                                            <p:cond delay="0"/>
                                          </p:stCondLst>
                                        </p:cTn>
                                        <p:tgtEl>
                                          <p:spTgt spid="135"/>
                                        </p:tgtEl>
                                        <p:attrNameLst>
                                          <p:attrName>style.visibility</p:attrName>
                                        </p:attrNameLst>
                                      </p:cBhvr>
                                      <p:to>
                                        <p:strVal val="visible"/>
                                      </p:to>
                                    </p:set>
                                    <p:animEffect transition="in" filter="randombar(horizontal)">
                                      <p:cBhvr>
                                        <p:cTn id="174"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18" grpId="0" animBg="1"/>
      <p:bldP spid="19" grpId="0" animBg="1"/>
      <p:bldP spid="20" grpId="0" animBg="1"/>
      <p:bldP spid="42" grpId="0" animBg="1"/>
      <p:bldP spid="60" grpId="0" animBg="1"/>
      <p:bldP spid="66" grpId="0" animBg="1"/>
      <p:bldP spid="72" grpId="0" animBg="1"/>
      <p:bldP spid="79" grpId="0" animBg="1"/>
      <p:bldP spid="90" grpId="0" animBg="1"/>
      <p:bldP spid="91" grpId="0" animBg="1"/>
      <p:bldP spid="93" grpId="0" animBg="1"/>
      <p:bldP spid="100" grpId="0" animBg="1"/>
      <p:bldP spid="118" grpId="0" animBg="1"/>
      <p:bldP spid="128" grpId="0"/>
      <p:bldP spid="132" grpId="0"/>
      <p:bldP spid="1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1403648" cy="908720"/>
          </a:xfrm>
        </p:spPr>
        <p:txBody>
          <a:bodyPr/>
          <a:lstStyle/>
          <a:p>
            <a:pPr algn="l"/>
            <a:r>
              <a:rPr kumimoji="1" lang="ja-JP" altLang="en-US" smtClean="0"/>
              <a:t>例２</a:t>
            </a:r>
            <a:endParaRPr kumimoji="1" lang="ja-JP"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00FF00"/>
                </a:solidFill>
              </a:rPr>
              <a:pPr/>
              <a:t>4</a:t>
            </a:fld>
            <a:endParaRPr lang="en-US">
              <a:solidFill>
                <a:srgbClr val="00FF00"/>
              </a:solidFill>
            </a:endParaRPr>
          </a:p>
        </p:txBody>
      </p:sp>
      <p:sp>
        <p:nvSpPr>
          <p:cNvPr id="10" name="Flowchart: Display 9"/>
          <p:cNvSpPr/>
          <p:nvPr/>
        </p:nvSpPr>
        <p:spPr>
          <a:xfrm>
            <a:off x="3491880" y="116632"/>
            <a:ext cx="1800200" cy="1020638"/>
          </a:xfrm>
          <a:prstGeom prst="flowChartDisplay">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rgbClr val="00FF00"/>
                </a:solidFill>
              </a:rPr>
              <a:t>画面</a:t>
            </a:r>
            <a:endParaRPr kumimoji="1" lang="en-US" altLang="ja-JP" sz="3200" dirty="0" smtClean="0">
              <a:solidFill>
                <a:srgbClr val="00FF00"/>
              </a:solidFill>
            </a:endParaRPr>
          </a:p>
          <a:p>
            <a:pPr algn="ctr"/>
            <a:r>
              <a:rPr lang="en-US" altLang="ja-JP" sz="3200" dirty="0" smtClean="0">
                <a:solidFill>
                  <a:srgbClr val="00FF00"/>
                </a:solidFill>
              </a:rPr>
              <a:t>W04</a:t>
            </a:r>
            <a:endParaRPr kumimoji="1" lang="ja-JP" altLang="en-US" sz="3200">
              <a:solidFill>
                <a:srgbClr val="00FF00"/>
              </a:solidFill>
            </a:endParaRPr>
          </a:p>
        </p:txBody>
      </p:sp>
      <p:sp>
        <p:nvSpPr>
          <p:cNvPr id="11" name="Bevel 10"/>
          <p:cNvSpPr/>
          <p:nvPr/>
        </p:nvSpPr>
        <p:spPr>
          <a:xfrm>
            <a:off x="2411760" y="116632"/>
            <a:ext cx="1224136" cy="648072"/>
          </a:xfrm>
          <a:prstGeom prst="bevel">
            <a:avLst>
              <a:gd name="adj" fmla="val 18299"/>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smtClean="0">
                <a:solidFill>
                  <a:srgbClr val="00FF00"/>
                </a:solidFill>
              </a:rPr>
              <a:t>ボ</a:t>
            </a:r>
            <a:r>
              <a:rPr lang="ja-JP" altLang="en-US" sz="2400" b="1" smtClean="0">
                <a:solidFill>
                  <a:srgbClr val="00FF00"/>
                </a:solidFill>
              </a:rPr>
              <a:t>タ</a:t>
            </a:r>
            <a:r>
              <a:rPr lang="ja-JP" altLang="en-US" sz="2400" b="1" smtClean="0">
                <a:solidFill>
                  <a:srgbClr val="00FF00"/>
                </a:solidFill>
              </a:rPr>
              <a:t>ン</a:t>
            </a:r>
            <a:endParaRPr lang="en-US" altLang="ja-JP" sz="2400" b="1" dirty="0" smtClean="0">
              <a:solidFill>
                <a:srgbClr val="00FF00"/>
              </a:solidFill>
            </a:endParaRPr>
          </a:p>
          <a:p>
            <a:pPr algn="ctr"/>
            <a:r>
              <a:rPr lang="en-US" altLang="ja-JP" sz="2400" b="1" dirty="0" smtClean="0">
                <a:solidFill>
                  <a:srgbClr val="00FF00"/>
                </a:solidFill>
              </a:rPr>
              <a:t>B05</a:t>
            </a:r>
            <a:endParaRPr lang="ja-JP" altLang="en-US" sz="2400" b="1" smtClean="0">
              <a:solidFill>
                <a:srgbClr val="00FF00"/>
              </a:solidFill>
            </a:endParaRPr>
          </a:p>
        </p:txBody>
      </p:sp>
      <p:sp>
        <p:nvSpPr>
          <p:cNvPr id="15" name="Flowchart: Process 14"/>
          <p:cNvSpPr/>
          <p:nvPr/>
        </p:nvSpPr>
        <p:spPr>
          <a:xfrm>
            <a:off x="2051720" y="1700808"/>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smtClean="0">
                <a:solidFill>
                  <a:srgbClr val="00FF00"/>
                </a:solidFill>
              </a:rPr>
              <a:t>◯☓処理</a:t>
            </a:r>
            <a:endParaRPr kumimoji="1" lang="ja-JP" altLang="en-US" sz="2400">
              <a:solidFill>
                <a:srgbClr val="00FF00"/>
              </a:solidFill>
            </a:endParaRPr>
          </a:p>
        </p:txBody>
      </p:sp>
      <p:sp>
        <p:nvSpPr>
          <p:cNvPr id="17" name="Flowchart: Process 16"/>
          <p:cNvSpPr/>
          <p:nvPr/>
        </p:nvSpPr>
        <p:spPr>
          <a:xfrm>
            <a:off x="251520" y="1268760"/>
            <a:ext cx="1656184"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入力</a:t>
            </a:r>
            <a:endParaRPr kumimoji="1" lang="ja-JP" altLang="en-US" sz="2400">
              <a:solidFill>
                <a:schemeClr val="tx1"/>
              </a:solidFill>
            </a:endParaRPr>
          </a:p>
        </p:txBody>
      </p:sp>
      <p:sp>
        <p:nvSpPr>
          <p:cNvPr id="18" name="Flowchart: Process 17"/>
          <p:cNvSpPr/>
          <p:nvPr/>
        </p:nvSpPr>
        <p:spPr>
          <a:xfrm>
            <a:off x="1979712" y="1268760"/>
            <a:ext cx="2520280"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処理</a:t>
            </a:r>
            <a:endParaRPr kumimoji="1" lang="ja-JP" altLang="en-US" sz="2400">
              <a:solidFill>
                <a:schemeClr val="tx1"/>
              </a:solidFill>
            </a:endParaRPr>
          </a:p>
        </p:txBody>
      </p:sp>
      <p:sp>
        <p:nvSpPr>
          <p:cNvPr id="19" name="Flowchart: Process 18"/>
          <p:cNvSpPr/>
          <p:nvPr/>
        </p:nvSpPr>
        <p:spPr>
          <a:xfrm>
            <a:off x="4572000" y="1268760"/>
            <a:ext cx="1656184" cy="5400600"/>
          </a:xfrm>
          <a:prstGeom prst="flowChartProcess">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400" smtClean="0">
                <a:solidFill>
                  <a:schemeClr val="tx1"/>
                </a:solidFill>
              </a:rPr>
              <a:t>出力</a:t>
            </a:r>
            <a:endParaRPr kumimoji="1" lang="ja-JP" altLang="en-US" sz="2400">
              <a:solidFill>
                <a:schemeClr val="tx1"/>
              </a:solidFill>
            </a:endParaRPr>
          </a:p>
        </p:txBody>
      </p:sp>
      <p:sp>
        <p:nvSpPr>
          <p:cNvPr id="20" name="Flowchart: Process 19"/>
          <p:cNvSpPr/>
          <p:nvPr/>
        </p:nvSpPr>
        <p:spPr>
          <a:xfrm>
            <a:off x="2915816" y="3861048"/>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例外処理</a:t>
            </a:r>
            <a:endParaRPr kumimoji="1" lang="en-US" altLang="ja-JP" sz="2400" dirty="0" smtClean="0">
              <a:solidFill>
                <a:srgbClr val="00FF00"/>
              </a:solidFill>
            </a:endParaRPr>
          </a:p>
          <a:p>
            <a:pPr algn="ctr"/>
            <a:r>
              <a:rPr lang="en-US" altLang="ja-JP" sz="2400" dirty="0" smtClean="0">
                <a:solidFill>
                  <a:srgbClr val="00FF00"/>
                </a:solidFill>
              </a:rPr>
              <a:t>R01</a:t>
            </a:r>
            <a:endParaRPr kumimoji="1" lang="ja-JP" altLang="en-US" sz="2400">
              <a:solidFill>
                <a:srgbClr val="00FF00"/>
              </a:solidFill>
            </a:endParaRPr>
          </a:p>
        </p:txBody>
      </p:sp>
      <p:grpSp>
        <p:nvGrpSpPr>
          <p:cNvPr id="2" name="Group 22"/>
          <p:cNvGrpSpPr/>
          <p:nvPr/>
        </p:nvGrpSpPr>
        <p:grpSpPr>
          <a:xfrm>
            <a:off x="2051720" y="2492896"/>
            <a:ext cx="1512168" cy="1368152"/>
            <a:chOff x="1979712" y="3501008"/>
            <a:chExt cx="1512168" cy="1368152"/>
          </a:xfrm>
        </p:grpSpPr>
        <p:sp>
          <p:nvSpPr>
            <p:cNvPr id="16" name="Flowchart: Decision 15"/>
            <p:cNvSpPr/>
            <p:nvPr/>
          </p:nvSpPr>
          <p:spPr>
            <a:xfrm>
              <a:off x="1979712" y="3501008"/>
              <a:ext cx="1512168" cy="1368152"/>
            </a:xfrm>
            <a:prstGeom prst="flowChartDecision">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rgbClr val="00FF00"/>
                </a:solidFill>
              </a:endParaRPr>
            </a:p>
          </p:txBody>
        </p:sp>
        <p:sp>
          <p:nvSpPr>
            <p:cNvPr id="22" name="Rectangle 21"/>
            <p:cNvSpPr/>
            <p:nvPr/>
          </p:nvSpPr>
          <p:spPr>
            <a:xfrm>
              <a:off x="1979712" y="3894147"/>
              <a:ext cx="1512168" cy="830997"/>
            </a:xfrm>
            <a:prstGeom prst="rect">
              <a:avLst/>
            </a:prstGeom>
          </p:spPr>
          <p:txBody>
            <a:bodyPr wrap="square">
              <a:spAutoFit/>
            </a:bodyPr>
            <a:lstStyle/>
            <a:p>
              <a:pPr algn="ctr"/>
              <a:r>
                <a:rPr lang="ja-JP" altLang="en-US" sz="2400" smtClean="0">
                  <a:solidFill>
                    <a:srgbClr val="00FF00"/>
                  </a:solidFill>
                </a:rPr>
                <a:t>チェック</a:t>
              </a:r>
              <a:endParaRPr lang="en-US" altLang="ja-JP" sz="2400" dirty="0" smtClean="0">
                <a:solidFill>
                  <a:srgbClr val="00FF00"/>
                </a:solidFill>
              </a:endParaRPr>
            </a:p>
            <a:p>
              <a:pPr algn="ctr"/>
              <a:r>
                <a:rPr lang="en-US" altLang="ja-JP" sz="2400" dirty="0" smtClean="0">
                  <a:solidFill>
                    <a:srgbClr val="00FF00"/>
                  </a:solidFill>
                </a:rPr>
                <a:t>C10</a:t>
              </a:r>
              <a:endParaRPr lang="ja-JP" altLang="en-US" sz="2400">
                <a:solidFill>
                  <a:srgbClr val="00FF00"/>
                </a:solidFill>
              </a:endParaRPr>
            </a:p>
          </p:txBody>
        </p:sp>
      </p:grpSp>
      <p:grpSp>
        <p:nvGrpSpPr>
          <p:cNvPr id="3" name="Group 37"/>
          <p:cNvGrpSpPr/>
          <p:nvPr/>
        </p:nvGrpSpPr>
        <p:grpSpPr>
          <a:xfrm>
            <a:off x="2051720" y="4509120"/>
            <a:ext cx="1512168" cy="1368152"/>
            <a:chOff x="1979712" y="3501008"/>
            <a:chExt cx="1512168" cy="1368152"/>
          </a:xfrm>
        </p:grpSpPr>
        <p:sp>
          <p:nvSpPr>
            <p:cNvPr id="39" name="Flowchart: Decision 38"/>
            <p:cNvSpPr/>
            <p:nvPr/>
          </p:nvSpPr>
          <p:spPr>
            <a:xfrm>
              <a:off x="1979712" y="3501008"/>
              <a:ext cx="1512168" cy="1368152"/>
            </a:xfrm>
            <a:prstGeom prst="flowChartDecision">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rgbClr val="00FF00"/>
                </a:solidFill>
              </a:endParaRPr>
            </a:p>
          </p:txBody>
        </p:sp>
        <p:sp>
          <p:nvSpPr>
            <p:cNvPr id="40" name="Rectangle 39"/>
            <p:cNvSpPr/>
            <p:nvPr/>
          </p:nvSpPr>
          <p:spPr>
            <a:xfrm>
              <a:off x="1979712" y="3894147"/>
              <a:ext cx="1512168" cy="830997"/>
            </a:xfrm>
            <a:prstGeom prst="rect">
              <a:avLst/>
            </a:prstGeom>
          </p:spPr>
          <p:txBody>
            <a:bodyPr wrap="square">
              <a:spAutoFit/>
            </a:bodyPr>
            <a:lstStyle/>
            <a:p>
              <a:pPr algn="ctr"/>
              <a:r>
                <a:rPr lang="ja-JP" altLang="en-US" sz="2400" smtClean="0">
                  <a:solidFill>
                    <a:srgbClr val="00FF00"/>
                  </a:solidFill>
                </a:rPr>
                <a:t>チェック</a:t>
              </a:r>
              <a:endParaRPr lang="en-US" altLang="ja-JP" sz="2400" dirty="0" smtClean="0">
                <a:solidFill>
                  <a:srgbClr val="00FF00"/>
                </a:solidFill>
              </a:endParaRPr>
            </a:p>
            <a:p>
              <a:pPr algn="ctr"/>
              <a:r>
                <a:rPr lang="en-US" altLang="ja-JP" sz="2400" dirty="0" smtClean="0">
                  <a:solidFill>
                    <a:srgbClr val="00FF00"/>
                  </a:solidFill>
                </a:rPr>
                <a:t>C11</a:t>
              </a:r>
              <a:endParaRPr lang="ja-JP" altLang="en-US" sz="2400">
                <a:solidFill>
                  <a:srgbClr val="00FF00"/>
                </a:solidFill>
              </a:endParaRPr>
            </a:p>
          </p:txBody>
        </p:sp>
      </p:grpSp>
      <p:sp>
        <p:nvSpPr>
          <p:cNvPr id="42" name="Flowchart: Process 41"/>
          <p:cNvSpPr/>
          <p:nvPr/>
        </p:nvSpPr>
        <p:spPr>
          <a:xfrm>
            <a:off x="2915816" y="5921896"/>
            <a:ext cx="1512168" cy="648072"/>
          </a:xfrm>
          <a:prstGeom prst="flowChart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例外処理</a:t>
            </a:r>
            <a:endParaRPr kumimoji="1" lang="en-US" altLang="ja-JP" sz="2400" dirty="0" smtClean="0">
              <a:solidFill>
                <a:srgbClr val="00FF00"/>
              </a:solidFill>
            </a:endParaRPr>
          </a:p>
          <a:p>
            <a:pPr algn="ctr"/>
            <a:r>
              <a:rPr lang="en-US" altLang="ja-JP" sz="2400" dirty="0" smtClean="0">
                <a:solidFill>
                  <a:srgbClr val="00FF00"/>
                </a:solidFill>
              </a:rPr>
              <a:t>R02</a:t>
            </a:r>
            <a:endParaRPr kumimoji="1" lang="ja-JP" altLang="en-US" sz="2400">
              <a:solidFill>
                <a:srgbClr val="00FF00"/>
              </a:solidFill>
            </a:endParaRPr>
          </a:p>
        </p:txBody>
      </p:sp>
      <p:cxnSp>
        <p:nvCxnSpPr>
          <p:cNvPr id="46" name="Straight Connector 45"/>
          <p:cNvCxnSpPr/>
          <p:nvPr/>
        </p:nvCxnSpPr>
        <p:spPr>
          <a:xfrm flipH="1">
            <a:off x="1979712" y="692696"/>
            <a:ext cx="504056" cy="576064"/>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4644008" y="1700808"/>
            <a:ext cx="1512168" cy="648072"/>
          </a:xfrm>
          <a:prstGeom prst="flowChartMagneticDisk">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ファイル</a:t>
            </a:r>
            <a:endParaRPr kumimoji="1" lang="en-US" altLang="ja-JP" sz="2400" dirty="0" smtClean="0">
              <a:solidFill>
                <a:srgbClr val="00FF00"/>
              </a:solidFill>
            </a:endParaRPr>
          </a:p>
          <a:p>
            <a:pPr algn="ctr"/>
            <a:r>
              <a:rPr kumimoji="1" lang="ja-JP" altLang="en-US" sz="2400" smtClean="0">
                <a:solidFill>
                  <a:srgbClr val="00FF00"/>
                </a:solidFill>
              </a:rPr>
              <a:t>テーブル</a:t>
            </a:r>
            <a:endParaRPr kumimoji="1" lang="ja-JP" altLang="en-US" sz="2400">
              <a:solidFill>
                <a:srgbClr val="00FF00"/>
              </a:solidFill>
            </a:endParaRPr>
          </a:p>
        </p:txBody>
      </p:sp>
      <p:sp>
        <p:nvSpPr>
          <p:cNvPr id="66" name="Flowchart: Display 65"/>
          <p:cNvSpPr/>
          <p:nvPr/>
        </p:nvSpPr>
        <p:spPr>
          <a:xfrm>
            <a:off x="4644008" y="2492896"/>
            <a:ext cx="1512168" cy="648072"/>
          </a:xfrm>
          <a:prstGeom prst="flowChartDisplay">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画面</a:t>
            </a:r>
            <a:endParaRPr kumimoji="1" lang="en-US" altLang="ja-JP" sz="2400" dirty="0" smtClean="0">
              <a:solidFill>
                <a:srgbClr val="00FF00"/>
              </a:solidFill>
            </a:endParaRPr>
          </a:p>
          <a:p>
            <a:pPr algn="ctr"/>
            <a:r>
              <a:rPr lang="en-US" altLang="ja-JP" sz="2400" dirty="0" smtClean="0">
                <a:solidFill>
                  <a:srgbClr val="00FF00"/>
                </a:solidFill>
              </a:rPr>
              <a:t>W03</a:t>
            </a:r>
            <a:endParaRPr kumimoji="1" lang="ja-JP" altLang="en-US" sz="2400">
              <a:solidFill>
                <a:srgbClr val="00FF00"/>
              </a:solidFill>
            </a:endParaRPr>
          </a:p>
        </p:txBody>
      </p:sp>
      <p:sp>
        <p:nvSpPr>
          <p:cNvPr id="72" name="Flowchart: Display 71"/>
          <p:cNvSpPr/>
          <p:nvPr/>
        </p:nvSpPr>
        <p:spPr>
          <a:xfrm>
            <a:off x="323528" y="2492896"/>
            <a:ext cx="1512168" cy="648072"/>
          </a:xfrm>
          <a:prstGeom prst="flowChartDisplay">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画面</a:t>
            </a:r>
            <a:endParaRPr kumimoji="1" lang="en-US" altLang="ja-JP" sz="2400" dirty="0" smtClean="0">
              <a:solidFill>
                <a:srgbClr val="00FF00"/>
              </a:solidFill>
            </a:endParaRPr>
          </a:p>
          <a:p>
            <a:pPr algn="ctr"/>
            <a:r>
              <a:rPr lang="en-US" altLang="ja-JP" sz="2400" dirty="0" smtClean="0">
                <a:solidFill>
                  <a:srgbClr val="00FF00"/>
                </a:solidFill>
              </a:rPr>
              <a:t>W04</a:t>
            </a:r>
            <a:endParaRPr kumimoji="1" lang="ja-JP" altLang="en-US" sz="2400">
              <a:solidFill>
                <a:srgbClr val="00FF00"/>
              </a:solidFill>
            </a:endParaRPr>
          </a:p>
        </p:txBody>
      </p:sp>
      <p:sp>
        <p:nvSpPr>
          <p:cNvPr id="79" name="Flowchart: Predefined Process 78"/>
          <p:cNvSpPr/>
          <p:nvPr/>
        </p:nvSpPr>
        <p:spPr>
          <a:xfrm>
            <a:off x="323528" y="3284984"/>
            <a:ext cx="1512168" cy="648072"/>
          </a:xfrm>
          <a:prstGeom prst="flowChartPredefinedProcess">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関数</a:t>
            </a:r>
            <a:endParaRPr kumimoji="1" lang="ja-JP" altLang="en-US" sz="2400">
              <a:solidFill>
                <a:srgbClr val="00FF00"/>
              </a:solidFill>
            </a:endParaRPr>
          </a:p>
        </p:txBody>
      </p:sp>
      <p:sp>
        <p:nvSpPr>
          <p:cNvPr id="90" name="Flowchart: Document 89"/>
          <p:cNvSpPr/>
          <p:nvPr/>
        </p:nvSpPr>
        <p:spPr>
          <a:xfrm>
            <a:off x="4644008" y="3284984"/>
            <a:ext cx="1512168" cy="648072"/>
          </a:xfrm>
          <a:prstGeom prst="flowChartDocument">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帳票</a:t>
            </a:r>
            <a:endParaRPr kumimoji="1" lang="ja-JP" altLang="en-US" sz="2400">
              <a:solidFill>
                <a:srgbClr val="00FF00"/>
              </a:solidFill>
            </a:endParaRPr>
          </a:p>
        </p:txBody>
      </p:sp>
      <p:sp>
        <p:nvSpPr>
          <p:cNvPr id="91" name="Flowchart: Direct Access Storage 90"/>
          <p:cNvSpPr/>
          <p:nvPr/>
        </p:nvSpPr>
        <p:spPr>
          <a:xfrm>
            <a:off x="4644008" y="4077072"/>
            <a:ext cx="1512168" cy="648072"/>
          </a:xfrm>
          <a:prstGeom prst="flowChartMagneticDrum">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ログ</a:t>
            </a:r>
            <a:endParaRPr kumimoji="1" lang="ja-JP" altLang="en-US" sz="2400">
              <a:solidFill>
                <a:srgbClr val="00FF00"/>
              </a:solidFill>
            </a:endParaRPr>
          </a:p>
        </p:txBody>
      </p:sp>
      <p:sp>
        <p:nvSpPr>
          <p:cNvPr id="93" name="Flowchart: Punched Tape 92"/>
          <p:cNvSpPr/>
          <p:nvPr/>
        </p:nvSpPr>
        <p:spPr>
          <a:xfrm>
            <a:off x="4644008" y="4869160"/>
            <a:ext cx="1512168" cy="648072"/>
          </a:xfrm>
          <a:prstGeom prst="flowChartPunchedTape">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メッセージ</a:t>
            </a:r>
            <a:endParaRPr kumimoji="1" lang="en-US" altLang="ja-JP" sz="2400" dirty="0" smtClean="0">
              <a:solidFill>
                <a:srgbClr val="00FF00"/>
              </a:solidFill>
            </a:endParaRPr>
          </a:p>
          <a:p>
            <a:pPr algn="ctr"/>
            <a:r>
              <a:rPr lang="en-US" altLang="ja-JP" sz="2400" dirty="0" smtClean="0">
                <a:solidFill>
                  <a:srgbClr val="00FF00"/>
                </a:solidFill>
              </a:rPr>
              <a:t>M10</a:t>
            </a:r>
            <a:endParaRPr kumimoji="1" lang="ja-JP" altLang="en-US" sz="2400">
              <a:solidFill>
                <a:srgbClr val="00FF00"/>
              </a:solidFill>
            </a:endParaRPr>
          </a:p>
        </p:txBody>
      </p:sp>
      <p:sp>
        <p:nvSpPr>
          <p:cNvPr id="100" name="Flowchart: Magnetic Disk 99"/>
          <p:cNvSpPr/>
          <p:nvPr/>
        </p:nvSpPr>
        <p:spPr>
          <a:xfrm>
            <a:off x="323528" y="1700808"/>
            <a:ext cx="1512168" cy="648072"/>
          </a:xfrm>
          <a:prstGeom prst="flowChartMagneticDisk">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ファイル</a:t>
            </a:r>
            <a:endParaRPr kumimoji="1" lang="en-US" altLang="ja-JP" sz="2400" dirty="0" smtClean="0">
              <a:solidFill>
                <a:srgbClr val="00FF00"/>
              </a:solidFill>
            </a:endParaRPr>
          </a:p>
          <a:p>
            <a:pPr algn="ctr"/>
            <a:r>
              <a:rPr lang="ja-JP" altLang="en-US" sz="2400" smtClean="0">
                <a:solidFill>
                  <a:srgbClr val="00FF00"/>
                </a:solidFill>
              </a:rPr>
              <a:t>テーブル</a:t>
            </a:r>
            <a:endParaRPr kumimoji="1" lang="ja-JP" altLang="en-US" sz="2400">
              <a:solidFill>
                <a:srgbClr val="00FF00"/>
              </a:solidFill>
            </a:endParaRPr>
          </a:p>
        </p:txBody>
      </p:sp>
      <p:cxnSp>
        <p:nvCxnSpPr>
          <p:cNvPr id="61" name="Straight Connector 60"/>
          <p:cNvCxnSpPr/>
          <p:nvPr/>
        </p:nvCxnSpPr>
        <p:spPr>
          <a:xfrm flipV="1">
            <a:off x="1691680" y="1844824"/>
            <a:ext cx="360040" cy="21602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15" idx="1"/>
          </p:cNvCxnSpPr>
          <p:nvPr/>
        </p:nvCxnSpPr>
        <p:spPr>
          <a:xfrm flipV="1">
            <a:off x="1763688" y="2024844"/>
            <a:ext cx="288032" cy="612068"/>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66" idx="1"/>
          </p:cNvCxnSpPr>
          <p:nvPr/>
        </p:nvCxnSpPr>
        <p:spPr>
          <a:xfrm>
            <a:off x="3516932" y="2026418"/>
            <a:ext cx="1127076" cy="79051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0" idx="2"/>
          </p:cNvCxnSpPr>
          <p:nvPr/>
        </p:nvCxnSpPr>
        <p:spPr>
          <a:xfrm>
            <a:off x="3347864" y="1844824"/>
            <a:ext cx="1296144" cy="180020"/>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1763688" y="2276872"/>
            <a:ext cx="288032" cy="1008112"/>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90" idx="1"/>
          </p:cNvCxnSpPr>
          <p:nvPr/>
        </p:nvCxnSpPr>
        <p:spPr>
          <a:xfrm>
            <a:off x="3275856" y="2132856"/>
            <a:ext cx="1368152" cy="147616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20430" y="3162872"/>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32398" y="3162872"/>
            <a:ext cx="288032"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09378" y="2336354"/>
            <a:ext cx="0" cy="216024"/>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09378" y="3848522"/>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20430" y="5194770"/>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432398" y="5182244"/>
            <a:ext cx="288032"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21904" y="5852220"/>
            <a:ext cx="0" cy="7920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118" name="Flowchart: Punched Tape 117"/>
          <p:cNvSpPr/>
          <p:nvPr/>
        </p:nvSpPr>
        <p:spPr>
          <a:xfrm>
            <a:off x="4644008" y="5589240"/>
            <a:ext cx="1512168" cy="648072"/>
          </a:xfrm>
          <a:prstGeom prst="flowChartPunchedTape">
            <a:avLst/>
          </a:prstGeom>
          <a:solidFill>
            <a:srgbClr val="3333FF"/>
          </a:solidFill>
          <a:ln>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smtClean="0">
                <a:solidFill>
                  <a:srgbClr val="00FF00"/>
                </a:solidFill>
              </a:rPr>
              <a:t>メッセージ</a:t>
            </a:r>
            <a:endParaRPr kumimoji="1" lang="en-US" altLang="ja-JP" sz="2400" dirty="0" smtClean="0">
              <a:solidFill>
                <a:srgbClr val="00FF00"/>
              </a:solidFill>
            </a:endParaRPr>
          </a:p>
          <a:p>
            <a:pPr algn="ctr"/>
            <a:r>
              <a:rPr lang="en-US" altLang="ja-JP" sz="2400" dirty="0" smtClean="0">
                <a:solidFill>
                  <a:srgbClr val="00FF00"/>
                </a:solidFill>
              </a:rPr>
              <a:t>M34</a:t>
            </a:r>
            <a:endParaRPr kumimoji="1" lang="ja-JP" altLang="en-US" sz="2400">
              <a:solidFill>
                <a:srgbClr val="00FF00"/>
              </a:solidFill>
            </a:endParaRPr>
          </a:p>
        </p:txBody>
      </p:sp>
      <p:cxnSp>
        <p:nvCxnSpPr>
          <p:cNvPr id="120" name="Straight Connector 119"/>
          <p:cNvCxnSpPr>
            <a:stCxn id="20" idx="3"/>
          </p:cNvCxnSpPr>
          <p:nvPr/>
        </p:nvCxnSpPr>
        <p:spPr>
          <a:xfrm>
            <a:off x="4427984" y="4185084"/>
            <a:ext cx="216024" cy="756084"/>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42" idx="3"/>
            <a:endCxn id="118" idx="1"/>
          </p:cNvCxnSpPr>
          <p:nvPr/>
        </p:nvCxnSpPr>
        <p:spPr>
          <a:xfrm flipV="1">
            <a:off x="4427984" y="5913276"/>
            <a:ext cx="216024" cy="332656"/>
          </a:xfrm>
          <a:prstGeom prst="line">
            <a:avLst/>
          </a:prstGeom>
          <a:ln w="38100">
            <a:solidFill>
              <a:srgbClr val="3333FF"/>
            </a:solidFill>
            <a:tailEnd type="triangle" w="lg" len="lg"/>
          </a:ln>
        </p:spPr>
        <p:style>
          <a:lnRef idx="1">
            <a:schemeClr val="accent1"/>
          </a:lnRef>
          <a:fillRef idx="0">
            <a:schemeClr val="accent1"/>
          </a:fillRef>
          <a:effectRef idx="0">
            <a:schemeClr val="accent1"/>
          </a:effectRef>
          <a:fontRef idx="minor">
            <a:schemeClr val="tx1"/>
          </a:fontRef>
        </p:style>
      </p:cxnSp>
      <p:sp>
        <p:nvSpPr>
          <p:cNvPr id="128" name="Title 8"/>
          <p:cNvSpPr txBox="1">
            <a:spLocks/>
          </p:cNvSpPr>
          <p:nvPr/>
        </p:nvSpPr>
        <p:spPr>
          <a:xfrm>
            <a:off x="6516216" y="188640"/>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チェック設計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0" name="Table 129"/>
          <p:cNvGraphicFramePr>
            <a:graphicFrameLocks noGrp="1"/>
          </p:cNvGraphicFramePr>
          <p:nvPr/>
        </p:nvGraphicFramePr>
        <p:xfrm>
          <a:off x="6516216" y="692696"/>
          <a:ext cx="2423590" cy="1483360"/>
        </p:xfrm>
        <a:graphic>
          <a:graphicData uri="http://schemas.openxmlformats.org/drawingml/2006/table">
            <a:tbl>
              <a:tblPr firstRow="1" bandRow="1">
                <a:tableStyleId>{5C22544A-7EE6-4342-B048-85BDC9FD1C3A}</a:tableStyleId>
              </a:tblPr>
              <a:tblGrid>
                <a:gridCol w="484718"/>
                <a:gridCol w="484718"/>
                <a:gridCol w="484718"/>
                <a:gridCol w="484718"/>
                <a:gridCol w="484718"/>
              </a:tblGrid>
              <a:tr h="370840">
                <a:tc>
                  <a:txBody>
                    <a:bodyPr/>
                    <a:lstStyle/>
                    <a:p>
                      <a:r>
                        <a:rPr kumimoji="1" lang="ja-JP" altLang="en-US" sz="700" smtClean="0">
                          <a:solidFill>
                            <a:sysClr val="windowText" lastClr="000000"/>
                          </a:solidFill>
                        </a:rPr>
                        <a:t>チェック</a:t>
                      </a:r>
                      <a:endParaRPr kumimoji="1" lang="en-US" altLang="ja-JP" sz="700" dirty="0" smtClean="0">
                        <a:solidFill>
                          <a:sysClr val="windowText" lastClr="000000"/>
                        </a:solidFill>
                      </a:endParaRPr>
                    </a:p>
                    <a:p>
                      <a:r>
                        <a:rPr kumimoji="1" lang="ja-JP" altLang="en-US" sz="700" smtClean="0">
                          <a:solidFill>
                            <a:sysClr val="windowText" lastClr="000000"/>
                          </a:solidFill>
                        </a:rPr>
                        <a:t>コード</a:t>
                      </a:r>
                      <a:endParaRPr kumimoji="1" lang="ja-JP" altLang="en-US" sz="8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記号</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形式</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意味</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記銘</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C10</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C11</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32" name="Title 8"/>
          <p:cNvSpPr txBox="1">
            <a:spLocks/>
          </p:cNvSpPr>
          <p:nvPr/>
        </p:nvSpPr>
        <p:spPr>
          <a:xfrm>
            <a:off x="6516216" y="2420888"/>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例外設計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3" name="Table 132"/>
          <p:cNvGraphicFramePr>
            <a:graphicFrameLocks noGrp="1"/>
          </p:cNvGraphicFramePr>
          <p:nvPr/>
        </p:nvGraphicFramePr>
        <p:xfrm>
          <a:off x="6516216" y="2924944"/>
          <a:ext cx="2423592" cy="153924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1100" smtClean="0">
                          <a:solidFill>
                            <a:schemeClr val="tx1"/>
                          </a:solidFill>
                        </a:rPr>
                        <a:t>例外</a:t>
                      </a:r>
                      <a:endParaRPr kumimoji="1" lang="en-US" altLang="ja-JP" sz="1100" dirty="0" smtClean="0">
                        <a:solidFill>
                          <a:schemeClr val="tx1"/>
                        </a:solidFill>
                      </a:endParaRPr>
                    </a:p>
                    <a:p>
                      <a:r>
                        <a:rPr kumimoji="1" lang="ja-JP" altLang="en-US" sz="1100" smtClean="0">
                          <a:solidFill>
                            <a:schemeClr val="tx1"/>
                          </a:solidFill>
                        </a:rPr>
                        <a:t>コード</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R01</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R02</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34" name="Title 8"/>
          <p:cNvSpPr txBox="1">
            <a:spLocks/>
          </p:cNvSpPr>
          <p:nvPr/>
        </p:nvSpPr>
        <p:spPr>
          <a:xfrm>
            <a:off x="6516216" y="4653136"/>
            <a:ext cx="2448272" cy="504056"/>
          </a:xfrm>
          <a:prstGeom prst="rect">
            <a:avLst/>
          </a:prstGeom>
        </p:spPr>
        <p:txBody>
          <a:bodyPr vert="horz" lIns="91440" tIns="45720" rIns="91440" bIns="45720" rtlCol="0" anchor="t" anchorCtr="0">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メッセージ設計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5" name="Table 134"/>
          <p:cNvGraphicFramePr>
            <a:graphicFrameLocks noGrp="1"/>
          </p:cNvGraphicFramePr>
          <p:nvPr/>
        </p:nvGraphicFramePr>
        <p:xfrm>
          <a:off x="6516216" y="5157192"/>
          <a:ext cx="2423592" cy="148336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900" smtClean="0">
                          <a:solidFill>
                            <a:schemeClr val="tx1"/>
                          </a:solidFill>
                        </a:rPr>
                        <a:t>メッセージ</a:t>
                      </a:r>
                      <a:endParaRPr kumimoji="1" lang="en-US" altLang="ja-JP" sz="900" dirty="0" smtClean="0">
                        <a:solidFill>
                          <a:schemeClr val="tx1"/>
                        </a:solidFill>
                      </a:endParaRPr>
                    </a:p>
                    <a:p>
                      <a:r>
                        <a:rPr kumimoji="1" lang="ja-JP" altLang="en-US" sz="900" smtClean="0">
                          <a:solidFill>
                            <a:schemeClr val="tx1"/>
                          </a:solidFill>
                        </a:rPr>
                        <a:t>コード</a:t>
                      </a:r>
                      <a:endParaRPr kumimoji="1" lang="ja-JP" altLang="en-US" sz="9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M10</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M34</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slide(fromRight)">
                                      <p:cBhvr>
                                        <p:cTn id="16" dur="500"/>
                                        <p:tgtEl>
                                          <p:spTgt spid="46"/>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lide(fromTop)">
                                      <p:cBhvr>
                                        <p:cTn id="20" dur="500"/>
                                        <p:tgtEl>
                                          <p:spTgt spid="18"/>
                                        </p:tgtEl>
                                      </p:cBhvr>
                                    </p:animEffect>
                                  </p:childTnLst>
                                </p:cTn>
                              </p:par>
                            </p:childTnLst>
                          </p:cTn>
                        </p:par>
                        <p:par>
                          <p:cTn id="21" fill="hold">
                            <p:stCondLst>
                              <p:cond delay="1000"/>
                            </p:stCondLst>
                            <p:childTnLst>
                              <p:par>
                                <p:cTn id="22" presetID="1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Right)">
                                      <p:cBhvr>
                                        <p:cTn id="24" dur="500"/>
                                        <p:tgtEl>
                                          <p:spTgt spid="17"/>
                                        </p:tgtEl>
                                      </p:cBhvr>
                                    </p:animEffect>
                                  </p:childTnLst>
                                </p:cTn>
                              </p:par>
                            </p:childTnLst>
                          </p:cTn>
                        </p:par>
                        <p:par>
                          <p:cTn id="25" fill="hold">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slide(fromLeft)">
                                      <p:cBhvr>
                                        <p:cTn id="28" dur="500"/>
                                        <p:tgtEl>
                                          <p:spTgt spid="19"/>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par>
                          <p:cTn id="33" fill="hold">
                            <p:stCondLst>
                              <p:cond delay="2500"/>
                            </p:stCondLst>
                            <p:childTnLst>
                              <p:par>
                                <p:cTn id="34" presetID="14" presetClass="entr" presetSubtype="10" fill="hold" grpId="0" nodeType="after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randombar(horizontal)">
                                      <p:cBhvr>
                                        <p:cTn id="36" dur="500"/>
                                        <p:tgtEl>
                                          <p:spTgt spid="100"/>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slide(fromLeft)">
                                      <p:cBhvr>
                                        <p:cTn id="40" dur="500"/>
                                        <p:tgtEl>
                                          <p:spTgt spid="61"/>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randombar(horizontal)">
                                      <p:cBhvr>
                                        <p:cTn id="44" dur="500"/>
                                        <p:tgtEl>
                                          <p:spTgt spid="72"/>
                                        </p:tgtEl>
                                      </p:cBhvr>
                                    </p:animEffect>
                                  </p:childTnLst>
                                </p:cTn>
                              </p:par>
                            </p:childTnLst>
                          </p:cTn>
                        </p:par>
                        <p:par>
                          <p:cTn id="45" fill="hold">
                            <p:stCondLst>
                              <p:cond delay="4000"/>
                            </p:stCondLst>
                            <p:childTnLst>
                              <p:par>
                                <p:cTn id="46" presetID="12" presetClass="entr" presetSubtype="8" fill="hold" nodeType="after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slide(fromLeft)">
                                      <p:cBhvr>
                                        <p:cTn id="48" dur="500"/>
                                        <p:tgtEl>
                                          <p:spTgt spid="67"/>
                                        </p:tgtEl>
                                      </p:cBhvr>
                                    </p:animEffect>
                                  </p:childTnLst>
                                </p:cTn>
                              </p:par>
                            </p:childTnLst>
                          </p:cTn>
                        </p:par>
                        <p:par>
                          <p:cTn id="49" fill="hold">
                            <p:stCondLst>
                              <p:cond delay="4500"/>
                            </p:stCondLst>
                            <p:childTnLst>
                              <p:par>
                                <p:cTn id="50" presetID="14" presetClass="entr" presetSubtype="10"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randombar(horizontal)">
                                      <p:cBhvr>
                                        <p:cTn id="52" dur="500"/>
                                        <p:tgtEl>
                                          <p:spTgt spid="79"/>
                                        </p:tgtEl>
                                      </p:cBhvr>
                                    </p:animEffect>
                                  </p:childTnLst>
                                </p:cTn>
                              </p:par>
                            </p:childTnLst>
                          </p:cTn>
                        </p:par>
                        <p:par>
                          <p:cTn id="53" fill="hold">
                            <p:stCondLst>
                              <p:cond delay="5000"/>
                            </p:stCondLst>
                            <p:childTnLst>
                              <p:par>
                                <p:cTn id="54" presetID="12" presetClass="entr" presetSubtype="8"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slide(fromLeft)">
                                      <p:cBhvr>
                                        <p:cTn id="56" dur="500"/>
                                        <p:tgtEl>
                                          <p:spTgt spid="80"/>
                                        </p:tgtEl>
                                      </p:cBhvr>
                                    </p:animEffect>
                                  </p:childTnLst>
                                </p:cTn>
                              </p:par>
                            </p:childTnLst>
                          </p:cTn>
                        </p:par>
                        <p:par>
                          <p:cTn id="57" fill="hold">
                            <p:stCondLst>
                              <p:cond delay="5500"/>
                            </p:stCondLst>
                            <p:childTnLst>
                              <p:par>
                                <p:cTn id="58" presetID="12" presetClass="entr" presetSubtype="8" fill="hold"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slide(fromLeft)">
                                      <p:cBhvr>
                                        <p:cTn id="60" dur="500"/>
                                        <p:tgtEl>
                                          <p:spTgt spid="76"/>
                                        </p:tgtEl>
                                      </p:cBhvr>
                                    </p:animEffect>
                                  </p:childTnLst>
                                </p:cTn>
                              </p:par>
                            </p:childTnLst>
                          </p:cTn>
                        </p:par>
                        <p:par>
                          <p:cTn id="61" fill="hold">
                            <p:stCondLst>
                              <p:cond delay="6000"/>
                            </p:stCondLst>
                            <p:childTnLst>
                              <p:par>
                                <p:cTn id="62" presetID="14" presetClass="entr" presetSubtype="10" fill="hold" grpId="0" nodeType="after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randombar(horizontal)">
                                      <p:cBhvr>
                                        <p:cTn id="64" dur="500"/>
                                        <p:tgtEl>
                                          <p:spTgt spid="60"/>
                                        </p:tgtEl>
                                      </p:cBhvr>
                                    </p:animEffect>
                                  </p:childTnLst>
                                </p:cTn>
                              </p:par>
                            </p:childTnLst>
                          </p:cTn>
                        </p:par>
                        <p:par>
                          <p:cTn id="65" fill="hold">
                            <p:stCondLst>
                              <p:cond delay="6500"/>
                            </p:stCondLst>
                            <p:childTnLst>
                              <p:par>
                                <p:cTn id="66" presetID="12" presetClass="entr" presetSubtype="8" fill="hold"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slide(fromLeft)">
                                      <p:cBhvr>
                                        <p:cTn id="68" dur="500"/>
                                        <p:tgtEl>
                                          <p:spTgt spid="73"/>
                                        </p:tgtEl>
                                      </p:cBhvr>
                                    </p:animEffect>
                                  </p:childTnLst>
                                </p:cTn>
                              </p:par>
                            </p:childTnLst>
                          </p:cTn>
                        </p:par>
                        <p:par>
                          <p:cTn id="69" fill="hold">
                            <p:stCondLst>
                              <p:cond delay="7000"/>
                            </p:stCondLst>
                            <p:childTnLst>
                              <p:par>
                                <p:cTn id="70" presetID="14" presetClass="entr" presetSubtype="10" fill="hold" grpId="0"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randombar(horizontal)">
                                      <p:cBhvr>
                                        <p:cTn id="72" dur="500"/>
                                        <p:tgtEl>
                                          <p:spTgt spid="66"/>
                                        </p:tgtEl>
                                      </p:cBhvr>
                                    </p:animEffect>
                                  </p:childTnLst>
                                </p:cTn>
                              </p:par>
                            </p:childTnLst>
                          </p:cTn>
                        </p:par>
                        <p:par>
                          <p:cTn id="73" fill="hold">
                            <p:stCondLst>
                              <p:cond delay="7500"/>
                            </p:stCondLst>
                            <p:childTnLst>
                              <p:par>
                                <p:cTn id="74" presetID="12" presetClass="entr" presetSubtype="8" fill="hold" nodeType="after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slide(fromLeft)">
                                      <p:cBhvr>
                                        <p:cTn id="76" dur="500"/>
                                        <p:tgtEl>
                                          <p:spTgt spid="83"/>
                                        </p:tgtEl>
                                      </p:cBhvr>
                                    </p:animEffect>
                                  </p:childTnLst>
                                </p:cTn>
                              </p:par>
                            </p:childTnLst>
                          </p:cTn>
                        </p:par>
                        <p:par>
                          <p:cTn id="77" fill="hold">
                            <p:stCondLst>
                              <p:cond delay="8000"/>
                            </p:stCondLst>
                            <p:childTnLst>
                              <p:par>
                                <p:cTn id="78" presetID="14" presetClass="entr" presetSubtype="1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randombar(horizontal)">
                                      <p:cBhvr>
                                        <p:cTn id="80" dur="500"/>
                                        <p:tgtEl>
                                          <p:spTgt spid="90"/>
                                        </p:tgtEl>
                                      </p:cBhvr>
                                    </p:animEffect>
                                  </p:childTnLst>
                                </p:cTn>
                              </p:par>
                            </p:childTnLst>
                          </p:cTn>
                        </p:par>
                        <p:par>
                          <p:cTn id="81" fill="hold">
                            <p:stCondLst>
                              <p:cond delay="8500"/>
                            </p:stCondLst>
                            <p:childTnLst>
                              <p:par>
                                <p:cTn id="82" presetID="12" presetClass="entr" presetSubtype="1"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slide(fromTop)">
                                      <p:cBhvr>
                                        <p:cTn id="84" dur="500"/>
                                        <p:tgtEl>
                                          <p:spTgt spid="36"/>
                                        </p:tgtEl>
                                      </p:cBhvr>
                                    </p:animEffect>
                                  </p:childTnLst>
                                </p:cTn>
                              </p:par>
                            </p:childTnLst>
                          </p:cTn>
                        </p:par>
                        <p:par>
                          <p:cTn id="85" fill="hold">
                            <p:stCondLst>
                              <p:cond delay="9000"/>
                            </p:stCondLst>
                            <p:childTnLst>
                              <p:par>
                                <p:cTn id="86" presetID="14" presetClass="entr" presetSubtype="1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randombar(horizontal)">
                                      <p:cBhvr>
                                        <p:cTn id="88" dur="500"/>
                                        <p:tgtEl>
                                          <p:spTgt spid="2"/>
                                        </p:tgtEl>
                                      </p:cBhvr>
                                    </p:animEffect>
                                  </p:childTnLst>
                                </p:cTn>
                              </p:par>
                            </p:childTnLst>
                          </p:cTn>
                        </p:par>
                        <p:par>
                          <p:cTn id="89" fill="hold">
                            <p:stCondLst>
                              <p:cond delay="9500"/>
                            </p:stCondLst>
                            <p:childTnLst>
                              <p:par>
                                <p:cTn id="90" presetID="12" presetClass="entr" presetSubtype="8" fill="hold"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slide(fromLeft)">
                                      <p:cBhvr>
                                        <p:cTn id="92" dur="500"/>
                                        <p:tgtEl>
                                          <p:spTgt spid="31"/>
                                        </p:tgtEl>
                                      </p:cBhvr>
                                    </p:animEffect>
                                  </p:childTnLst>
                                </p:cTn>
                              </p:par>
                            </p:childTnLst>
                          </p:cTn>
                        </p:par>
                        <p:par>
                          <p:cTn id="93" fill="hold">
                            <p:stCondLst>
                              <p:cond delay="10000"/>
                            </p:stCondLst>
                            <p:childTnLst>
                              <p:par>
                                <p:cTn id="94" presetID="12" presetClass="entr" presetSubtype="1" fill="hold" nodeType="after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slide(fromTop)">
                                      <p:cBhvr>
                                        <p:cTn id="96" dur="500"/>
                                        <p:tgtEl>
                                          <p:spTgt spid="25"/>
                                        </p:tgtEl>
                                      </p:cBhvr>
                                    </p:animEffect>
                                  </p:childTnLst>
                                </p:cTn>
                              </p:par>
                            </p:childTnLst>
                          </p:cTn>
                        </p:par>
                        <p:par>
                          <p:cTn id="97" fill="hold">
                            <p:stCondLst>
                              <p:cond delay="10500"/>
                            </p:stCondLst>
                            <p:childTnLst>
                              <p:par>
                                <p:cTn id="98" presetID="14" presetClass="entr" presetSubtype="10" fill="hold" grpId="0" nodeType="after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randombar(horizontal)">
                                      <p:cBhvr>
                                        <p:cTn id="100" dur="500"/>
                                        <p:tgtEl>
                                          <p:spTgt spid="20"/>
                                        </p:tgtEl>
                                      </p:cBhvr>
                                    </p:animEffect>
                                  </p:childTnLst>
                                </p:cTn>
                              </p:par>
                            </p:childTnLst>
                          </p:cTn>
                        </p:par>
                        <p:par>
                          <p:cTn id="101" fill="hold">
                            <p:stCondLst>
                              <p:cond delay="11000"/>
                            </p:stCondLst>
                            <p:childTnLst>
                              <p:par>
                                <p:cTn id="102" presetID="12" presetClass="entr" presetSubtype="8" fill="hold" nodeType="afterEffect">
                                  <p:stCondLst>
                                    <p:cond delay="0"/>
                                  </p:stCondLst>
                                  <p:childTnLst>
                                    <p:set>
                                      <p:cBhvr>
                                        <p:cTn id="103" dur="1" fill="hold">
                                          <p:stCondLst>
                                            <p:cond delay="0"/>
                                          </p:stCondLst>
                                        </p:cTn>
                                        <p:tgtEl>
                                          <p:spTgt spid="120"/>
                                        </p:tgtEl>
                                        <p:attrNameLst>
                                          <p:attrName>style.visibility</p:attrName>
                                        </p:attrNameLst>
                                      </p:cBhvr>
                                      <p:to>
                                        <p:strVal val="visible"/>
                                      </p:to>
                                    </p:set>
                                    <p:animEffect transition="in" filter="slide(fromLeft)">
                                      <p:cBhvr>
                                        <p:cTn id="104" dur="500"/>
                                        <p:tgtEl>
                                          <p:spTgt spid="120"/>
                                        </p:tgtEl>
                                      </p:cBhvr>
                                    </p:animEffect>
                                  </p:childTnLst>
                                </p:cTn>
                              </p:par>
                            </p:childTnLst>
                          </p:cTn>
                        </p:par>
                        <p:par>
                          <p:cTn id="105" fill="hold">
                            <p:stCondLst>
                              <p:cond delay="11500"/>
                            </p:stCondLst>
                            <p:childTnLst>
                              <p:par>
                                <p:cTn id="106" presetID="14" presetClass="entr" presetSubtype="10" fill="hold" grpId="0" nodeType="afterEffect">
                                  <p:stCondLst>
                                    <p:cond delay="0"/>
                                  </p:stCondLst>
                                  <p:childTnLst>
                                    <p:set>
                                      <p:cBhvr>
                                        <p:cTn id="107" dur="1" fill="hold">
                                          <p:stCondLst>
                                            <p:cond delay="0"/>
                                          </p:stCondLst>
                                        </p:cTn>
                                        <p:tgtEl>
                                          <p:spTgt spid="93"/>
                                        </p:tgtEl>
                                        <p:attrNameLst>
                                          <p:attrName>style.visibility</p:attrName>
                                        </p:attrNameLst>
                                      </p:cBhvr>
                                      <p:to>
                                        <p:strVal val="visible"/>
                                      </p:to>
                                    </p:set>
                                    <p:animEffect transition="in" filter="randombar(horizontal)">
                                      <p:cBhvr>
                                        <p:cTn id="108" dur="500"/>
                                        <p:tgtEl>
                                          <p:spTgt spid="93"/>
                                        </p:tgtEl>
                                      </p:cBhvr>
                                    </p:animEffect>
                                  </p:childTnLst>
                                </p:cTn>
                              </p:par>
                            </p:childTnLst>
                          </p:cTn>
                        </p:par>
                        <p:par>
                          <p:cTn id="109" fill="hold">
                            <p:stCondLst>
                              <p:cond delay="12000"/>
                            </p:stCondLst>
                            <p:childTnLst>
                              <p:par>
                                <p:cTn id="110" presetID="12" presetClass="entr" presetSubtype="1" fill="hold" nodeType="after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slide(fromTop)">
                                      <p:cBhvr>
                                        <p:cTn id="112" dur="500"/>
                                        <p:tgtEl>
                                          <p:spTgt spid="41"/>
                                        </p:tgtEl>
                                      </p:cBhvr>
                                    </p:animEffect>
                                  </p:childTnLst>
                                </p:cTn>
                              </p:par>
                            </p:childTnLst>
                          </p:cTn>
                        </p:par>
                        <p:par>
                          <p:cTn id="113" fill="hold">
                            <p:stCondLst>
                              <p:cond delay="12500"/>
                            </p:stCondLst>
                            <p:childTnLst>
                              <p:par>
                                <p:cTn id="114" presetID="14" presetClass="entr" presetSubtype="10" fill="hold" nodeType="after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randombar(horizontal)">
                                      <p:cBhvr>
                                        <p:cTn id="116" dur="500"/>
                                        <p:tgtEl>
                                          <p:spTgt spid="3"/>
                                        </p:tgtEl>
                                      </p:cBhvr>
                                    </p:animEffect>
                                  </p:childTnLst>
                                </p:cTn>
                              </p:par>
                            </p:childTnLst>
                          </p:cTn>
                        </p:par>
                        <p:par>
                          <p:cTn id="117" fill="hold">
                            <p:stCondLst>
                              <p:cond delay="13000"/>
                            </p:stCondLst>
                            <p:childTnLst>
                              <p:par>
                                <p:cTn id="118" presetID="12" presetClass="entr" presetSubtype="8" fill="hold"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slide(fromLeft)">
                                      <p:cBhvr>
                                        <p:cTn id="120" dur="500"/>
                                        <p:tgtEl>
                                          <p:spTgt spid="44"/>
                                        </p:tgtEl>
                                      </p:cBhvr>
                                    </p:animEffect>
                                  </p:childTnLst>
                                </p:cTn>
                              </p:par>
                            </p:childTnLst>
                          </p:cTn>
                        </p:par>
                        <p:par>
                          <p:cTn id="121" fill="hold">
                            <p:stCondLst>
                              <p:cond delay="13500"/>
                            </p:stCondLst>
                            <p:childTnLst>
                              <p:par>
                                <p:cTn id="122" presetID="12" presetClass="entr" presetSubtype="1"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slide(fromTop)">
                                      <p:cBhvr>
                                        <p:cTn id="124" dur="500"/>
                                        <p:tgtEl>
                                          <p:spTgt spid="43"/>
                                        </p:tgtEl>
                                      </p:cBhvr>
                                    </p:animEffect>
                                  </p:childTnLst>
                                </p:cTn>
                              </p:par>
                            </p:childTnLst>
                          </p:cTn>
                        </p:par>
                        <p:par>
                          <p:cTn id="125" fill="hold">
                            <p:stCondLst>
                              <p:cond delay="14000"/>
                            </p:stCondLst>
                            <p:childTnLst>
                              <p:par>
                                <p:cTn id="126" presetID="14" presetClass="entr" presetSubtype="10" fill="hold" grpId="0" nodeType="after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randombar(horizontal)">
                                      <p:cBhvr>
                                        <p:cTn id="128" dur="500"/>
                                        <p:tgtEl>
                                          <p:spTgt spid="42"/>
                                        </p:tgtEl>
                                      </p:cBhvr>
                                    </p:animEffect>
                                  </p:childTnLst>
                                </p:cTn>
                              </p:par>
                            </p:childTnLst>
                          </p:cTn>
                        </p:par>
                        <p:par>
                          <p:cTn id="129" fill="hold">
                            <p:stCondLst>
                              <p:cond delay="14500"/>
                            </p:stCondLst>
                            <p:childTnLst>
                              <p:par>
                                <p:cTn id="130" presetID="12" presetClass="entr" presetSubtype="8" fill="hold" nodeType="afterEffect">
                                  <p:stCondLst>
                                    <p:cond delay="0"/>
                                  </p:stCondLst>
                                  <p:childTnLst>
                                    <p:set>
                                      <p:cBhvr>
                                        <p:cTn id="131" dur="1" fill="hold">
                                          <p:stCondLst>
                                            <p:cond delay="0"/>
                                          </p:stCondLst>
                                        </p:cTn>
                                        <p:tgtEl>
                                          <p:spTgt spid="123"/>
                                        </p:tgtEl>
                                        <p:attrNameLst>
                                          <p:attrName>style.visibility</p:attrName>
                                        </p:attrNameLst>
                                      </p:cBhvr>
                                      <p:to>
                                        <p:strVal val="visible"/>
                                      </p:to>
                                    </p:set>
                                    <p:animEffect transition="in" filter="slide(fromLeft)">
                                      <p:cBhvr>
                                        <p:cTn id="132" dur="500"/>
                                        <p:tgtEl>
                                          <p:spTgt spid="123"/>
                                        </p:tgtEl>
                                      </p:cBhvr>
                                    </p:animEffect>
                                  </p:childTnLst>
                                </p:cTn>
                              </p:par>
                            </p:childTnLst>
                          </p:cTn>
                        </p:par>
                        <p:par>
                          <p:cTn id="133" fill="hold">
                            <p:stCondLst>
                              <p:cond delay="15000"/>
                            </p:stCondLst>
                            <p:childTnLst>
                              <p:par>
                                <p:cTn id="134" presetID="14" presetClass="entr" presetSubtype="10" fill="hold" grpId="0" nodeType="afterEffect">
                                  <p:stCondLst>
                                    <p:cond delay="0"/>
                                  </p:stCondLst>
                                  <p:childTnLst>
                                    <p:set>
                                      <p:cBhvr>
                                        <p:cTn id="135" dur="1" fill="hold">
                                          <p:stCondLst>
                                            <p:cond delay="0"/>
                                          </p:stCondLst>
                                        </p:cTn>
                                        <p:tgtEl>
                                          <p:spTgt spid="118"/>
                                        </p:tgtEl>
                                        <p:attrNameLst>
                                          <p:attrName>style.visibility</p:attrName>
                                        </p:attrNameLst>
                                      </p:cBhvr>
                                      <p:to>
                                        <p:strVal val="visible"/>
                                      </p:to>
                                    </p:set>
                                    <p:animEffect transition="in" filter="randombar(horizontal)">
                                      <p:cBhvr>
                                        <p:cTn id="136" dur="500"/>
                                        <p:tgtEl>
                                          <p:spTgt spid="118"/>
                                        </p:tgtEl>
                                      </p:cBhvr>
                                    </p:animEffect>
                                  </p:childTnLst>
                                </p:cTn>
                              </p:par>
                            </p:childTnLst>
                          </p:cTn>
                        </p:par>
                        <p:par>
                          <p:cTn id="137" fill="hold">
                            <p:stCondLst>
                              <p:cond delay="15500"/>
                            </p:stCondLst>
                            <p:childTnLst>
                              <p:par>
                                <p:cTn id="138" presetID="14" presetClass="entr" presetSubtype="10" fill="hold" grpId="0" nodeType="after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randombar(horizontal)">
                                      <p:cBhvr>
                                        <p:cTn id="140" dur="500"/>
                                        <p:tgtEl>
                                          <p:spTgt spid="91"/>
                                        </p:tgtEl>
                                      </p:cBhvr>
                                    </p:animEffect>
                                  </p:childTnLst>
                                </p:cTn>
                              </p:par>
                            </p:childTnLst>
                          </p:cTn>
                        </p:par>
                        <p:par>
                          <p:cTn id="141" fill="hold">
                            <p:stCondLst>
                              <p:cond delay="16000"/>
                            </p:stCondLst>
                            <p:childTnLst>
                              <p:par>
                                <p:cTn id="142" presetID="12" presetClass="entr" presetSubtype="1" fill="hold" nodeType="afterEffect">
                                  <p:stCondLst>
                                    <p:cond delay="0"/>
                                  </p:stCondLst>
                                  <p:childTnLst>
                                    <p:set>
                                      <p:cBhvr>
                                        <p:cTn id="143" dur="1" fill="hold">
                                          <p:stCondLst>
                                            <p:cond delay="0"/>
                                          </p:stCondLst>
                                        </p:cTn>
                                        <p:tgtEl>
                                          <p:spTgt spid="45"/>
                                        </p:tgtEl>
                                        <p:attrNameLst>
                                          <p:attrName>style.visibility</p:attrName>
                                        </p:attrNameLst>
                                      </p:cBhvr>
                                      <p:to>
                                        <p:strVal val="visible"/>
                                      </p:to>
                                    </p:set>
                                    <p:animEffect transition="in" filter="slide(fromTop)">
                                      <p:cBhvr>
                                        <p:cTn id="144" dur="500"/>
                                        <p:tgtEl>
                                          <p:spTgt spid="45"/>
                                        </p:tgtEl>
                                      </p:cBhvr>
                                    </p:animEffect>
                                  </p:childTnLst>
                                </p:cTn>
                              </p:par>
                            </p:childTnLst>
                          </p:cTn>
                        </p:par>
                        <p:par>
                          <p:cTn id="145" fill="hold">
                            <p:stCondLst>
                              <p:cond delay="16500"/>
                            </p:stCondLst>
                            <p:childTnLst>
                              <p:par>
                                <p:cTn id="146" presetID="14" presetClass="entr" presetSubtype="10" fill="hold" grpId="0" nodeType="afterEffect">
                                  <p:stCondLst>
                                    <p:cond delay="0"/>
                                  </p:stCondLst>
                                  <p:childTnLst>
                                    <p:set>
                                      <p:cBhvr>
                                        <p:cTn id="147" dur="1" fill="hold">
                                          <p:stCondLst>
                                            <p:cond delay="0"/>
                                          </p:stCondLst>
                                        </p:cTn>
                                        <p:tgtEl>
                                          <p:spTgt spid="128"/>
                                        </p:tgtEl>
                                        <p:attrNameLst>
                                          <p:attrName>style.visibility</p:attrName>
                                        </p:attrNameLst>
                                      </p:cBhvr>
                                      <p:to>
                                        <p:strVal val="visible"/>
                                      </p:to>
                                    </p:set>
                                    <p:animEffect transition="in" filter="randombar(horizontal)">
                                      <p:cBhvr>
                                        <p:cTn id="148" dur="500"/>
                                        <p:tgtEl>
                                          <p:spTgt spid="128"/>
                                        </p:tgtEl>
                                      </p:cBhvr>
                                    </p:animEffect>
                                  </p:childTnLst>
                                </p:cTn>
                              </p:par>
                            </p:childTnLst>
                          </p:cTn>
                        </p:par>
                        <p:par>
                          <p:cTn id="149" fill="hold">
                            <p:stCondLst>
                              <p:cond delay="17000"/>
                            </p:stCondLst>
                            <p:childTnLst>
                              <p:par>
                                <p:cTn id="150" presetID="14" presetClass="entr" presetSubtype="10" fill="hold" nodeType="afterEffect">
                                  <p:stCondLst>
                                    <p:cond delay="0"/>
                                  </p:stCondLst>
                                  <p:childTnLst>
                                    <p:set>
                                      <p:cBhvr>
                                        <p:cTn id="151" dur="1" fill="hold">
                                          <p:stCondLst>
                                            <p:cond delay="0"/>
                                          </p:stCondLst>
                                        </p:cTn>
                                        <p:tgtEl>
                                          <p:spTgt spid="130"/>
                                        </p:tgtEl>
                                        <p:attrNameLst>
                                          <p:attrName>style.visibility</p:attrName>
                                        </p:attrNameLst>
                                      </p:cBhvr>
                                      <p:to>
                                        <p:strVal val="visible"/>
                                      </p:to>
                                    </p:set>
                                    <p:animEffect transition="in" filter="randombar(horizontal)">
                                      <p:cBhvr>
                                        <p:cTn id="152" dur="500"/>
                                        <p:tgtEl>
                                          <p:spTgt spid="130"/>
                                        </p:tgtEl>
                                      </p:cBhvr>
                                    </p:animEffect>
                                  </p:childTnLst>
                                </p:cTn>
                              </p:par>
                            </p:childTnLst>
                          </p:cTn>
                        </p:par>
                        <p:par>
                          <p:cTn id="153" fill="hold">
                            <p:stCondLst>
                              <p:cond delay="17500"/>
                            </p:stCondLst>
                            <p:childTnLst>
                              <p:par>
                                <p:cTn id="154" presetID="14" presetClass="entr" presetSubtype="10" fill="hold" grpId="0" nodeType="after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randombar(horizontal)">
                                      <p:cBhvr>
                                        <p:cTn id="156" dur="500"/>
                                        <p:tgtEl>
                                          <p:spTgt spid="132"/>
                                        </p:tgtEl>
                                      </p:cBhvr>
                                    </p:animEffect>
                                  </p:childTnLst>
                                </p:cTn>
                              </p:par>
                            </p:childTnLst>
                          </p:cTn>
                        </p:par>
                        <p:par>
                          <p:cTn id="157" fill="hold">
                            <p:stCondLst>
                              <p:cond delay="18000"/>
                            </p:stCondLst>
                            <p:childTnLst>
                              <p:par>
                                <p:cTn id="158" presetID="14" presetClass="entr" presetSubtype="10" fill="hold" nodeType="afterEffect">
                                  <p:stCondLst>
                                    <p:cond delay="0"/>
                                  </p:stCondLst>
                                  <p:childTnLst>
                                    <p:set>
                                      <p:cBhvr>
                                        <p:cTn id="159" dur="1" fill="hold">
                                          <p:stCondLst>
                                            <p:cond delay="0"/>
                                          </p:stCondLst>
                                        </p:cTn>
                                        <p:tgtEl>
                                          <p:spTgt spid="133"/>
                                        </p:tgtEl>
                                        <p:attrNameLst>
                                          <p:attrName>style.visibility</p:attrName>
                                        </p:attrNameLst>
                                      </p:cBhvr>
                                      <p:to>
                                        <p:strVal val="visible"/>
                                      </p:to>
                                    </p:set>
                                    <p:animEffect transition="in" filter="randombar(horizontal)">
                                      <p:cBhvr>
                                        <p:cTn id="160" dur="500"/>
                                        <p:tgtEl>
                                          <p:spTgt spid="133"/>
                                        </p:tgtEl>
                                      </p:cBhvr>
                                    </p:animEffect>
                                  </p:childTnLst>
                                </p:cTn>
                              </p:par>
                            </p:childTnLst>
                          </p:cTn>
                        </p:par>
                        <p:par>
                          <p:cTn id="161" fill="hold">
                            <p:stCondLst>
                              <p:cond delay="18500"/>
                            </p:stCondLst>
                            <p:childTnLst>
                              <p:par>
                                <p:cTn id="162" presetID="14" presetClass="entr" presetSubtype="10" fill="hold" grpId="0" nodeType="afterEffect">
                                  <p:stCondLst>
                                    <p:cond delay="0"/>
                                  </p:stCondLst>
                                  <p:childTnLst>
                                    <p:set>
                                      <p:cBhvr>
                                        <p:cTn id="163" dur="1" fill="hold">
                                          <p:stCondLst>
                                            <p:cond delay="0"/>
                                          </p:stCondLst>
                                        </p:cTn>
                                        <p:tgtEl>
                                          <p:spTgt spid="134"/>
                                        </p:tgtEl>
                                        <p:attrNameLst>
                                          <p:attrName>style.visibility</p:attrName>
                                        </p:attrNameLst>
                                      </p:cBhvr>
                                      <p:to>
                                        <p:strVal val="visible"/>
                                      </p:to>
                                    </p:set>
                                    <p:animEffect transition="in" filter="randombar(horizontal)">
                                      <p:cBhvr>
                                        <p:cTn id="164" dur="500"/>
                                        <p:tgtEl>
                                          <p:spTgt spid="134"/>
                                        </p:tgtEl>
                                      </p:cBhvr>
                                    </p:animEffect>
                                  </p:childTnLst>
                                </p:cTn>
                              </p:par>
                            </p:childTnLst>
                          </p:cTn>
                        </p:par>
                        <p:par>
                          <p:cTn id="165" fill="hold">
                            <p:stCondLst>
                              <p:cond delay="19000"/>
                            </p:stCondLst>
                            <p:childTnLst>
                              <p:par>
                                <p:cTn id="166" presetID="14" presetClass="entr" presetSubtype="10" fill="hold" nodeType="afterEffect">
                                  <p:stCondLst>
                                    <p:cond delay="0"/>
                                  </p:stCondLst>
                                  <p:childTnLst>
                                    <p:set>
                                      <p:cBhvr>
                                        <p:cTn id="167" dur="1" fill="hold">
                                          <p:stCondLst>
                                            <p:cond delay="0"/>
                                          </p:stCondLst>
                                        </p:cTn>
                                        <p:tgtEl>
                                          <p:spTgt spid="135"/>
                                        </p:tgtEl>
                                        <p:attrNameLst>
                                          <p:attrName>style.visibility</p:attrName>
                                        </p:attrNameLst>
                                      </p:cBhvr>
                                      <p:to>
                                        <p:strVal val="visible"/>
                                      </p:to>
                                    </p:set>
                                    <p:animEffect transition="in" filter="randombar(horizontal)">
                                      <p:cBhvr>
                                        <p:cTn id="16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18" grpId="0" animBg="1"/>
      <p:bldP spid="19" grpId="0" animBg="1"/>
      <p:bldP spid="20" grpId="0" animBg="1"/>
      <p:bldP spid="42" grpId="0" animBg="1"/>
      <p:bldP spid="60" grpId="0" animBg="1"/>
      <p:bldP spid="66" grpId="0" animBg="1"/>
      <p:bldP spid="72" grpId="0" animBg="1"/>
      <p:bldP spid="79" grpId="0" animBg="1"/>
      <p:bldP spid="90" grpId="0" animBg="1"/>
      <p:bldP spid="91" grpId="0" animBg="1"/>
      <p:bldP spid="93" grpId="0" animBg="1"/>
      <p:bldP spid="100" grpId="0" animBg="1"/>
      <p:bldP spid="118" grpId="0" animBg="1"/>
      <p:bldP spid="128" grpId="0"/>
      <p:bldP spid="132" grpId="0"/>
      <p:bldP spid="1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itle 8"/>
          <p:cNvSpPr txBox="1">
            <a:spLocks/>
          </p:cNvSpPr>
          <p:nvPr/>
        </p:nvSpPr>
        <p:spPr>
          <a:xfrm>
            <a:off x="323528" y="188640"/>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チェック設計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323528" y="692696"/>
          <a:ext cx="2423590" cy="1483360"/>
        </p:xfrm>
        <a:graphic>
          <a:graphicData uri="http://schemas.openxmlformats.org/drawingml/2006/table">
            <a:tbl>
              <a:tblPr firstRow="1" bandRow="1">
                <a:tableStyleId>{5C22544A-7EE6-4342-B048-85BDC9FD1C3A}</a:tableStyleId>
              </a:tblPr>
              <a:tblGrid>
                <a:gridCol w="484718"/>
                <a:gridCol w="484718"/>
                <a:gridCol w="484718"/>
                <a:gridCol w="484718"/>
                <a:gridCol w="484718"/>
              </a:tblGrid>
              <a:tr h="370840">
                <a:tc>
                  <a:txBody>
                    <a:bodyPr/>
                    <a:lstStyle/>
                    <a:p>
                      <a:r>
                        <a:rPr kumimoji="1" lang="ja-JP" altLang="en-US" sz="700" smtClean="0">
                          <a:solidFill>
                            <a:sysClr val="windowText" lastClr="000000"/>
                          </a:solidFill>
                        </a:rPr>
                        <a:t>チェック</a:t>
                      </a:r>
                      <a:endParaRPr kumimoji="1" lang="en-US" altLang="ja-JP" sz="700" dirty="0" smtClean="0">
                        <a:solidFill>
                          <a:sysClr val="windowText" lastClr="000000"/>
                        </a:solidFill>
                      </a:endParaRPr>
                    </a:p>
                    <a:p>
                      <a:r>
                        <a:rPr kumimoji="1" lang="ja-JP" altLang="en-US" sz="700" smtClean="0">
                          <a:solidFill>
                            <a:sysClr val="windowText" lastClr="000000"/>
                          </a:solidFill>
                        </a:rPr>
                        <a:t>コード</a:t>
                      </a:r>
                      <a:endParaRPr kumimoji="1" lang="ja-JP" altLang="en-US" sz="8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記号</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形式</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意味</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記銘</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C07</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C09</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7" name="Title 8"/>
          <p:cNvSpPr txBox="1">
            <a:spLocks/>
          </p:cNvSpPr>
          <p:nvPr/>
        </p:nvSpPr>
        <p:spPr>
          <a:xfrm>
            <a:off x="323528" y="2420888"/>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例外設計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8" name="Table 7"/>
          <p:cNvGraphicFramePr>
            <a:graphicFrameLocks noGrp="1"/>
          </p:cNvGraphicFramePr>
          <p:nvPr/>
        </p:nvGraphicFramePr>
        <p:xfrm>
          <a:off x="323528" y="2924944"/>
          <a:ext cx="2423592" cy="153924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1100" smtClean="0">
                          <a:solidFill>
                            <a:schemeClr val="tx1"/>
                          </a:solidFill>
                        </a:rPr>
                        <a:t>例外</a:t>
                      </a:r>
                      <a:endParaRPr kumimoji="1" lang="en-US" altLang="ja-JP" sz="1100" dirty="0" smtClean="0">
                        <a:solidFill>
                          <a:schemeClr val="tx1"/>
                        </a:solidFill>
                      </a:endParaRPr>
                    </a:p>
                    <a:p>
                      <a:r>
                        <a:rPr kumimoji="1" lang="ja-JP" altLang="en-US" sz="1100" smtClean="0">
                          <a:solidFill>
                            <a:schemeClr val="tx1"/>
                          </a:solidFill>
                        </a:rPr>
                        <a:t>コード</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R01</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9" name="Title 8"/>
          <p:cNvSpPr txBox="1">
            <a:spLocks/>
          </p:cNvSpPr>
          <p:nvPr/>
        </p:nvSpPr>
        <p:spPr>
          <a:xfrm>
            <a:off x="323528" y="4653136"/>
            <a:ext cx="2448272" cy="504056"/>
          </a:xfrm>
          <a:prstGeom prst="rect">
            <a:avLst/>
          </a:prstGeom>
        </p:spPr>
        <p:txBody>
          <a:bodyPr vert="horz" lIns="91440" tIns="45720" rIns="91440" bIns="45720" rtlCol="0" anchor="t" anchorCtr="0">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メッセージ設計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B02</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0" name="Table 9"/>
          <p:cNvGraphicFramePr>
            <a:graphicFrameLocks noGrp="1"/>
          </p:cNvGraphicFramePr>
          <p:nvPr/>
        </p:nvGraphicFramePr>
        <p:xfrm>
          <a:off x="323528" y="5157192"/>
          <a:ext cx="2423592" cy="148336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900" smtClean="0">
                          <a:solidFill>
                            <a:schemeClr val="tx1"/>
                          </a:solidFill>
                        </a:rPr>
                        <a:t>メッセージ</a:t>
                      </a:r>
                      <a:endParaRPr kumimoji="1" lang="en-US" altLang="ja-JP" sz="900" dirty="0" smtClean="0">
                        <a:solidFill>
                          <a:schemeClr val="tx1"/>
                        </a:solidFill>
                      </a:endParaRPr>
                    </a:p>
                    <a:p>
                      <a:r>
                        <a:rPr kumimoji="1" lang="ja-JP" altLang="en-US" sz="900" smtClean="0">
                          <a:solidFill>
                            <a:schemeClr val="tx1"/>
                          </a:solidFill>
                        </a:rPr>
                        <a:t>コード</a:t>
                      </a:r>
                      <a:endParaRPr kumimoji="1" lang="ja-JP" altLang="en-US" sz="9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M10</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M33</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1" name="Slide Number Placeholder 3"/>
          <p:cNvSpPr txBox="1">
            <a:spLocks/>
          </p:cNvSpPr>
          <p:nvPr/>
        </p:nvSpPr>
        <p:spPr>
          <a:xfrm>
            <a:off x="3024808"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1" lang="en-US" sz="1200" b="0" i="0" u="none" strike="noStrike" kern="1200" cap="none" spc="0" normalizeH="0" baseline="0" noProof="0" smtClean="0">
                <a:ln>
                  <a:noFill/>
                </a:ln>
                <a:solidFill>
                  <a:srgbClr val="00FF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en-US" sz="1200" b="0" i="0" u="none" strike="noStrike" kern="1200" cap="none" spc="0" normalizeH="0" baseline="0" noProof="0">
              <a:ln>
                <a:noFill/>
              </a:ln>
              <a:solidFill>
                <a:srgbClr val="00FF00"/>
              </a:solidFill>
              <a:effectLst/>
              <a:uLnTx/>
              <a:uFillTx/>
              <a:latin typeface="+mn-lt"/>
              <a:ea typeface="+mn-ea"/>
              <a:cs typeface="+mn-cs"/>
            </a:endParaRPr>
          </a:p>
        </p:txBody>
      </p:sp>
      <p:sp>
        <p:nvSpPr>
          <p:cNvPr id="12" name="Title 8"/>
          <p:cNvSpPr txBox="1">
            <a:spLocks/>
          </p:cNvSpPr>
          <p:nvPr/>
        </p:nvSpPr>
        <p:spPr>
          <a:xfrm>
            <a:off x="2987824" y="188640"/>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チェック設計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3" name="Table 12"/>
          <p:cNvGraphicFramePr>
            <a:graphicFrameLocks noGrp="1"/>
          </p:cNvGraphicFramePr>
          <p:nvPr/>
        </p:nvGraphicFramePr>
        <p:xfrm>
          <a:off x="2987824" y="692696"/>
          <a:ext cx="2423590" cy="1483360"/>
        </p:xfrm>
        <a:graphic>
          <a:graphicData uri="http://schemas.openxmlformats.org/drawingml/2006/table">
            <a:tbl>
              <a:tblPr firstRow="1" bandRow="1">
                <a:tableStyleId>{5C22544A-7EE6-4342-B048-85BDC9FD1C3A}</a:tableStyleId>
              </a:tblPr>
              <a:tblGrid>
                <a:gridCol w="484718"/>
                <a:gridCol w="484718"/>
                <a:gridCol w="484718"/>
                <a:gridCol w="484718"/>
                <a:gridCol w="484718"/>
              </a:tblGrid>
              <a:tr h="370840">
                <a:tc>
                  <a:txBody>
                    <a:bodyPr/>
                    <a:lstStyle/>
                    <a:p>
                      <a:r>
                        <a:rPr kumimoji="1" lang="ja-JP" altLang="en-US" sz="700" smtClean="0">
                          <a:solidFill>
                            <a:sysClr val="windowText" lastClr="000000"/>
                          </a:solidFill>
                        </a:rPr>
                        <a:t>チェック</a:t>
                      </a:r>
                      <a:endParaRPr kumimoji="1" lang="en-US" altLang="ja-JP" sz="700" dirty="0" smtClean="0">
                        <a:solidFill>
                          <a:sysClr val="windowText" lastClr="000000"/>
                        </a:solidFill>
                      </a:endParaRPr>
                    </a:p>
                    <a:p>
                      <a:r>
                        <a:rPr kumimoji="1" lang="ja-JP" altLang="en-US" sz="700" smtClean="0">
                          <a:solidFill>
                            <a:sysClr val="windowText" lastClr="000000"/>
                          </a:solidFill>
                        </a:rPr>
                        <a:t>コード</a:t>
                      </a:r>
                      <a:endParaRPr kumimoji="1" lang="ja-JP" altLang="en-US" sz="8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記号</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形式</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意味</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記銘</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C10</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sz="1400" dirty="0" smtClean="0">
                          <a:solidFill>
                            <a:sysClr val="windowText" lastClr="000000"/>
                          </a:solidFill>
                        </a:rPr>
                        <a:t>C11</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4" name="Title 8"/>
          <p:cNvSpPr txBox="1">
            <a:spLocks/>
          </p:cNvSpPr>
          <p:nvPr/>
        </p:nvSpPr>
        <p:spPr>
          <a:xfrm>
            <a:off x="2987824" y="2420888"/>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例外設計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5" name="Table 14"/>
          <p:cNvGraphicFramePr>
            <a:graphicFrameLocks noGrp="1"/>
          </p:cNvGraphicFramePr>
          <p:nvPr/>
        </p:nvGraphicFramePr>
        <p:xfrm>
          <a:off x="2987824" y="2924944"/>
          <a:ext cx="2423592" cy="153924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1100" smtClean="0">
                          <a:solidFill>
                            <a:schemeClr val="tx1"/>
                          </a:solidFill>
                        </a:rPr>
                        <a:t>例外</a:t>
                      </a:r>
                      <a:endParaRPr kumimoji="1" lang="en-US" altLang="ja-JP" sz="1100" dirty="0" smtClean="0">
                        <a:solidFill>
                          <a:schemeClr val="tx1"/>
                        </a:solidFill>
                      </a:endParaRPr>
                    </a:p>
                    <a:p>
                      <a:r>
                        <a:rPr kumimoji="1" lang="ja-JP" altLang="en-US" sz="1100" smtClean="0">
                          <a:solidFill>
                            <a:schemeClr val="tx1"/>
                          </a:solidFill>
                        </a:rPr>
                        <a:t>コード</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R01</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R02</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6" name="Title 8"/>
          <p:cNvSpPr txBox="1">
            <a:spLocks/>
          </p:cNvSpPr>
          <p:nvPr/>
        </p:nvSpPr>
        <p:spPr>
          <a:xfrm>
            <a:off x="2987824" y="4653136"/>
            <a:ext cx="2448272" cy="504056"/>
          </a:xfrm>
          <a:prstGeom prst="rect">
            <a:avLst/>
          </a:prstGeom>
        </p:spPr>
        <p:txBody>
          <a:bodyPr vert="horz" lIns="91440" tIns="45720" rIns="91440" bIns="45720" rtlCol="0" anchor="t" anchorCtr="0">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メッセージ設計</a:t>
            </a:r>
            <a:r>
              <a:rPr kumimoji="1" lang="en-US" altLang="ja-JP" sz="2400" b="0" i="0" u="none" strike="noStrike" kern="1200" cap="none" spc="0" normalizeH="0" baseline="0" noProof="0" dirty="0" smtClean="0">
                <a:ln>
                  <a:noFill/>
                </a:ln>
                <a:solidFill>
                  <a:schemeClr val="tx1"/>
                </a:solidFill>
                <a:effectLst/>
                <a:uLnTx/>
                <a:uFillTx/>
                <a:latin typeface="+mj-lt"/>
                <a:ea typeface="+mj-ea"/>
                <a:cs typeface="+mj-cs"/>
              </a:rPr>
              <a:t>B05</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7" name="Table 16"/>
          <p:cNvGraphicFramePr>
            <a:graphicFrameLocks noGrp="1"/>
          </p:cNvGraphicFramePr>
          <p:nvPr/>
        </p:nvGraphicFramePr>
        <p:xfrm>
          <a:off x="2987824" y="5157192"/>
          <a:ext cx="2423592" cy="1483360"/>
        </p:xfrm>
        <a:graphic>
          <a:graphicData uri="http://schemas.openxmlformats.org/drawingml/2006/table">
            <a:tbl>
              <a:tblPr firstRow="1" bandRow="1">
                <a:tableStyleId>{5C22544A-7EE6-4342-B048-85BDC9FD1C3A}</a:tableStyleId>
              </a:tblPr>
              <a:tblGrid>
                <a:gridCol w="720080"/>
                <a:gridCol w="1703512"/>
              </a:tblGrid>
              <a:tr h="370840">
                <a:tc>
                  <a:txBody>
                    <a:bodyPr/>
                    <a:lstStyle/>
                    <a:p>
                      <a:r>
                        <a:rPr kumimoji="1" lang="ja-JP" altLang="en-US" sz="900" smtClean="0">
                          <a:solidFill>
                            <a:schemeClr val="tx1"/>
                          </a:solidFill>
                        </a:rPr>
                        <a:t>メッセージ</a:t>
                      </a:r>
                      <a:endParaRPr kumimoji="1" lang="en-US" altLang="ja-JP" sz="900" dirty="0" smtClean="0">
                        <a:solidFill>
                          <a:schemeClr val="tx1"/>
                        </a:solidFill>
                      </a:endParaRPr>
                    </a:p>
                    <a:p>
                      <a:r>
                        <a:rPr kumimoji="1" lang="ja-JP" altLang="en-US" sz="900" smtClean="0">
                          <a:solidFill>
                            <a:schemeClr val="tx1"/>
                          </a:solidFill>
                        </a:rPr>
                        <a:t>コード</a:t>
                      </a:r>
                      <a:endParaRPr kumimoji="1" lang="ja-JP" altLang="en-US" sz="9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M10</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M34</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18" name="Title 8"/>
          <p:cNvSpPr txBox="1">
            <a:spLocks/>
          </p:cNvSpPr>
          <p:nvPr/>
        </p:nvSpPr>
        <p:spPr>
          <a:xfrm>
            <a:off x="6084168" y="188640"/>
            <a:ext cx="2843808"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チェック設計（全部）</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19" name="Table 18"/>
          <p:cNvGraphicFramePr>
            <a:graphicFrameLocks noGrp="1"/>
          </p:cNvGraphicFramePr>
          <p:nvPr/>
        </p:nvGraphicFramePr>
        <p:xfrm>
          <a:off x="6228186" y="692696"/>
          <a:ext cx="2711620" cy="1841113"/>
        </p:xfrm>
        <a:graphic>
          <a:graphicData uri="http://schemas.openxmlformats.org/drawingml/2006/table">
            <a:tbl>
              <a:tblPr firstRow="1" bandRow="1">
                <a:tableStyleId>{5C22544A-7EE6-4342-B048-85BDC9FD1C3A}</a:tableStyleId>
              </a:tblPr>
              <a:tblGrid>
                <a:gridCol w="542324"/>
                <a:gridCol w="542324"/>
                <a:gridCol w="542324"/>
                <a:gridCol w="542324"/>
                <a:gridCol w="542324"/>
              </a:tblGrid>
              <a:tr h="360040">
                <a:tc>
                  <a:txBody>
                    <a:bodyPr/>
                    <a:lstStyle/>
                    <a:p>
                      <a:r>
                        <a:rPr kumimoji="1" lang="ja-JP" altLang="en-US" sz="700" smtClean="0">
                          <a:solidFill>
                            <a:sysClr val="windowText" lastClr="000000"/>
                          </a:solidFill>
                        </a:rPr>
                        <a:t>チェック</a:t>
                      </a:r>
                      <a:endParaRPr kumimoji="1" lang="en-US" altLang="ja-JP" sz="700" dirty="0" smtClean="0">
                        <a:solidFill>
                          <a:sysClr val="windowText" lastClr="000000"/>
                        </a:solidFill>
                      </a:endParaRPr>
                    </a:p>
                    <a:p>
                      <a:r>
                        <a:rPr kumimoji="1" lang="ja-JP" altLang="en-US" sz="700" smtClean="0">
                          <a:solidFill>
                            <a:sysClr val="windowText" lastClr="000000"/>
                          </a:solidFill>
                        </a:rPr>
                        <a:t>コード</a:t>
                      </a:r>
                      <a:endParaRPr kumimoji="1" lang="ja-JP" altLang="en-US" sz="8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記号</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形式</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意味</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記銘</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66149">
                <a:tc>
                  <a:txBody>
                    <a:bodyPr/>
                    <a:lstStyle/>
                    <a:p>
                      <a:r>
                        <a:rPr kumimoji="1" lang="en-US" altLang="ja-JP" sz="1400" dirty="0" smtClean="0">
                          <a:solidFill>
                            <a:sysClr val="windowText" lastClr="000000"/>
                          </a:solidFill>
                        </a:rPr>
                        <a:t>C07</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66149">
                <a:tc>
                  <a:txBody>
                    <a:bodyPr/>
                    <a:lstStyle/>
                    <a:p>
                      <a:r>
                        <a:rPr kumimoji="1" lang="en-US" altLang="ja-JP" sz="1400" dirty="0" smtClean="0">
                          <a:solidFill>
                            <a:sysClr val="windowText" lastClr="000000"/>
                          </a:solidFill>
                        </a:rPr>
                        <a:t>C09</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1967">
                <a:tc>
                  <a:txBody>
                    <a:bodyPr/>
                    <a:lstStyle/>
                    <a:p>
                      <a:r>
                        <a:rPr kumimoji="1" lang="en-US" altLang="ja-JP" sz="1400" dirty="0" smtClean="0">
                          <a:solidFill>
                            <a:sysClr val="windowText" lastClr="000000"/>
                          </a:solidFill>
                        </a:rPr>
                        <a:t>C10</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6808">
                <a:tc>
                  <a:txBody>
                    <a:bodyPr/>
                    <a:lstStyle/>
                    <a:p>
                      <a:r>
                        <a:rPr kumimoji="1" lang="en-US" altLang="ja-JP" sz="1400" dirty="0" smtClean="0">
                          <a:solidFill>
                            <a:sysClr val="windowText" lastClr="000000"/>
                          </a:solidFill>
                        </a:rPr>
                        <a:t>C11</a:t>
                      </a:r>
                      <a:endParaRPr kumimoji="1" lang="ja-JP" altLang="en-US" sz="14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z="1100" smtClean="0">
                          <a:solidFill>
                            <a:sysClr val="windowText" lastClr="000000"/>
                          </a:solidFill>
                        </a:rPr>
                        <a:t>・・・</a:t>
                      </a:r>
                      <a:endParaRPr kumimoji="1" lang="ja-JP" altLang="en-US" sz="1100">
                        <a:solidFill>
                          <a:sysClr val="windowText" lastClr="000000"/>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20" name="Title 8"/>
          <p:cNvSpPr txBox="1">
            <a:spLocks/>
          </p:cNvSpPr>
          <p:nvPr/>
        </p:nvSpPr>
        <p:spPr>
          <a:xfrm>
            <a:off x="6084168" y="2780928"/>
            <a:ext cx="2448272"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例外設計（全部）</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21" name="Table 20"/>
          <p:cNvGraphicFramePr>
            <a:graphicFrameLocks noGrp="1"/>
          </p:cNvGraphicFramePr>
          <p:nvPr/>
        </p:nvGraphicFramePr>
        <p:xfrm>
          <a:off x="6228184" y="3284984"/>
          <a:ext cx="2711624" cy="1168400"/>
        </p:xfrm>
        <a:graphic>
          <a:graphicData uri="http://schemas.openxmlformats.org/drawingml/2006/table">
            <a:tbl>
              <a:tblPr firstRow="1" bandRow="1">
                <a:tableStyleId>{5C22544A-7EE6-4342-B048-85BDC9FD1C3A}</a:tableStyleId>
              </a:tblPr>
              <a:tblGrid>
                <a:gridCol w="805658"/>
                <a:gridCol w="1905966"/>
              </a:tblGrid>
              <a:tr h="370840">
                <a:tc>
                  <a:txBody>
                    <a:bodyPr/>
                    <a:lstStyle/>
                    <a:p>
                      <a:r>
                        <a:rPr kumimoji="1" lang="ja-JP" altLang="en-US" sz="1100" smtClean="0">
                          <a:solidFill>
                            <a:schemeClr val="tx1"/>
                          </a:solidFill>
                        </a:rPr>
                        <a:t>例外</a:t>
                      </a:r>
                      <a:endParaRPr kumimoji="1" lang="en-US" altLang="ja-JP" sz="1100" dirty="0" smtClean="0">
                        <a:solidFill>
                          <a:schemeClr val="tx1"/>
                        </a:solidFill>
                      </a:endParaRPr>
                    </a:p>
                    <a:p>
                      <a:r>
                        <a:rPr kumimoji="1" lang="ja-JP" altLang="en-US" sz="1100" smtClean="0">
                          <a:solidFill>
                            <a:schemeClr val="tx1"/>
                          </a:solidFill>
                        </a:rPr>
                        <a:t>コード</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R01</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R02</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graphicFrame>
        <p:nvGraphicFramePr>
          <p:cNvPr id="35" name="Table 34"/>
          <p:cNvGraphicFramePr>
            <a:graphicFrameLocks noGrp="1"/>
          </p:cNvGraphicFramePr>
          <p:nvPr/>
        </p:nvGraphicFramePr>
        <p:xfrm>
          <a:off x="6228184" y="5157192"/>
          <a:ext cx="2711624" cy="1483360"/>
        </p:xfrm>
        <a:graphic>
          <a:graphicData uri="http://schemas.openxmlformats.org/drawingml/2006/table">
            <a:tbl>
              <a:tblPr firstRow="1" bandRow="1">
                <a:tableStyleId>{5C22544A-7EE6-4342-B048-85BDC9FD1C3A}</a:tableStyleId>
              </a:tblPr>
              <a:tblGrid>
                <a:gridCol w="805658"/>
                <a:gridCol w="1905966"/>
              </a:tblGrid>
              <a:tr h="370840">
                <a:tc>
                  <a:txBody>
                    <a:bodyPr/>
                    <a:lstStyle/>
                    <a:p>
                      <a:r>
                        <a:rPr kumimoji="1" lang="ja-JP" altLang="en-US" sz="900" smtClean="0">
                          <a:solidFill>
                            <a:schemeClr val="tx1"/>
                          </a:solidFill>
                        </a:rPr>
                        <a:t>メッセージ</a:t>
                      </a:r>
                      <a:endParaRPr kumimoji="1" lang="en-US" altLang="ja-JP" sz="900" dirty="0" smtClean="0">
                        <a:solidFill>
                          <a:schemeClr val="tx1"/>
                        </a:solidFill>
                      </a:endParaRPr>
                    </a:p>
                    <a:p>
                      <a:r>
                        <a:rPr kumimoji="1" lang="ja-JP" altLang="en-US" sz="900" smtClean="0">
                          <a:solidFill>
                            <a:schemeClr val="tx1"/>
                          </a:solidFill>
                        </a:rPr>
                        <a:t>コード</a:t>
                      </a:r>
                      <a:endParaRPr kumimoji="1" lang="ja-JP" altLang="en-US" sz="9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pPr algn="ctr"/>
                      <a:r>
                        <a:rPr kumimoji="1" lang="ja-JP" altLang="en-US" sz="1100" smtClean="0">
                          <a:solidFill>
                            <a:schemeClr val="tx1"/>
                          </a:solidFill>
                        </a:rPr>
                        <a:t>説明</a:t>
                      </a:r>
                      <a:endParaRPr kumimoji="1" lang="ja-JP" altLang="en-US" sz="1100">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M10</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M33</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r h="370840">
                <a:tc>
                  <a:txBody>
                    <a:bodyPr/>
                    <a:lstStyle/>
                    <a:p>
                      <a:r>
                        <a:rPr kumimoji="1" lang="en-US" altLang="ja-JP" dirty="0" smtClean="0">
                          <a:solidFill>
                            <a:schemeClr val="tx1"/>
                          </a:solidFill>
                        </a:rPr>
                        <a:t>M34</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c>
                  <a:txBody>
                    <a:bodyPr/>
                    <a:lstStyle/>
                    <a:p>
                      <a:r>
                        <a:rPr kumimoji="1" lang="ja-JP" altLang="en-US" smtClean="0">
                          <a:solidFill>
                            <a:schemeClr val="tx1"/>
                          </a:solidFill>
                        </a:rPr>
                        <a:t>・・・・・</a:t>
                      </a:r>
                      <a:endParaRPr kumimoji="1" lang="ja-JP" altLang="en-US">
                        <a:solidFill>
                          <a:schemeClr val="tx1"/>
                        </a:solidFill>
                      </a:endParaRPr>
                    </a:p>
                  </a:txBody>
                  <a:tcPr>
                    <a:lnL w="38100" cap="flat" cmpd="sng" algn="ctr">
                      <a:solidFill>
                        <a:srgbClr val="3333FF"/>
                      </a:solidFill>
                      <a:prstDash val="solid"/>
                      <a:round/>
                      <a:headEnd type="none" w="med" len="med"/>
                      <a:tailEnd type="none" w="med" len="med"/>
                    </a:lnL>
                    <a:lnR w="38100" cap="flat" cmpd="sng" algn="ctr">
                      <a:solidFill>
                        <a:srgbClr val="3333FF"/>
                      </a:solidFill>
                      <a:prstDash val="solid"/>
                      <a:round/>
                      <a:headEnd type="none" w="med" len="med"/>
                      <a:tailEnd type="none" w="med" len="med"/>
                    </a:lnR>
                    <a:lnT w="38100" cap="flat" cmpd="sng" algn="ctr">
                      <a:solidFill>
                        <a:srgbClr val="3333FF"/>
                      </a:solidFill>
                      <a:prstDash val="solid"/>
                      <a:round/>
                      <a:headEnd type="none" w="med" len="med"/>
                      <a:tailEnd type="none" w="med" len="med"/>
                    </a:lnT>
                    <a:lnB w="38100" cap="flat" cmpd="sng" algn="ctr">
                      <a:solidFill>
                        <a:srgbClr val="3333FF"/>
                      </a:solidFill>
                      <a:prstDash val="solid"/>
                      <a:round/>
                      <a:headEnd type="none" w="med" len="med"/>
                      <a:tailEnd type="none" w="med" len="med"/>
                    </a:lnB>
                    <a:noFill/>
                  </a:tcPr>
                </a:tc>
              </a:tr>
            </a:tbl>
          </a:graphicData>
        </a:graphic>
      </p:graphicFrame>
      <p:sp>
        <p:nvSpPr>
          <p:cNvPr id="36" name="Title 8"/>
          <p:cNvSpPr txBox="1">
            <a:spLocks/>
          </p:cNvSpPr>
          <p:nvPr/>
        </p:nvSpPr>
        <p:spPr>
          <a:xfrm>
            <a:off x="6084168" y="4653136"/>
            <a:ext cx="3024336" cy="504056"/>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2400" b="0" i="0" u="none" strike="noStrike" kern="1200" cap="none" spc="0" normalizeH="0" baseline="0" noProof="0" smtClean="0">
                <a:ln>
                  <a:noFill/>
                </a:ln>
                <a:solidFill>
                  <a:schemeClr val="tx1"/>
                </a:solidFill>
                <a:effectLst/>
                <a:uLnTx/>
                <a:uFillTx/>
                <a:latin typeface="+mj-lt"/>
                <a:ea typeface="+mj-ea"/>
                <a:cs typeface="+mj-cs"/>
              </a:rPr>
              <a:t>メッセージ設計（全部）</a:t>
            </a:r>
            <a:endParaRPr kumimoji="1" lang="ja-JP" altLang="en-US" sz="2400" b="0" i="0" u="none" strike="noStrike" kern="1200" cap="none" spc="0" normalizeH="0" baseline="0" noProof="0">
              <a:ln>
                <a:noFill/>
              </a:ln>
              <a:solidFill>
                <a:schemeClr val="tx1"/>
              </a:solidFill>
              <a:effectLst/>
              <a:uLnTx/>
              <a:uFillTx/>
              <a:latin typeface="+mj-lt"/>
              <a:ea typeface="+mj-ea"/>
              <a:cs typeface="+mj-cs"/>
            </a:endParaRPr>
          </a:p>
        </p:txBody>
      </p:sp>
      <p:cxnSp>
        <p:nvCxnSpPr>
          <p:cNvPr id="38" name="Straight Connector 37"/>
          <p:cNvCxnSpPr/>
          <p:nvPr/>
        </p:nvCxnSpPr>
        <p:spPr>
          <a:xfrm>
            <a:off x="323528" y="260648"/>
            <a:ext cx="5184576"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51520" y="260648"/>
            <a:ext cx="5256584"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3528" y="2564904"/>
            <a:ext cx="5184576"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51520" y="2564904"/>
            <a:ext cx="5256584"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23528" y="4725144"/>
            <a:ext cx="5184576"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51520" y="4725144"/>
            <a:ext cx="5256584" cy="1944216"/>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2000"/>
                                        <p:tgtEl>
                                          <p:spTgt spid="6"/>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2000"/>
                                        <p:tgtEl>
                                          <p:spTgt spid="12"/>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2000"/>
                                        <p:tgtEl>
                                          <p:spTgt spid="13"/>
                                        </p:tgtEl>
                                      </p:cBhvr>
                                    </p:animEffect>
                                  </p:childTnLst>
                                </p:cTn>
                              </p:par>
                            </p:childTnLst>
                          </p:cTn>
                        </p:par>
                        <p:par>
                          <p:cTn id="20" fill="hold">
                            <p:stCondLst>
                              <p:cond delay="80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2000"/>
                                        <p:tgtEl>
                                          <p:spTgt spid="18"/>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2000"/>
                                        <p:tgtEl>
                                          <p:spTgt spid="7"/>
                                        </p:tgtEl>
                                      </p:cBhvr>
                                    </p:animEffect>
                                  </p:childTnLst>
                                </p:cTn>
                              </p:par>
                            </p:childTnLst>
                          </p:cTn>
                        </p:par>
                        <p:par>
                          <p:cTn id="33" fill="hold">
                            <p:stCondLst>
                              <p:cond delay="2000"/>
                            </p:stCondLst>
                            <p:childTnLst>
                              <p:par>
                                <p:cTn id="34" presetID="14"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2000"/>
                                        <p:tgtEl>
                                          <p:spTgt spid="8"/>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2000"/>
                                        <p:tgtEl>
                                          <p:spTgt spid="14"/>
                                        </p:tgtEl>
                                      </p:cBhvr>
                                    </p:animEffect>
                                  </p:childTnLst>
                                </p:cTn>
                              </p:par>
                            </p:childTnLst>
                          </p:cTn>
                        </p:par>
                        <p:par>
                          <p:cTn id="41" fill="hold">
                            <p:stCondLst>
                              <p:cond delay="6000"/>
                            </p:stCondLst>
                            <p:childTnLst>
                              <p:par>
                                <p:cTn id="42" presetID="14" presetClass="entr" presetSubtype="1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randombar(horizontal)">
                                      <p:cBhvr>
                                        <p:cTn id="44" dur="2000"/>
                                        <p:tgtEl>
                                          <p:spTgt spid="15"/>
                                        </p:tgtEl>
                                      </p:cBhvr>
                                    </p:animEffect>
                                  </p:childTnLst>
                                </p:cTn>
                              </p:par>
                            </p:childTnLst>
                          </p:cTn>
                        </p:par>
                        <p:par>
                          <p:cTn id="45" fill="hold">
                            <p:stCondLst>
                              <p:cond delay="8000"/>
                            </p:stCondLst>
                            <p:childTnLst>
                              <p:par>
                                <p:cTn id="46" presetID="14" presetClass="entr" presetSubtype="1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randombar(horizontal)">
                                      <p:cBhvr>
                                        <p:cTn id="48" dur="2000"/>
                                        <p:tgtEl>
                                          <p:spTgt spid="20"/>
                                        </p:tgtEl>
                                      </p:cBhvr>
                                    </p:animEffect>
                                  </p:childTnLst>
                                </p:cTn>
                              </p:par>
                            </p:childTnLst>
                          </p:cTn>
                        </p:par>
                        <p:par>
                          <p:cTn id="49" fill="hold">
                            <p:stCondLst>
                              <p:cond delay="10000"/>
                            </p:stCondLst>
                            <p:childTnLst>
                              <p:par>
                                <p:cTn id="50" presetID="14" presetClass="entr" presetSubtype="1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randombar(horizontal)">
                                      <p:cBhvr>
                                        <p:cTn id="52" dur="2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2000"/>
                                        <p:tgtEl>
                                          <p:spTgt spid="9"/>
                                        </p:tgtEl>
                                      </p:cBhvr>
                                    </p:animEffect>
                                  </p:childTnLst>
                                </p:cTn>
                              </p:par>
                            </p:childTnLst>
                          </p:cTn>
                        </p:par>
                        <p:par>
                          <p:cTn id="58" fill="hold">
                            <p:stCondLst>
                              <p:cond delay="2000"/>
                            </p:stCondLst>
                            <p:childTnLst>
                              <p:par>
                                <p:cTn id="59" presetID="14" presetClass="entr" presetSubtype="10"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randombar(horizontal)">
                                      <p:cBhvr>
                                        <p:cTn id="61" dur="2000"/>
                                        <p:tgtEl>
                                          <p:spTgt spid="10"/>
                                        </p:tgtEl>
                                      </p:cBhvr>
                                    </p:animEffect>
                                  </p:childTnLst>
                                </p:cTn>
                              </p:par>
                            </p:childTnLst>
                          </p:cTn>
                        </p:par>
                        <p:par>
                          <p:cTn id="62" fill="hold">
                            <p:stCondLst>
                              <p:cond delay="4000"/>
                            </p:stCondLst>
                            <p:childTnLst>
                              <p:par>
                                <p:cTn id="63" presetID="14" presetClass="entr" presetSubtype="1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randombar(horizontal)">
                                      <p:cBhvr>
                                        <p:cTn id="65" dur="2000"/>
                                        <p:tgtEl>
                                          <p:spTgt spid="16"/>
                                        </p:tgtEl>
                                      </p:cBhvr>
                                    </p:animEffect>
                                  </p:childTnLst>
                                </p:cTn>
                              </p:par>
                            </p:childTnLst>
                          </p:cTn>
                        </p:par>
                        <p:par>
                          <p:cTn id="66" fill="hold">
                            <p:stCondLst>
                              <p:cond delay="6000"/>
                            </p:stCondLst>
                            <p:childTnLst>
                              <p:par>
                                <p:cTn id="67" presetID="14" presetClass="entr" presetSubtype="10"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randombar(horizontal)">
                                      <p:cBhvr>
                                        <p:cTn id="69" dur="2000"/>
                                        <p:tgtEl>
                                          <p:spTgt spid="17"/>
                                        </p:tgtEl>
                                      </p:cBhvr>
                                    </p:animEffect>
                                  </p:childTnLst>
                                </p:cTn>
                              </p:par>
                            </p:childTnLst>
                          </p:cTn>
                        </p:par>
                        <p:par>
                          <p:cTn id="70" fill="hold">
                            <p:stCondLst>
                              <p:cond delay="8000"/>
                            </p:stCondLst>
                            <p:childTnLst>
                              <p:par>
                                <p:cTn id="71" presetID="14" presetClass="entr" presetSubtype="1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randombar(horizontal)">
                                      <p:cBhvr>
                                        <p:cTn id="73" dur="2000"/>
                                        <p:tgtEl>
                                          <p:spTgt spid="36"/>
                                        </p:tgtEl>
                                      </p:cBhvr>
                                    </p:animEffect>
                                  </p:childTnLst>
                                </p:cTn>
                              </p:par>
                            </p:childTnLst>
                          </p:cTn>
                        </p:par>
                        <p:par>
                          <p:cTn id="74" fill="hold">
                            <p:stCondLst>
                              <p:cond delay="10000"/>
                            </p:stCondLst>
                            <p:childTnLst>
                              <p:par>
                                <p:cTn id="75" presetID="14" presetClass="entr" presetSubtype="10" fill="hold"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randombar(horizontal)">
                                      <p:cBhvr>
                                        <p:cTn id="77" dur="20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slide(fromBottom)">
                                      <p:cBhvr>
                                        <p:cTn id="82" dur="500"/>
                                        <p:tgtEl>
                                          <p:spTgt spid="38"/>
                                        </p:tgtEl>
                                      </p:cBhvr>
                                    </p:animEffect>
                                  </p:childTnLst>
                                </p:cTn>
                              </p:par>
                            </p:childTnLst>
                          </p:cTn>
                        </p:par>
                        <p:par>
                          <p:cTn id="83" fill="hold">
                            <p:stCondLst>
                              <p:cond delay="500"/>
                            </p:stCondLst>
                            <p:childTnLst>
                              <p:par>
                                <p:cTn id="84" presetID="12" presetClass="entr" presetSubtype="4" fill="hold"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slide(fromBottom)">
                                      <p:cBhvr>
                                        <p:cTn id="86" dur="500"/>
                                        <p:tgtEl>
                                          <p:spTgt spid="42"/>
                                        </p:tgtEl>
                                      </p:cBhvr>
                                    </p:animEffect>
                                  </p:childTnLst>
                                </p:cTn>
                              </p:par>
                            </p:childTnLst>
                          </p:cTn>
                        </p:par>
                        <p:par>
                          <p:cTn id="87" fill="hold">
                            <p:stCondLst>
                              <p:cond delay="1000"/>
                            </p:stCondLst>
                            <p:childTnLst>
                              <p:par>
                                <p:cTn id="88" presetID="12" presetClass="entr" presetSubtype="4" fill="hold" nodeType="after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slide(fromBottom)">
                                      <p:cBhvr>
                                        <p:cTn id="90" dur="500"/>
                                        <p:tgtEl>
                                          <p:spTgt spid="49"/>
                                        </p:tgtEl>
                                      </p:cBhvr>
                                    </p:animEffect>
                                  </p:childTnLst>
                                </p:cTn>
                              </p:par>
                            </p:childTnLst>
                          </p:cTn>
                        </p:par>
                        <p:par>
                          <p:cTn id="91" fill="hold">
                            <p:stCondLst>
                              <p:cond delay="1500"/>
                            </p:stCondLst>
                            <p:childTnLst>
                              <p:par>
                                <p:cTn id="92" presetID="12" presetClass="entr" presetSubtype="4" fill="hold" nodeType="after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slide(fromBottom)">
                                      <p:cBhvr>
                                        <p:cTn id="94" dur="500"/>
                                        <p:tgtEl>
                                          <p:spTgt spid="50"/>
                                        </p:tgtEl>
                                      </p:cBhvr>
                                    </p:animEffect>
                                  </p:childTnLst>
                                </p:cTn>
                              </p:par>
                            </p:childTnLst>
                          </p:cTn>
                        </p:par>
                        <p:par>
                          <p:cTn id="95" fill="hold">
                            <p:stCondLst>
                              <p:cond delay="2000"/>
                            </p:stCondLst>
                            <p:childTnLst>
                              <p:par>
                                <p:cTn id="96" presetID="12" presetClass="entr" presetSubtype="4" fill="hold" nodeType="after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slide(fromBottom)">
                                      <p:cBhvr>
                                        <p:cTn id="98" dur="500"/>
                                        <p:tgtEl>
                                          <p:spTgt spid="51"/>
                                        </p:tgtEl>
                                      </p:cBhvr>
                                    </p:animEffect>
                                  </p:childTnLst>
                                </p:cTn>
                              </p:par>
                            </p:childTnLst>
                          </p:cTn>
                        </p:par>
                        <p:par>
                          <p:cTn id="99" fill="hold">
                            <p:stCondLst>
                              <p:cond delay="2500"/>
                            </p:stCondLst>
                            <p:childTnLst>
                              <p:par>
                                <p:cTn id="100" presetID="12" presetClass="entr" presetSubtype="4" fill="hold" nodeType="after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slide(fromBottom)">
                                      <p:cBhvr>
                                        <p:cTn id="10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P spid="14" grpId="0"/>
      <p:bldP spid="16" grpId="0"/>
      <p:bldP spid="18" grpId="0"/>
      <p:bldP spid="20"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設計がＭＥＣＥになっているか？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pPr marL="0" indent="0"/>
            <a:r>
              <a:rPr kumimoji="1" lang="ja-JP" altLang="en-US" sz="6000" smtClean="0"/>
              <a:t>ＭＥＣＥになっていない。</a:t>
            </a:r>
            <a:endParaRPr kumimoji="1" lang="en-US" altLang="ja-JP" sz="6000" dirty="0" smtClean="0"/>
          </a:p>
          <a:p>
            <a:pPr marL="0" indent="0"/>
            <a:r>
              <a:rPr lang="ja-JP" altLang="en-US" sz="6000" smtClean="0"/>
              <a:t>網</a:t>
            </a:r>
            <a:r>
              <a:rPr lang="ja-JP" altLang="en-US" sz="6000" smtClean="0"/>
              <a:t>羅性の検証ができているか？</a:t>
            </a:r>
            <a:endParaRPr lang="en-US" altLang="ja-JP" sz="6000" dirty="0" smtClean="0"/>
          </a:p>
          <a:p>
            <a:pPr marL="0" indent="0"/>
            <a:r>
              <a:rPr kumimoji="1" lang="ja-JP" altLang="en-US" sz="6000" smtClean="0"/>
              <a:t>重</a:t>
            </a:r>
            <a:r>
              <a:rPr kumimoji="1" lang="ja-JP" altLang="en-US" sz="6000" smtClean="0"/>
              <a:t>複しているものはないか？</a:t>
            </a:r>
            <a:endParaRPr kumimoji="1" lang="en-US" altLang="ja-JP" sz="6000" dirty="0" smtClean="0"/>
          </a:p>
          <a:p>
            <a:pPr marL="0" indent="0">
              <a:buNone/>
            </a:pPr>
            <a:endParaRPr kumimoji="1" lang="en-US" altLang="ja-JP" sz="6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ＭＶＣモデル</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Flowchart: Display 4"/>
          <p:cNvSpPr/>
          <p:nvPr/>
        </p:nvSpPr>
        <p:spPr>
          <a:xfrm>
            <a:off x="2411760" y="1412776"/>
            <a:ext cx="4392488" cy="504056"/>
          </a:xfrm>
          <a:prstGeom prst="flowChartDisplay">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smtClean="0">
                <a:solidFill>
                  <a:schemeClr val="tx1"/>
                </a:solidFill>
              </a:rPr>
              <a:t>クライアント</a:t>
            </a:r>
            <a:endParaRPr kumimoji="1" lang="ja-JP" altLang="en-US" sz="3200">
              <a:solidFill>
                <a:schemeClr val="tx1"/>
              </a:solidFill>
            </a:endParaRPr>
          </a:p>
        </p:txBody>
      </p:sp>
      <p:sp>
        <p:nvSpPr>
          <p:cNvPr id="6" name="Flowchart: Process 5"/>
          <p:cNvSpPr/>
          <p:nvPr/>
        </p:nvSpPr>
        <p:spPr>
          <a:xfrm>
            <a:off x="3313434" y="2780928"/>
            <a:ext cx="2592288" cy="1008112"/>
          </a:xfrm>
          <a:prstGeom prst="flowChartProcess">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smtClean="0">
                <a:solidFill>
                  <a:schemeClr val="tx1"/>
                </a:solidFill>
              </a:rPr>
              <a:t>コントローラ</a:t>
            </a:r>
            <a:endParaRPr kumimoji="1" lang="en-US" altLang="ja-JP" sz="3200" dirty="0" smtClean="0">
              <a:solidFill>
                <a:schemeClr val="tx1"/>
              </a:solidFill>
            </a:endParaRPr>
          </a:p>
          <a:p>
            <a:pPr algn="ctr"/>
            <a:r>
              <a:rPr lang="ja-JP" altLang="en-US" smtClean="0">
                <a:solidFill>
                  <a:schemeClr val="tx1"/>
                </a:solidFill>
              </a:rPr>
              <a:t>リクエ</a:t>
            </a:r>
            <a:r>
              <a:rPr lang="ja-JP" altLang="en-US" smtClean="0">
                <a:solidFill>
                  <a:schemeClr val="tx1"/>
                </a:solidFill>
              </a:rPr>
              <a:t>ス</a:t>
            </a:r>
            <a:r>
              <a:rPr lang="ja-JP" altLang="en-US" smtClean="0">
                <a:solidFill>
                  <a:schemeClr val="tx1"/>
                </a:solidFill>
              </a:rPr>
              <a:t>ト処理、モデル、ビューの制御</a:t>
            </a:r>
            <a:endParaRPr kumimoji="1" lang="ja-JP" altLang="en-US">
              <a:solidFill>
                <a:schemeClr val="tx1"/>
              </a:solidFill>
            </a:endParaRPr>
          </a:p>
        </p:txBody>
      </p:sp>
      <p:sp>
        <p:nvSpPr>
          <p:cNvPr id="7" name="Rounded Rectangle 6"/>
          <p:cNvSpPr/>
          <p:nvPr/>
        </p:nvSpPr>
        <p:spPr>
          <a:xfrm>
            <a:off x="395536" y="2348880"/>
            <a:ext cx="8280920" cy="4320480"/>
          </a:xfrm>
          <a:prstGeom prst="roundRect">
            <a:avLst>
              <a:gd name="adj" fmla="val 16957"/>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ja-JP" altLang="en-US" sz="3200" smtClean="0">
                <a:solidFill>
                  <a:schemeClr val="tx1"/>
                </a:solidFill>
              </a:rPr>
              <a:t>サ</a:t>
            </a:r>
            <a:r>
              <a:rPr lang="ja-JP" altLang="en-US" sz="3200" smtClean="0">
                <a:solidFill>
                  <a:schemeClr val="tx1"/>
                </a:solidFill>
              </a:rPr>
              <a:t>ー</a:t>
            </a:r>
            <a:r>
              <a:rPr lang="ja-JP" altLang="en-US" sz="3200" smtClean="0">
                <a:solidFill>
                  <a:schemeClr val="tx1"/>
                </a:solidFill>
              </a:rPr>
              <a:t>バ</a:t>
            </a:r>
            <a:endParaRPr lang="ja-JP" altLang="en-US" sz="3200" smtClean="0">
              <a:solidFill>
                <a:schemeClr val="tx1"/>
              </a:solidFill>
            </a:endParaRPr>
          </a:p>
        </p:txBody>
      </p:sp>
      <p:cxnSp>
        <p:nvCxnSpPr>
          <p:cNvPr id="8" name="Straight Connector 7"/>
          <p:cNvCxnSpPr>
            <a:stCxn id="5" idx="2"/>
            <a:endCxn id="6" idx="0"/>
          </p:cNvCxnSpPr>
          <p:nvPr/>
        </p:nvCxnSpPr>
        <p:spPr>
          <a:xfrm>
            <a:off x="4608004" y="1916832"/>
            <a:ext cx="1574" cy="864096"/>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971600" y="4293096"/>
            <a:ext cx="2592288" cy="1008112"/>
          </a:xfrm>
          <a:prstGeom prst="flowChartProcess">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smtClean="0">
                <a:solidFill>
                  <a:schemeClr val="tx1"/>
                </a:solidFill>
              </a:rPr>
              <a:t>ビュー</a:t>
            </a:r>
            <a:endParaRPr kumimoji="1" lang="en-US" altLang="ja-JP" sz="3200" dirty="0" smtClean="0">
              <a:solidFill>
                <a:schemeClr val="tx1"/>
              </a:solidFill>
            </a:endParaRPr>
          </a:p>
          <a:p>
            <a:pPr algn="ctr"/>
            <a:r>
              <a:rPr lang="en-US" altLang="ja-JP" dirty="0" smtClean="0">
                <a:solidFill>
                  <a:schemeClr val="tx1"/>
                </a:solidFill>
              </a:rPr>
              <a:t>HTML</a:t>
            </a:r>
            <a:r>
              <a:rPr lang="ja-JP" altLang="en-US" smtClean="0">
                <a:solidFill>
                  <a:schemeClr val="tx1"/>
                </a:solidFill>
              </a:rPr>
              <a:t>出力</a:t>
            </a:r>
            <a:endParaRPr kumimoji="1" lang="ja-JP" altLang="en-US" sz="3200">
              <a:solidFill>
                <a:schemeClr val="tx1"/>
              </a:solidFill>
            </a:endParaRPr>
          </a:p>
        </p:txBody>
      </p:sp>
      <p:sp>
        <p:nvSpPr>
          <p:cNvPr id="15" name="Flowchart: Process 14"/>
          <p:cNvSpPr/>
          <p:nvPr/>
        </p:nvSpPr>
        <p:spPr>
          <a:xfrm>
            <a:off x="5652120" y="4293096"/>
            <a:ext cx="2592288" cy="1008112"/>
          </a:xfrm>
          <a:prstGeom prst="flowChartProcess">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smtClean="0">
                <a:solidFill>
                  <a:schemeClr val="tx1"/>
                </a:solidFill>
              </a:rPr>
              <a:t>モデル</a:t>
            </a:r>
            <a:endParaRPr kumimoji="1" lang="en-US" altLang="ja-JP" sz="3200" dirty="0" smtClean="0">
              <a:solidFill>
                <a:schemeClr val="tx1"/>
              </a:solidFill>
            </a:endParaRPr>
          </a:p>
          <a:p>
            <a:pPr algn="ctr"/>
            <a:r>
              <a:rPr lang="ja-JP" altLang="en-US" smtClean="0">
                <a:solidFill>
                  <a:schemeClr val="tx1"/>
                </a:solidFill>
              </a:rPr>
              <a:t>メインロジ</a:t>
            </a:r>
            <a:r>
              <a:rPr lang="ja-JP" altLang="en-US" smtClean="0">
                <a:solidFill>
                  <a:schemeClr val="tx1"/>
                </a:solidFill>
              </a:rPr>
              <a:t>ッ</a:t>
            </a:r>
            <a:r>
              <a:rPr lang="ja-JP" altLang="en-US" smtClean="0">
                <a:solidFill>
                  <a:schemeClr val="tx1"/>
                </a:solidFill>
              </a:rPr>
              <a:t>ク・</a:t>
            </a:r>
            <a:endParaRPr lang="en-US" altLang="ja-JP" dirty="0" smtClean="0">
              <a:solidFill>
                <a:schemeClr val="tx1"/>
              </a:solidFill>
            </a:endParaRPr>
          </a:p>
          <a:p>
            <a:pPr algn="ctr"/>
            <a:r>
              <a:rPr lang="ja-JP" altLang="en-US" smtClean="0">
                <a:solidFill>
                  <a:schemeClr val="tx1"/>
                </a:solidFill>
              </a:rPr>
              <a:t>データ連携</a:t>
            </a:r>
            <a:endParaRPr kumimoji="1" lang="ja-JP" altLang="en-US">
              <a:solidFill>
                <a:schemeClr val="tx1"/>
              </a:solidFill>
            </a:endParaRPr>
          </a:p>
        </p:txBody>
      </p:sp>
      <p:cxnSp>
        <p:nvCxnSpPr>
          <p:cNvPr id="16" name="Straight Connector 15"/>
          <p:cNvCxnSpPr/>
          <p:nvPr/>
        </p:nvCxnSpPr>
        <p:spPr>
          <a:xfrm>
            <a:off x="5508104" y="3789040"/>
            <a:ext cx="432048" cy="504056"/>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771800" y="3573016"/>
            <a:ext cx="576064" cy="720080"/>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6012160" y="5589240"/>
            <a:ext cx="2016224" cy="864096"/>
          </a:xfrm>
          <a:prstGeom prst="flowChartMagneticDisk">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ファイル</a:t>
            </a:r>
            <a:endParaRPr kumimoji="1" lang="en-US" altLang="ja-JP" sz="3200" dirty="0" smtClean="0">
              <a:solidFill>
                <a:schemeClr val="tx1"/>
              </a:solidFill>
            </a:endParaRPr>
          </a:p>
          <a:p>
            <a:pPr algn="ctr"/>
            <a:r>
              <a:rPr kumimoji="1" lang="ja-JP" altLang="en-US" sz="3200" smtClean="0">
                <a:solidFill>
                  <a:schemeClr val="tx1"/>
                </a:solidFill>
              </a:rPr>
              <a:t>テーブル</a:t>
            </a:r>
            <a:endParaRPr kumimoji="1" lang="ja-JP" altLang="en-US" sz="3200">
              <a:solidFill>
                <a:schemeClr val="tx1"/>
              </a:solidFill>
            </a:endParaRPr>
          </a:p>
        </p:txBody>
      </p:sp>
      <p:cxnSp>
        <p:nvCxnSpPr>
          <p:cNvPr id="32" name="Straight Connector 31"/>
          <p:cNvCxnSpPr/>
          <p:nvPr/>
        </p:nvCxnSpPr>
        <p:spPr>
          <a:xfrm flipH="1" flipV="1">
            <a:off x="5868144" y="3573016"/>
            <a:ext cx="2088232" cy="720080"/>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475656" y="1916832"/>
            <a:ext cx="1944216" cy="2376264"/>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60232" y="5301208"/>
            <a:ext cx="0" cy="432048"/>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452320" y="5301208"/>
            <a:ext cx="0" cy="432048"/>
          </a:xfrm>
          <a:prstGeom prst="line">
            <a:avLst/>
          </a:prstGeom>
          <a:ln w="38100">
            <a:solidFill>
              <a:srgbClr val="3333FF"/>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67944" y="1916832"/>
            <a:ext cx="2195736" cy="523220"/>
          </a:xfrm>
          <a:prstGeom prst="rect">
            <a:avLst/>
          </a:prstGeom>
          <a:noFill/>
        </p:spPr>
        <p:txBody>
          <a:bodyPr wrap="square" rtlCol="0">
            <a:spAutoFit/>
          </a:bodyPr>
          <a:lstStyle/>
          <a:p>
            <a:r>
              <a:rPr kumimoji="1" lang="ja-JP" altLang="en-US" sz="2800" smtClean="0">
                <a:solidFill>
                  <a:srgbClr val="FF0000"/>
                </a:solidFill>
              </a:rPr>
              <a:t>①リクエスト</a:t>
            </a:r>
            <a:endParaRPr kumimoji="1" lang="ja-JP" altLang="en-US" sz="2800">
              <a:solidFill>
                <a:srgbClr val="FF0000"/>
              </a:solidFill>
            </a:endParaRPr>
          </a:p>
        </p:txBody>
      </p:sp>
      <p:sp>
        <p:nvSpPr>
          <p:cNvPr id="47" name="TextBox 46"/>
          <p:cNvSpPr txBox="1"/>
          <p:nvPr/>
        </p:nvSpPr>
        <p:spPr>
          <a:xfrm>
            <a:off x="4464496" y="3789040"/>
            <a:ext cx="2195736" cy="523220"/>
          </a:xfrm>
          <a:prstGeom prst="rect">
            <a:avLst/>
          </a:prstGeom>
          <a:noFill/>
        </p:spPr>
        <p:txBody>
          <a:bodyPr wrap="square" rtlCol="0">
            <a:spAutoFit/>
          </a:bodyPr>
          <a:lstStyle/>
          <a:p>
            <a:r>
              <a:rPr kumimoji="1" lang="ja-JP" altLang="en-US" sz="2800" smtClean="0">
                <a:solidFill>
                  <a:srgbClr val="FF0000"/>
                </a:solidFill>
              </a:rPr>
              <a:t>②処理指示</a:t>
            </a:r>
            <a:endParaRPr kumimoji="1" lang="ja-JP" altLang="en-US" sz="2800">
              <a:solidFill>
                <a:srgbClr val="FF0000"/>
              </a:solidFill>
            </a:endParaRPr>
          </a:p>
        </p:txBody>
      </p:sp>
      <p:sp>
        <p:nvSpPr>
          <p:cNvPr id="52" name="TextBox 51"/>
          <p:cNvSpPr txBox="1"/>
          <p:nvPr/>
        </p:nvSpPr>
        <p:spPr>
          <a:xfrm>
            <a:off x="6300192" y="3338989"/>
            <a:ext cx="2232248" cy="954107"/>
          </a:xfrm>
          <a:prstGeom prst="rect">
            <a:avLst/>
          </a:prstGeom>
          <a:noFill/>
        </p:spPr>
        <p:txBody>
          <a:bodyPr wrap="square" rtlCol="0">
            <a:spAutoFit/>
          </a:bodyPr>
          <a:lstStyle/>
          <a:p>
            <a:r>
              <a:rPr kumimoji="1" lang="ja-JP" altLang="en-US" sz="2800" smtClean="0">
                <a:solidFill>
                  <a:srgbClr val="FF0000"/>
                </a:solidFill>
              </a:rPr>
              <a:t>③結果データ</a:t>
            </a:r>
            <a:endParaRPr kumimoji="1" lang="en-US" altLang="ja-JP" sz="2800" dirty="0" smtClean="0">
              <a:solidFill>
                <a:srgbClr val="FF0000"/>
              </a:solidFill>
            </a:endParaRPr>
          </a:p>
          <a:p>
            <a:r>
              <a:rPr kumimoji="1" lang="ja-JP" altLang="en-US" sz="2800" smtClean="0">
                <a:solidFill>
                  <a:srgbClr val="FF0000"/>
                </a:solidFill>
              </a:rPr>
              <a:t>返却</a:t>
            </a:r>
            <a:endParaRPr kumimoji="1" lang="ja-JP" altLang="en-US" sz="2800">
              <a:solidFill>
                <a:srgbClr val="FF0000"/>
              </a:solidFill>
            </a:endParaRPr>
          </a:p>
        </p:txBody>
      </p:sp>
      <p:sp>
        <p:nvSpPr>
          <p:cNvPr id="53" name="TextBox 52"/>
          <p:cNvSpPr txBox="1"/>
          <p:nvPr/>
        </p:nvSpPr>
        <p:spPr>
          <a:xfrm>
            <a:off x="2098610" y="3789040"/>
            <a:ext cx="2195736" cy="523220"/>
          </a:xfrm>
          <a:prstGeom prst="rect">
            <a:avLst/>
          </a:prstGeom>
          <a:noFill/>
        </p:spPr>
        <p:txBody>
          <a:bodyPr wrap="square" rtlCol="0">
            <a:spAutoFit/>
          </a:bodyPr>
          <a:lstStyle/>
          <a:p>
            <a:r>
              <a:rPr kumimoji="1" lang="ja-JP" altLang="en-US" sz="2800" smtClean="0">
                <a:solidFill>
                  <a:srgbClr val="FF0000"/>
                </a:solidFill>
              </a:rPr>
              <a:t>④出力指示</a:t>
            </a:r>
            <a:endParaRPr kumimoji="1" lang="ja-JP" altLang="en-US" sz="2800">
              <a:solidFill>
                <a:srgbClr val="FF0000"/>
              </a:solidFill>
            </a:endParaRPr>
          </a:p>
        </p:txBody>
      </p:sp>
      <p:sp>
        <p:nvSpPr>
          <p:cNvPr id="65" name="TextBox 64"/>
          <p:cNvSpPr txBox="1"/>
          <p:nvPr/>
        </p:nvSpPr>
        <p:spPr>
          <a:xfrm>
            <a:off x="792088" y="2852936"/>
            <a:ext cx="2195736" cy="523220"/>
          </a:xfrm>
          <a:prstGeom prst="rect">
            <a:avLst/>
          </a:prstGeom>
          <a:noFill/>
        </p:spPr>
        <p:txBody>
          <a:bodyPr wrap="square" rtlCol="0">
            <a:spAutoFit/>
          </a:bodyPr>
          <a:lstStyle/>
          <a:p>
            <a:r>
              <a:rPr kumimoji="1" lang="ja-JP" altLang="en-US" sz="2800" smtClean="0">
                <a:solidFill>
                  <a:srgbClr val="FF0000"/>
                </a:solidFill>
              </a:rPr>
              <a:t>⑤レスポンス</a:t>
            </a:r>
            <a:endParaRPr kumimoji="1" lang="ja-JP"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par>
                          <p:cTn id="26" fill="hold">
                            <p:stCondLst>
                              <p:cond delay="1000"/>
                            </p:stCondLst>
                            <p:childTnLst>
                              <p:par>
                                <p:cTn id="27" presetID="14" presetClass="entr" presetSubtype="10"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randombar(horizontal)">
                                      <p:cBhvr>
                                        <p:cTn id="29" dur="500"/>
                                        <p:tgtEl>
                                          <p:spTgt spid="39"/>
                                        </p:tgtEl>
                                      </p:cBhvr>
                                    </p:animEffect>
                                  </p:childTnLst>
                                </p:cTn>
                              </p:par>
                            </p:childTnLst>
                          </p:cTn>
                        </p:par>
                        <p:par>
                          <p:cTn id="30" fill="hold">
                            <p:stCondLst>
                              <p:cond delay="1500"/>
                            </p:stCondLst>
                            <p:childTnLst>
                              <p:par>
                                <p:cTn id="31" presetID="14" presetClass="entr" presetSubtype="1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childTnLst>
                          </p:cTn>
                        </p:par>
                        <p:par>
                          <p:cTn id="44" fill="hold">
                            <p:stCondLst>
                              <p:cond delay="500"/>
                            </p:stCondLst>
                            <p:childTnLst>
                              <p:par>
                                <p:cTn id="45" presetID="14" presetClass="entr" presetSubtype="1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randombar(horizontal)">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randombar(horizontal)">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500"/>
                            </p:stCondLst>
                            <p:childTnLst>
                              <p:par>
                                <p:cTn id="63" presetID="14" presetClass="entr" presetSubtype="1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randombar(horizontal)">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randombar(horizontal)">
                                      <p:cBhvr>
                                        <p:cTn id="70" dur="500"/>
                                        <p:tgtEl>
                                          <p:spTgt spid="19"/>
                                        </p:tgtEl>
                                      </p:cBhvr>
                                    </p:animEffect>
                                  </p:childTnLst>
                                </p:cTn>
                              </p:par>
                            </p:childTnLst>
                          </p:cTn>
                        </p:par>
                        <p:par>
                          <p:cTn id="71" fill="hold">
                            <p:stCondLst>
                              <p:cond delay="500"/>
                            </p:stCondLst>
                            <p:childTnLst>
                              <p:par>
                                <p:cTn id="72" presetID="14" presetClass="entr" presetSubtype="10"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randombar(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randombar(horizontal)">
                                      <p:cBhvr>
                                        <p:cTn id="79" dur="500"/>
                                        <p:tgtEl>
                                          <p:spTgt spid="35"/>
                                        </p:tgtEl>
                                      </p:cBhvr>
                                    </p:animEffect>
                                  </p:childTnLst>
                                </p:cTn>
                              </p:par>
                            </p:childTnLst>
                          </p:cTn>
                        </p:par>
                        <p:par>
                          <p:cTn id="80" fill="hold">
                            <p:stCondLst>
                              <p:cond delay="500"/>
                            </p:stCondLst>
                            <p:childTnLst>
                              <p:par>
                                <p:cTn id="81" presetID="14" presetClass="entr" presetSubtype="10"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randombar(horizontal)">
                                      <p:cBhvr>
                                        <p:cTn id="8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25" grpId="0" animBg="1"/>
      <p:bldP spid="46" grpId="0"/>
      <p:bldP spid="47" grpId="0"/>
      <p:bldP spid="52" grpId="0"/>
      <p:bldP spid="53"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内部設計</a:t>
            </a:r>
            <a:r>
              <a:rPr lang="ja-JP" altLang="en-US" smtClean="0"/>
              <a:t>書</a:t>
            </a:r>
            <a:r>
              <a:rPr lang="ja-JP" altLang="en-US" smtClean="0"/>
              <a:t>例</a:t>
            </a:r>
            <a:r>
              <a:rPr lang="ja-JP" altLang="en-US" smtClean="0"/>
              <a:t>と</a:t>
            </a:r>
            <a:r>
              <a:rPr lang="ja-JP" altLang="en-US" smtClean="0"/>
              <a:t>Ｍ</a:t>
            </a:r>
            <a:r>
              <a:rPr lang="ja-JP" altLang="en-US" smtClean="0"/>
              <a:t>ＶＣモ</a:t>
            </a:r>
            <a:r>
              <a:rPr lang="ja-JP" altLang="en-US" smtClean="0"/>
              <a:t>デ</a:t>
            </a:r>
            <a:r>
              <a:rPr lang="ja-JP" altLang="en-US" smtClean="0"/>
              <a:t>ル</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800" smtClean="0"/>
              <a:t>ＭＶＣモデルに内部設計書例を適用できるのか？</a:t>
            </a:r>
            <a:endParaRPr kumimoji="1" lang="en-US" altLang="ja-JP" sz="4800" dirty="0" smtClean="0"/>
          </a:p>
          <a:p>
            <a:r>
              <a:rPr lang="ja-JP" altLang="en-US" sz="4800" smtClean="0"/>
              <a:t>多</a:t>
            </a:r>
            <a:r>
              <a:rPr lang="ja-JP" altLang="en-US" sz="4800" smtClean="0"/>
              <a:t>分、</a:t>
            </a:r>
            <a:r>
              <a:rPr lang="ja-JP" altLang="en-US" sz="4800" smtClean="0"/>
              <a:t>内部設計</a:t>
            </a:r>
            <a:r>
              <a:rPr lang="ja-JP" altLang="en-US" sz="4800" smtClean="0"/>
              <a:t>書</a:t>
            </a:r>
            <a:r>
              <a:rPr lang="ja-JP" altLang="en-US" sz="4800" smtClean="0"/>
              <a:t>例を適用できる。</a:t>
            </a:r>
            <a:endParaRPr lang="en-US" altLang="ja-JP" sz="4800" dirty="0" smtClean="0"/>
          </a:p>
          <a:p>
            <a:r>
              <a:rPr kumimoji="1" lang="ja-JP" altLang="en-US" sz="4800" smtClean="0"/>
              <a:t>た</a:t>
            </a:r>
            <a:r>
              <a:rPr kumimoji="1" lang="ja-JP" altLang="en-US" sz="4800" smtClean="0"/>
              <a:t>だ</a:t>
            </a:r>
            <a:r>
              <a:rPr kumimoji="1" lang="ja-JP" altLang="en-US" sz="4800" smtClean="0"/>
              <a:t>し、</a:t>
            </a:r>
            <a:r>
              <a:rPr kumimoji="1" lang="en-US" altLang="ja-JP" sz="4800" dirty="0" smtClean="0"/>
              <a:t>OOD</a:t>
            </a:r>
            <a:r>
              <a:rPr kumimoji="1" lang="ja-JP" altLang="en-US" sz="4800" smtClean="0"/>
              <a:t>、</a:t>
            </a:r>
            <a:r>
              <a:rPr kumimoji="1" lang="en-US" altLang="ja-JP" sz="4800" dirty="0" smtClean="0"/>
              <a:t>OOP</a:t>
            </a:r>
            <a:r>
              <a:rPr kumimoji="1" lang="ja-JP" altLang="en-US" sz="4800" smtClean="0"/>
              <a:t>であるため効率的な開発とは言えないかもしれない。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内部設計書の目的は？</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外部設計書をプログラムに変換するためのＩ／Ｆ仕様書</a:t>
            </a:r>
            <a:endParaRPr kumimoji="1" lang="en-US" altLang="ja-JP" sz="4800" dirty="0" smtClean="0"/>
          </a:p>
          <a:p>
            <a:r>
              <a:rPr lang="ja-JP" altLang="en-US" sz="4800" smtClean="0"/>
              <a:t>プログ</a:t>
            </a:r>
            <a:r>
              <a:rPr lang="ja-JP" altLang="en-US" sz="4800" smtClean="0"/>
              <a:t>ラ</a:t>
            </a:r>
            <a:r>
              <a:rPr lang="ja-JP" altLang="en-US" sz="4800" smtClean="0"/>
              <a:t>マに外部設計書に書かれたシステムのプログラムを作ってもらうための仕様書</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13146</TotalTime>
  <Words>1410</Words>
  <Application>Microsoft Office PowerPoint</Application>
  <PresentationFormat>On-screen Show (4:3)</PresentationFormat>
  <Paragraphs>327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テーマ</vt:lpstr>
      <vt:lpstr>内部設計についての所感</vt:lpstr>
      <vt:lpstr>画面とのリンクが無い</vt:lpstr>
      <vt:lpstr>例１</vt:lpstr>
      <vt:lpstr>例２</vt:lpstr>
      <vt:lpstr>Slide 5</vt:lpstr>
      <vt:lpstr>設計がＭＥＣＥになっているか？</vt:lpstr>
      <vt:lpstr>ＭＶＣモデル</vt:lpstr>
      <vt:lpstr>内部設計書例とＭＶＣモデル</vt:lpstr>
      <vt:lpstr>内部設計書の目的は？</vt:lpstr>
      <vt:lpstr>内部設計書の目的は？？</vt:lpstr>
      <vt:lpstr>生産性が低すぎる</vt:lpstr>
      <vt:lpstr>設計書の構造の不備</vt:lpstr>
      <vt:lpstr>コミュニケーション不足</vt:lpstr>
      <vt:lpstr>レビューで発言できない人</vt:lpstr>
      <vt:lpstr>今回の内部設計はＶｅｒ．１</vt:lpstr>
      <vt:lpstr>最終納品日</vt:lpstr>
    </vt:vector>
  </TitlesOfParts>
  <Manager>権代　祥一</Manager>
  <Company>ハノイ工科大学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雛形</dc:title>
  <dc:creator>権代　祥一</dc:creator>
  <cp:lastModifiedBy>権代　祥一</cp:lastModifiedBy>
  <cp:revision>595</cp:revision>
  <dcterms:created xsi:type="dcterms:W3CDTF">2009-12-23T09:12:48Z</dcterms:created>
  <dcterms:modified xsi:type="dcterms:W3CDTF">2012-03-08T23:47:48Z</dcterms:modified>
  <cp:category>ＩＴ日本語</cp:category>
  <cp:version>3</cp:version>
</cp:coreProperties>
</file>