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352" r:id="rId2"/>
    <p:sldId id="506" r:id="rId3"/>
    <p:sldId id="507" r:id="rId4"/>
    <p:sldId id="508" r:id="rId5"/>
    <p:sldId id="505" r:id="rId6"/>
    <p:sldId id="510" r:id="rId7"/>
    <p:sldId id="511" r:id="rId8"/>
    <p:sldId id="512" r:id="rId9"/>
    <p:sldId id="513" r:id="rId10"/>
    <p:sldId id="514" r:id="rId11"/>
    <p:sldId id="516" r:id="rId12"/>
    <p:sldId id="517" r:id="rId13"/>
    <p:sldId id="519" r:id="rId14"/>
    <p:sldId id="520" r:id="rId15"/>
    <p:sldId id="521" r:id="rId16"/>
    <p:sldId id="523" r:id="rId17"/>
    <p:sldId id="525" r:id="rId18"/>
    <p:sldId id="526" r:id="rId19"/>
    <p:sldId id="527" r:id="rId20"/>
    <p:sldId id="529" r:id="rId21"/>
    <p:sldId id="531" r:id="rId22"/>
    <p:sldId id="532" r:id="rId23"/>
    <p:sldId id="534" r:id="rId24"/>
    <p:sldId id="535" r:id="rId25"/>
    <p:sldId id="536" r:id="rId26"/>
    <p:sldId id="537" r:id="rId27"/>
    <p:sldId id="538" r:id="rId28"/>
    <p:sldId id="539" r:id="rId29"/>
    <p:sldId id="540" r:id="rId30"/>
    <p:sldId id="541" r:id="rId31"/>
    <p:sldId id="542" r:id="rId32"/>
    <p:sldId id="543" r:id="rId33"/>
    <p:sldId id="544" r:id="rId34"/>
    <p:sldId id="545" r:id="rId35"/>
    <p:sldId id="546" r:id="rId36"/>
    <p:sldId id="548" r:id="rId37"/>
    <p:sldId id="549" r:id="rId38"/>
    <p:sldId id="550" r:id="rId39"/>
    <p:sldId id="492" r:id="rId40"/>
    <p:sldId id="496" r:id="rId41"/>
    <p:sldId id="497" r:id="rId42"/>
    <p:sldId id="498" r:id="rId43"/>
    <p:sldId id="551" r:id="rId44"/>
    <p:sldId id="552" r:id="rId45"/>
    <p:sldId id="499" r:id="rId46"/>
    <p:sldId id="553" r:id="rId4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D1D1"/>
    <a:srgbClr val="00BF00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606" autoAdjust="0"/>
    <p:restoredTop sz="78396" autoAdjust="0"/>
  </p:normalViewPr>
  <p:slideViewPr>
    <p:cSldViewPr>
      <p:cViewPr varScale="1">
        <p:scale>
          <a:sx n="54" d="100"/>
          <a:sy n="54" d="100"/>
        </p:scale>
        <p:origin x="-24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46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FD882-EDBA-4B13-8368-813CC2730E03}" type="datetimeFigureOut">
              <a:rPr kumimoji="1" lang="ja-JP" altLang="en-US" smtClean="0"/>
              <a:pPr/>
              <a:t>2012/4/19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B1AA6-F8C2-4CD9-AFC9-40A1C2A4FFC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E02E6-21DE-4874-AEB0-0AA7EA4F9EDB}" type="datetimeFigureOut">
              <a:rPr kumimoji="1" lang="ja-JP" altLang="en-US" smtClean="0"/>
              <a:pPr/>
              <a:t>2012/4/19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53CBD-3679-4AD0-A4B9-9C0AFFBD623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53CBD-3679-4AD0-A4B9-9C0AFFBD6231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200" smtClean="0">
                <a:solidFill>
                  <a:srgbClr val="0000FF"/>
                </a:solidFill>
              </a:rPr>
              <a:t>気づき：　気づくの連用形　もしくは気づくの名詞化したもの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ＢＳ法　ブレインストーミング（</a:t>
            </a:r>
            <a:r>
              <a:rPr kumimoji="1" lang="en-US" altLang="ja-JP" dirty="0" smtClean="0"/>
              <a:t>Brain </a:t>
            </a:r>
            <a:r>
              <a:rPr kumimoji="1" lang="en-US" altLang="ja-JP" dirty="0" err="1" smtClean="0"/>
              <a:t>Stoaming</a:t>
            </a:r>
            <a:r>
              <a:rPr kumimoji="1" lang="en-US" altLang="ja-JP" dirty="0" smtClean="0"/>
              <a:t>)</a:t>
            </a:r>
            <a:r>
              <a:rPr kumimoji="1" lang="ja-JP" altLang="en-US" smtClean="0"/>
              <a:t>法</a:t>
            </a:r>
            <a:endParaRPr kumimoji="1" lang="en-US" altLang="ja-JP" dirty="0" smtClean="0"/>
          </a:p>
          <a:p>
            <a:r>
              <a:rPr kumimoji="1" lang="ja-JP" altLang="en-US" smtClean="0"/>
              <a:t>ＢＷ法　ブレインライティング（</a:t>
            </a:r>
            <a:r>
              <a:rPr kumimoji="1" lang="en-US" altLang="ja-JP" dirty="0" smtClean="0"/>
              <a:t>Brain Writing)</a:t>
            </a:r>
            <a:r>
              <a:rPr kumimoji="1" lang="ja-JP" altLang="en-US" smtClean="0"/>
              <a:t>法</a:t>
            </a:r>
            <a:endParaRPr kumimoji="1" lang="en-US" altLang="ja-JP" dirty="0" smtClean="0"/>
          </a:p>
          <a:p>
            <a:r>
              <a:rPr kumimoji="1" lang="en-US" altLang="ja-JP" sz="1200" dirty="0" smtClean="0"/>
              <a:t>NM</a:t>
            </a:r>
            <a:r>
              <a:rPr kumimoji="1" lang="ja-JP" altLang="en-US" sz="1200" smtClean="0"/>
              <a:t>法　</a:t>
            </a:r>
            <a:r>
              <a:rPr kumimoji="1" lang="en-US" altLang="ja-JP" sz="1200" dirty="0" smtClean="0"/>
              <a:t>Nakayama Masakazu</a:t>
            </a:r>
            <a:r>
              <a:rPr kumimoji="1" lang="ja-JP" altLang="en-US" sz="1200" smtClean="0"/>
              <a:t>法　日本で開発された方法</a:t>
            </a:r>
            <a:endParaRPr kumimoji="1" lang="en-US" altLang="ja-JP" sz="1200" dirty="0" smtClean="0"/>
          </a:p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テーマから本質的なことを導き出し、ヒントを考える。</a:t>
            </a:r>
            <a:endParaRPr kumimoji="1" lang="en-US" altLang="ja-JP" dirty="0" smtClean="0"/>
          </a:p>
          <a:p>
            <a:r>
              <a:rPr kumimoji="1" lang="ja-JP" altLang="en-US" smtClean="0"/>
              <a:t>ヒントからいくつかアイデアを出したら</a:t>
            </a:r>
            <a:endParaRPr kumimoji="1" lang="en-US" altLang="ja-JP" dirty="0" smtClean="0"/>
          </a:p>
          <a:p>
            <a:r>
              <a:rPr kumimoji="1" lang="ja-JP" altLang="en-US" smtClean="0"/>
              <a:t>そのアイデアから新たなテーマを出す。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KJ</a:t>
            </a:r>
            <a:r>
              <a:rPr kumimoji="1" lang="ja-JP" altLang="en-US" smtClean="0"/>
              <a:t>法　</a:t>
            </a:r>
            <a:r>
              <a:rPr kumimoji="1" lang="en-US" altLang="ja-JP" dirty="0" err="1" smtClean="0"/>
              <a:t>Kawakita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Jirou</a:t>
            </a:r>
            <a:r>
              <a:rPr kumimoji="1" lang="ja-JP" altLang="en-US" smtClean="0"/>
              <a:t>法　</a:t>
            </a:r>
            <a:r>
              <a:rPr lang="en-US" altLang="ja-JP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1965</a:t>
            </a:r>
            <a:r>
              <a:rPr lang="ja-JP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年、文化人類学者の川喜多二郎氏によって日本で開発されたカードを使う発想法。</a:t>
            </a:r>
            <a:endParaRPr lang="en-US" altLang="ja-JP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ja-JP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ja-JP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連関図法　　</a:t>
            </a:r>
            <a:r>
              <a:rPr lang="ja-JP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問題の原因と結果、または目的と手段の関係を矢印でつなぐことによって、 問題の構造を明確にする手法。システムに含まれる要素間の関係を図示する。</a:t>
            </a:r>
            <a:br>
              <a:rPr lang="ja-JP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テーマから本質的なことを導き出し、ヒントを考える。</a:t>
            </a:r>
            <a:endParaRPr kumimoji="1" lang="en-US" altLang="ja-JP" dirty="0" smtClean="0"/>
          </a:p>
          <a:p>
            <a:r>
              <a:rPr kumimoji="1" lang="ja-JP" altLang="en-US" smtClean="0"/>
              <a:t>ヒントからいくつかアイデアを出したら</a:t>
            </a:r>
            <a:endParaRPr kumimoji="1" lang="en-US" altLang="ja-JP" dirty="0" smtClean="0"/>
          </a:p>
          <a:p>
            <a:r>
              <a:rPr kumimoji="1" lang="ja-JP" altLang="en-US" smtClean="0"/>
              <a:t>そのアイデアから新たなテーマを出す。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テーマから本質的なことを導き出し、ヒントを考える。</a:t>
            </a:r>
            <a:endParaRPr kumimoji="1" lang="en-US" altLang="ja-JP" dirty="0" smtClean="0"/>
          </a:p>
          <a:p>
            <a:r>
              <a:rPr kumimoji="1" lang="ja-JP" altLang="en-US" smtClean="0"/>
              <a:t>ヒントからいくつかアイデアを出したら</a:t>
            </a:r>
            <a:endParaRPr kumimoji="1" lang="en-US" altLang="ja-JP" dirty="0" smtClean="0"/>
          </a:p>
          <a:p>
            <a:r>
              <a:rPr kumimoji="1" lang="ja-JP" altLang="en-US" smtClean="0"/>
              <a:t>そのアイデアから新たなテーマを出す。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テーマから本質的なことを導き出し、ヒントを考える。</a:t>
            </a:r>
            <a:endParaRPr kumimoji="1" lang="en-US" altLang="ja-JP" dirty="0" smtClean="0"/>
          </a:p>
          <a:p>
            <a:r>
              <a:rPr kumimoji="1" lang="ja-JP" altLang="en-US" smtClean="0"/>
              <a:t>ヒントからいくつかアイデアを出したら</a:t>
            </a:r>
            <a:endParaRPr kumimoji="1" lang="en-US" altLang="ja-JP" dirty="0" smtClean="0"/>
          </a:p>
          <a:p>
            <a:r>
              <a:rPr kumimoji="1" lang="ja-JP" altLang="en-US" smtClean="0"/>
              <a:t>そのアイデアから新たなテーマを出す。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他にも数百種類の技法が考案されている。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TA</a:t>
            </a:r>
            <a:r>
              <a:rPr kumimoji="1" lang="ja-JP" altLang="en-US" smtClean="0"/>
              <a:t>　</a:t>
            </a:r>
            <a:r>
              <a:rPr kumimoji="1" lang="en-US" altLang="ja-JP" dirty="0" smtClean="0"/>
              <a:t>Transactional Analysis</a:t>
            </a:r>
          </a:p>
          <a:p>
            <a:r>
              <a:rPr kumimoji="1" lang="en-US" altLang="ja-JP" dirty="0" smtClean="0"/>
              <a:t>ST</a:t>
            </a:r>
            <a:r>
              <a:rPr kumimoji="1" lang="ja-JP" altLang="en-US" smtClean="0"/>
              <a:t>　</a:t>
            </a:r>
            <a:r>
              <a:rPr kumimoji="1" lang="en-US" altLang="ja-JP" dirty="0" smtClean="0"/>
              <a:t>Sensitivity</a:t>
            </a:r>
            <a:r>
              <a:rPr kumimoji="1" lang="ja-JP" altLang="en-US" smtClean="0"/>
              <a:t>　</a:t>
            </a:r>
            <a:r>
              <a:rPr kumimoji="1" lang="en-US" altLang="ja-JP" dirty="0" smtClean="0"/>
              <a:t>Training</a:t>
            </a:r>
          </a:p>
          <a:p>
            <a:r>
              <a:rPr kumimoji="1" lang="en-US" altLang="ja-JP" dirty="0" smtClean="0"/>
              <a:t>EG</a:t>
            </a:r>
            <a:r>
              <a:rPr kumimoji="1" lang="ja-JP" altLang="en-US" smtClean="0"/>
              <a:t>　</a:t>
            </a:r>
            <a:r>
              <a:rPr kumimoji="1" lang="en-US" altLang="ja-JP" dirty="0" smtClean="0"/>
              <a:t>Encounter</a:t>
            </a:r>
            <a:r>
              <a:rPr kumimoji="1" lang="ja-JP" altLang="en-US" smtClean="0"/>
              <a:t>　</a:t>
            </a:r>
            <a:r>
              <a:rPr kumimoji="1" lang="en-US" altLang="ja-JP" dirty="0" smtClean="0"/>
              <a:t>Group</a:t>
            </a:r>
          </a:p>
          <a:p>
            <a:r>
              <a:rPr kumimoji="1" lang="en-US" altLang="ja-JP" dirty="0" smtClean="0"/>
              <a:t>RPG</a:t>
            </a:r>
            <a:r>
              <a:rPr kumimoji="1" lang="ja-JP" altLang="en-US" smtClean="0"/>
              <a:t>　</a:t>
            </a:r>
            <a:r>
              <a:rPr kumimoji="1" lang="en-US" altLang="ja-JP" dirty="0" smtClean="0"/>
              <a:t>Role Playing Game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気づく　</a:t>
            </a:r>
            <a:r>
              <a:rPr kumimoji="1" lang="en-US" altLang="ja-JP" dirty="0" smtClean="0"/>
              <a:t>Be Aware Of</a:t>
            </a:r>
          </a:p>
          <a:p>
            <a:r>
              <a:rPr kumimoji="1" lang="ja-JP" altLang="en-US" smtClean="0"/>
              <a:t>きづく</a:t>
            </a:r>
            <a:r>
              <a:rPr kumimoji="1" lang="en-US" altLang="ja-JP" dirty="0" smtClean="0"/>
              <a:t>【</a:t>
            </a:r>
            <a:r>
              <a:rPr kumimoji="1" lang="ja-JP" altLang="en-US" smtClean="0"/>
              <a:t>気付く</a:t>
            </a:r>
            <a:r>
              <a:rPr kumimoji="1" lang="en-US" altLang="ja-JP" dirty="0" smtClean="0"/>
              <a:t>】</a:t>
            </a:r>
          </a:p>
          <a:p>
            <a:r>
              <a:rPr kumimoji="1" lang="en-US" altLang="ja-JP" dirty="0" smtClean="0"/>
              <a:t>〔</a:t>
            </a:r>
            <a:r>
              <a:rPr kumimoji="1" lang="ja-JP" altLang="en-US" smtClean="0"/>
              <a:t>五感により意識する</a:t>
            </a:r>
            <a:r>
              <a:rPr kumimoji="1" lang="en-US" altLang="ja-JP" dirty="0" smtClean="0"/>
              <a:t>〕notice, become aware ((of))</a:t>
            </a:r>
            <a:r>
              <a:rPr kumimoji="1" lang="ja-JP" altLang="en-US" smtClean="0"/>
              <a:t>，</a:t>
            </a:r>
            <a:r>
              <a:rPr kumimoji="1" lang="en-US" altLang="ja-JP" dirty="0" smtClean="0"/>
              <a:t>perceive; 〔</a:t>
            </a:r>
            <a:r>
              <a:rPr kumimoji="1" lang="ja-JP" altLang="en-US" smtClean="0"/>
              <a:t>悟る</a:t>
            </a:r>
            <a:r>
              <a:rPr kumimoji="1" lang="en-US" altLang="ja-JP" dirty="0" smtClean="0"/>
              <a:t>〕realize; discover; 〔</a:t>
            </a:r>
            <a:r>
              <a:rPr kumimoji="1" lang="ja-JP" altLang="en-US" smtClean="0"/>
              <a:t>感づく</a:t>
            </a:r>
            <a:r>
              <a:rPr kumimoji="1" lang="en-US" altLang="ja-JP" dirty="0" smtClean="0"/>
              <a:t>〕sense, suspect</a:t>
            </a:r>
          </a:p>
          <a:p>
            <a:endParaRPr kumimoji="1" lang="en-US" altLang="ja-JP" dirty="0" smtClean="0"/>
          </a:p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相違性と同一性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200" smtClean="0">
                <a:solidFill>
                  <a:srgbClr val="0000FF"/>
                </a:solidFill>
              </a:rPr>
              <a:t>気づき：　気づくの連用形　もしくは気づくの名詞化したもの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D05C42-6342-4146-99CA-D41449C11D7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2012/4/19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2012/4/19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2012/4/19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2012/4/19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2012/4/19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2012/4/19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2012/4/19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2012/4/19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2012/4/19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2012/4/19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2012/4/19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1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2012/4/19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2448272"/>
          </a:xfrm>
        </p:spPr>
        <p:txBody>
          <a:bodyPr>
            <a:normAutofit/>
          </a:bodyPr>
          <a:lstStyle/>
          <a:p>
            <a:r>
              <a:rPr lang="ja-JP" altLang="en-US" sz="5400" dirty="0" smtClean="0">
                <a:latin typeface="ＭＳ ゴシック" pitchFamily="49" charset="-128"/>
                <a:ea typeface="ＭＳ ゴシック" pitchFamily="49" charset="-128"/>
              </a:rPr>
              <a:t>反省会について</a:t>
            </a:r>
            <a:endParaRPr lang="en-US" sz="540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475656" y="3356992"/>
            <a:ext cx="6400800" cy="1800200"/>
          </a:xfrm>
        </p:spPr>
        <p:txBody>
          <a:bodyPr/>
          <a:lstStyle/>
          <a:p>
            <a:r>
              <a:rPr lang="ja-JP" altLang="en-US" smtClean="0">
                <a:solidFill>
                  <a:schemeClr val="tx1"/>
                </a:solidFill>
              </a:rPr>
              <a:t>ハノイ工科大学　ＨＥＤＳＰＩ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smtClean="0">
                <a:solidFill>
                  <a:schemeClr val="tx1"/>
                </a:solidFill>
                <a:latin typeface="ＭＳ ゴシック" pitchFamily="49" charset="-128"/>
                <a:ea typeface="ＭＳ ゴシック" pitchFamily="49" charset="-128"/>
              </a:rPr>
              <a:t>ＩＴ日本語　</a:t>
            </a:r>
            <a:r>
              <a:rPr lang="ja-JP" altLang="en-US" smtClean="0">
                <a:solidFill>
                  <a:schemeClr val="tx1"/>
                </a:solidFill>
              </a:rPr>
              <a:t>講師：　権代　祥一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0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0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0" fill="hold">
                                          <p:stCondLst>
                                            <p:cond delay="37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  <a:noFill/>
        </p:spPr>
        <p:txBody>
          <a:bodyPr>
            <a:noAutofit/>
          </a:bodyPr>
          <a:lstStyle/>
          <a:p>
            <a:pPr algn="ctr">
              <a:buNone/>
            </a:pPr>
            <a:r>
              <a:rPr kumimoji="1" lang="ja-JP" altLang="en-US" sz="4400" smtClean="0"/>
              <a:t>たくさん</a:t>
            </a:r>
            <a:r>
              <a:rPr kumimoji="1" lang="ja-JP" altLang="en-US" sz="4400" smtClean="0">
                <a:solidFill>
                  <a:srgbClr val="FF0000"/>
                </a:solidFill>
              </a:rPr>
              <a:t>後悔</a:t>
            </a:r>
            <a:r>
              <a:rPr kumimoji="1" lang="ja-JP" altLang="en-US" sz="4400" smtClean="0"/>
              <a:t>する必要がある。</a:t>
            </a:r>
            <a:endParaRPr kumimoji="1" lang="en-US" altLang="ja-JP" sz="4400" dirty="0" smtClean="0"/>
          </a:p>
          <a:p>
            <a:pPr algn="ctr">
              <a:buNone/>
            </a:pPr>
            <a:r>
              <a:rPr kumimoji="1" lang="ja-JP" altLang="en-US" sz="4400" smtClean="0"/>
              <a:t>たくさん</a:t>
            </a:r>
            <a:r>
              <a:rPr kumimoji="1" lang="ja-JP" altLang="en-US" sz="4400" smtClean="0">
                <a:solidFill>
                  <a:srgbClr val="FF0000"/>
                </a:solidFill>
              </a:rPr>
              <a:t>失敗</a:t>
            </a:r>
            <a:r>
              <a:rPr kumimoji="1" lang="ja-JP" altLang="en-US" sz="4400" smtClean="0"/>
              <a:t>に</a:t>
            </a:r>
            <a:r>
              <a:rPr kumimoji="1" lang="ja-JP" altLang="en-US" sz="4400" smtClean="0">
                <a:solidFill>
                  <a:srgbClr val="0000FF"/>
                </a:solidFill>
              </a:rPr>
              <a:t>気づく</a:t>
            </a:r>
            <a:r>
              <a:rPr kumimoji="1" lang="ja-JP" altLang="en-US" sz="4400" smtClean="0"/>
              <a:t>必要がある。</a:t>
            </a:r>
            <a:endParaRPr kumimoji="1" lang="en-US" altLang="ja-JP" sz="4400" dirty="0" smtClean="0"/>
          </a:p>
          <a:p>
            <a:pPr algn="ctr">
              <a:buNone/>
            </a:pPr>
            <a:endParaRPr kumimoji="1" lang="en-US" altLang="ja-JP" sz="4400" dirty="0" smtClean="0"/>
          </a:p>
          <a:p>
            <a:pPr algn="ctr">
              <a:buNone/>
            </a:pPr>
            <a:r>
              <a:rPr kumimoji="1" lang="ja-JP" altLang="en-US" sz="7200" smtClean="0">
                <a:solidFill>
                  <a:srgbClr val="0000FF"/>
                </a:solidFill>
              </a:rPr>
              <a:t>納得</a:t>
            </a:r>
            <a:r>
              <a:rPr kumimoji="1" lang="ja-JP" altLang="en-US" sz="7200" smtClean="0"/>
              <a:t>しましたか？</a:t>
            </a:r>
            <a:endParaRPr kumimoji="1" lang="en-US" altLang="ja-JP" sz="7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kumimoji="1" lang="ja-JP" altLang="en-US" smtClean="0"/>
              <a:t>・・・というわけで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81400"/>
          </a:xfrm>
          <a:noFill/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ja-JP" altLang="en-US" sz="4000" smtClean="0">
                <a:solidFill>
                  <a:srgbClr val="0000FF"/>
                </a:solidFill>
              </a:rPr>
              <a:t>発想</a:t>
            </a:r>
            <a:r>
              <a:rPr kumimoji="1" lang="ja-JP" altLang="en-US" sz="4000" smtClean="0"/>
              <a:t>法・・・</a:t>
            </a:r>
            <a:r>
              <a:rPr kumimoji="1" lang="ja-JP" altLang="en-US" sz="4000" smtClean="0">
                <a:solidFill>
                  <a:srgbClr val="0000FF"/>
                </a:solidFill>
              </a:rPr>
              <a:t>アイデア</a:t>
            </a:r>
            <a:r>
              <a:rPr kumimoji="1" lang="ja-JP" altLang="en-US" sz="4000" smtClean="0"/>
              <a:t>を</a:t>
            </a:r>
            <a:r>
              <a:rPr kumimoji="1" lang="ja-JP" altLang="en-US" sz="4000" smtClean="0">
                <a:solidFill>
                  <a:srgbClr val="0000FF"/>
                </a:solidFill>
              </a:rPr>
              <a:t>多く出す</a:t>
            </a:r>
            <a:r>
              <a:rPr kumimoji="1" lang="ja-JP" altLang="en-US" sz="4000" smtClean="0"/>
              <a:t>方法</a:t>
            </a:r>
            <a:endParaRPr kumimoji="1" lang="en-US" altLang="ja-JP" sz="4000" dirty="0" smtClean="0"/>
          </a:p>
          <a:p>
            <a:pPr>
              <a:buFont typeface="Wingdings" pitchFamily="2" charset="2"/>
              <a:buChar char="Ø"/>
            </a:pPr>
            <a:r>
              <a:rPr kumimoji="1" lang="ja-JP" altLang="en-US" sz="4000" smtClean="0">
                <a:solidFill>
                  <a:srgbClr val="0000FF"/>
                </a:solidFill>
              </a:rPr>
              <a:t>アイデア</a:t>
            </a:r>
            <a:r>
              <a:rPr kumimoji="1" lang="ja-JP" altLang="en-US" sz="4000" smtClean="0"/>
              <a:t>を出す方法はたくさんある。</a:t>
            </a:r>
            <a:endParaRPr kumimoji="1" lang="en-US" altLang="ja-JP" sz="4000" dirty="0" smtClean="0"/>
          </a:p>
          <a:p>
            <a:pPr>
              <a:buNone/>
            </a:pPr>
            <a:r>
              <a:rPr kumimoji="1" lang="ja-JP" altLang="en-US" sz="3600" smtClean="0">
                <a:solidFill>
                  <a:srgbClr val="0000FF"/>
                </a:solidFill>
              </a:rPr>
              <a:t>発想</a:t>
            </a:r>
            <a:r>
              <a:rPr kumimoji="1" lang="ja-JP" altLang="en-US" sz="3600" smtClean="0"/>
              <a:t>のための技法は主に２種類ある。</a:t>
            </a:r>
            <a:endParaRPr kumimoji="1" lang="en-US" altLang="ja-JP" sz="3600" dirty="0" smtClean="0"/>
          </a:p>
          <a:p>
            <a:pPr>
              <a:buNone/>
            </a:pPr>
            <a:r>
              <a:rPr kumimoji="1" lang="ja-JP" altLang="en-US" sz="3600" smtClean="0"/>
              <a:t>それは・・・・</a:t>
            </a:r>
            <a:endParaRPr kumimoji="1" lang="en-US" altLang="ja-JP" sz="3600" dirty="0" smtClean="0"/>
          </a:p>
          <a:p>
            <a:pPr algn="ctr">
              <a:buNone/>
            </a:pPr>
            <a:r>
              <a:rPr kumimoji="1" lang="ja-JP" altLang="en-US" sz="4800" smtClean="0">
                <a:solidFill>
                  <a:srgbClr val="FF0000"/>
                </a:solidFill>
              </a:rPr>
              <a:t>発散</a:t>
            </a:r>
            <a:r>
              <a:rPr kumimoji="1" lang="ja-JP" altLang="en-US" sz="4800" smtClean="0"/>
              <a:t>技法と</a:t>
            </a:r>
            <a:r>
              <a:rPr kumimoji="1" lang="ja-JP" altLang="en-US" sz="4800" smtClean="0">
                <a:solidFill>
                  <a:srgbClr val="0000FF"/>
                </a:solidFill>
              </a:rPr>
              <a:t>収束</a:t>
            </a:r>
            <a:r>
              <a:rPr kumimoji="1" lang="ja-JP" altLang="en-US" sz="4800" smtClean="0"/>
              <a:t>技法</a:t>
            </a:r>
            <a:endParaRPr kumimoji="1" lang="en-US" altLang="ja-JP" sz="4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kumimoji="1" lang="ja-JP" altLang="en-US" smtClean="0">
                <a:solidFill>
                  <a:srgbClr val="0000FF"/>
                </a:solidFill>
              </a:rPr>
              <a:t>多く</a:t>
            </a:r>
            <a:r>
              <a:rPr kumimoji="1" lang="ja-JP" altLang="en-US" smtClean="0"/>
              <a:t>の意見を出す</a:t>
            </a:r>
            <a:r>
              <a:rPr kumimoji="1" lang="ja-JP" altLang="en-US" smtClean="0">
                <a:solidFill>
                  <a:srgbClr val="0000FF"/>
                </a:solidFill>
              </a:rPr>
              <a:t>発想</a:t>
            </a:r>
            <a:r>
              <a:rPr kumimoji="1" lang="ja-JP" altLang="en-US" smtClean="0"/>
              <a:t>法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Arc 4"/>
          <p:cNvSpPr/>
          <p:nvPr/>
        </p:nvSpPr>
        <p:spPr>
          <a:xfrm>
            <a:off x="457200" y="6096000"/>
            <a:ext cx="3886200" cy="1066800"/>
          </a:xfrm>
          <a:prstGeom prst="arc">
            <a:avLst/>
          </a:prstGeom>
          <a:ln w="508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Arc 6"/>
          <p:cNvSpPr/>
          <p:nvPr/>
        </p:nvSpPr>
        <p:spPr>
          <a:xfrm flipV="1">
            <a:off x="457200" y="4800600"/>
            <a:ext cx="3886200" cy="1219200"/>
          </a:xfrm>
          <a:prstGeom prst="arc">
            <a:avLst/>
          </a:prstGeom>
          <a:ln w="508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Arc 7"/>
          <p:cNvSpPr/>
          <p:nvPr/>
        </p:nvSpPr>
        <p:spPr>
          <a:xfrm flipH="1">
            <a:off x="4800600" y="6096000"/>
            <a:ext cx="3886200" cy="1066800"/>
          </a:xfrm>
          <a:prstGeom prst="arc">
            <a:avLst/>
          </a:prstGeom>
          <a:ln w="50800">
            <a:solidFill>
              <a:srgbClr val="0000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Arc 8"/>
          <p:cNvSpPr/>
          <p:nvPr/>
        </p:nvSpPr>
        <p:spPr>
          <a:xfrm flipH="1" flipV="1">
            <a:off x="4800600" y="4800600"/>
            <a:ext cx="3886200" cy="1219200"/>
          </a:xfrm>
          <a:prstGeom prst="arc">
            <a:avLst/>
          </a:prstGeom>
          <a:ln w="50800">
            <a:solidFill>
              <a:srgbClr val="0000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62000" y="5715000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smtClean="0">
                <a:solidFill>
                  <a:srgbClr val="FF0000"/>
                </a:solidFill>
              </a:rPr>
              <a:t>発散</a:t>
            </a:r>
            <a:endParaRPr kumimoji="1" lang="ja-JP" altLang="en-US" sz="400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5600" y="5692914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smtClean="0">
                <a:solidFill>
                  <a:srgbClr val="0000FF"/>
                </a:solidFill>
              </a:rPr>
              <a:t>収束</a:t>
            </a:r>
            <a:endParaRPr kumimoji="1" lang="ja-JP" altLang="en-US" sz="40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 animBg="1"/>
      <p:bldP spid="8" grpId="0" animBg="1"/>
      <p:bldP spid="9" grpId="0" animBg="1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  <a:noFill/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ja-JP" altLang="en-US" sz="4000" smtClean="0">
                <a:solidFill>
                  <a:srgbClr val="FF0000"/>
                </a:solidFill>
              </a:rPr>
              <a:t>発散</a:t>
            </a:r>
            <a:r>
              <a:rPr kumimoji="1" lang="ja-JP" altLang="en-US" sz="4000" smtClean="0"/>
              <a:t>技法（</a:t>
            </a:r>
            <a:r>
              <a:rPr kumimoji="1" lang="ja-JP" altLang="en-US" sz="4000" smtClean="0">
                <a:solidFill>
                  <a:srgbClr val="FF0000"/>
                </a:solidFill>
              </a:rPr>
              <a:t>発散</a:t>
            </a:r>
            <a:r>
              <a:rPr kumimoji="1" lang="ja-JP" altLang="en-US" sz="4000" smtClean="0"/>
              <a:t>思考）・・・には・・・</a:t>
            </a:r>
            <a:endParaRPr kumimoji="1" lang="en-US" altLang="ja-JP" sz="4000" dirty="0" smtClean="0"/>
          </a:p>
          <a:p>
            <a:r>
              <a:rPr kumimoji="1" lang="ja-JP" altLang="en-US" sz="4000" smtClean="0"/>
              <a:t>自由連想法・・・無制限にたくさん</a:t>
            </a:r>
            <a:endParaRPr kumimoji="1" lang="en-US" altLang="ja-JP" sz="4000" dirty="0" smtClean="0"/>
          </a:p>
          <a:p>
            <a:pPr lvl="1"/>
            <a:r>
              <a:rPr kumimoji="1" lang="ja-JP" altLang="en-US" sz="3600" smtClean="0">
                <a:solidFill>
                  <a:srgbClr val="008000"/>
                </a:solidFill>
              </a:rPr>
              <a:t>ＢＳ法</a:t>
            </a:r>
            <a:r>
              <a:rPr kumimoji="1" lang="ja-JP" altLang="en-US" sz="3600" smtClean="0"/>
              <a:t>、</a:t>
            </a:r>
            <a:r>
              <a:rPr kumimoji="1" lang="ja-JP" altLang="en-US" sz="3600" smtClean="0">
                <a:solidFill>
                  <a:srgbClr val="008000"/>
                </a:solidFill>
              </a:rPr>
              <a:t>ＢＷ法</a:t>
            </a:r>
            <a:r>
              <a:rPr kumimoji="1" lang="ja-JP" altLang="en-US" sz="3600" smtClean="0"/>
              <a:t>、</a:t>
            </a:r>
            <a:r>
              <a:rPr kumimoji="1" lang="ja-JP" altLang="en-US" sz="3600" smtClean="0">
                <a:solidFill>
                  <a:srgbClr val="FF0000"/>
                </a:solidFill>
              </a:rPr>
              <a:t>欠点</a:t>
            </a:r>
            <a:r>
              <a:rPr kumimoji="1" lang="ja-JP" altLang="en-US" sz="3600" smtClean="0"/>
              <a:t>列挙法、・・・</a:t>
            </a:r>
            <a:endParaRPr kumimoji="1" lang="en-US" altLang="ja-JP" sz="3600" dirty="0" smtClean="0"/>
          </a:p>
          <a:p>
            <a:r>
              <a:rPr kumimoji="1" lang="ja-JP" altLang="en-US" sz="4000" smtClean="0"/>
              <a:t>強制連想法・・・制限された範囲で</a:t>
            </a:r>
            <a:endParaRPr kumimoji="1" lang="en-US" altLang="ja-JP" sz="4000" dirty="0" smtClean="0"/>
          </a:p>
          <a:p>
            <a:pPr lvl="1"/>
            <a:r>
              <a:rPr kumimoji="1" lang="ja-JP" altLang="en-US" sz="3600" smtClean="0"/>
              <a:t>チェックリスト法、強制連関法、・・・</a:t>
            </a:r>
            <a:endParaRPr kumimoji="1" lang="en-US" altLang="ja-JP" sz="3600" dirty="0" smtClean="0"/>
          </a:p>
          <a:p>
            <a:r>
              <a:rPr kumimoji="1" lang="ja-JP" altLang="en-US" sz="4000" smtClean="0"/>
              <a:t>類比法・・・制限された範囲を繰返す</a:t>
            </a:r>
            <a:endParaRPr kumimoji="1" lang="en-US" altLang="ja-JP" sz="4000" dirty="0" smtClean="0"/>
          </a:p>
          <a:p>
            <a:pPr lvl="1"/>
            <a:r>
              <a:rPr kumimoji="1" lang="en-US" altLang="ja-JP" sz="3600" dirty="0" smtClean="0"/>
              <a:t>NM</a:t>
            </a:r>
            <a:r>
              <a:rPr kumimoji="1" lang="ja-JP" altLang="en-US" sz="3600" smtClean="0"/>
              <a:t>法、シネクティクス法、・・・</a:t>
            </a:r>
            <a:endParaRPr kumimoji="1" lang="en-US" altLang="ja-JP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kumimoji="1" lang="ja-JP" altLang="en-US" smtClean="0">
                <a:solidFill>
                  <a:srgbClr val="FF0000"/>
                </a:solidFill>
              </a:rPr>
              <a:t>反省</a:t>
            </a:r>
            <a:r>
              <a:rPr kumimoji="1" lang="ja-JP" altLang="en-US" smtClean="0"/>
              <a:t>会で</a:t>
            </a:r>
            <a:r>
              <a:rPr kumimoji="1" lang="ja-JP" altLang="en-US" smtClean="0">
                <a:solidFill>
                  <a:srgbClr val="0000FF"/>
                </a:solidFill>
              </a:rPr>
              <a:t>発想</a:t>
            </a:r>
            <a:r>
              <a:rPr kumimoji="1" lang="ja-JP" altLang="en-US" smtClean="0"/>
              <a:t>法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kumimoji="1" lang="ja-JP" altLang="en-US" smtClean="0">
                <a:solidFill>
                  <a:srgbClr val="FF0000"/>
                </a:solidFill>
              </a:rPr>
              <a:t>発散</a:t>
            </a:r>
            <a:r>
              <a:rPr kumimoji="1" lang="ja-JP" altLang="en-US" smtClean="0"/>
              <a:t>技法・・・自由連想法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19200" y="1828800"/>
            <a:ext cx="3048000" cy="10668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smtClean="0"/>
              <a:t>アイデア１</a:t>
            </a:r>
            <a:endParaRPr kumimoji="1" lang="ja-JP" altLang="en-US" sz="3600"/>
          </a:p>
        </p:txBody>
      </p:sp>
      <p:sp>
        <p:nvSpPr>
          <p:cNvPr id="7" name="Rounded Rectangle 6"/>
          <p:cNvSpPr/>
          <p:nvPr/>
        </p:nvSpPr>
        <p:spPr>
          <a:xfrm>
            <a:off x="3200400" y="3276600"/>
            <a:ext cx="2133600" cy="9906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smtClean="0"/>
              <a:t>テーマ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6200000" flipV="1">
            <a:off x="3086103" y="2933703"/>
            <a:ext cx="457198" cy="228596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7" idx="3"/>
          </p:cNvCxnSpPr>
          <p:nvPr/>
        </p:nvCxnSpPr>
        <p:spPr>
          <a:xfrm flipV="1">
            <a:off x="4800600" y="2891771"/>
            <a:ext cx="751170" cy="384829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105400" y="1981200"/>
            <a:ext cx="3048000" cy="10668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smtClean="0"/>
              <a:t>アイデア２</a:t>
            </a:r>
            <a:endParaRPr kumimoji="1" lang="ja-JP" altLang="en-US" sz="360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34000" y="3962400"/>
            <a:ext cx="533400" cy="2286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791200" y="3657600"/>
            <a:ext cx="3048000" cy="10668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smtClean="0"/>
              <a:t>アイデア３</a:t>
            </a:r>
            <a:endParaRPr kumimoji="1" lang="ja-JP" altLang="en-US" sz="3600"/>
          </a:p>
        </p:txBody>
      </p:sp>
      <p:cxnSp>
        <p:nvCxnSpPr>
          <p:cNvPr id="23" name="Straight Arrow Connector 22"/>
          <p:cNvCxnSpPr/>
          <p:nvPr/>
        </p:nvCxnSpPr>
        <p:spPr>
          <a:xfrm rot="10800000" flipV="1">
            <a:off x="2590800" y="3581400"/>
            <a:ext cx="609600" cy="3810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52400" y="3810000"/>
            <a:ext cx="3048000" cy="10668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smtClean="0"/>
              <a:t>アイデア４</a:t>
            </a:r>
            <a:endParaRPr kumimoji="1" lang="ja-JP" altLang="en-US" sz="3600"/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3352800" y="4572000"/>
            <a:ext cx="685800" cy="762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362200" y="4953000"/>
            <a:ext cx="3048000" cy="10668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smtClean="0"/>
              <a:t>アイデア５</a:t>
            </a:r>
            <a:endParaRPr kumimoji="1" lang="ja-JP" altLang="en-US" sz="3600"/>
          </a:p>
        </p:txBody>
      </p:sp>
      <p:cxnSp>
        <p:nvCxnSpPr>
          <p:cNvPr id="32" name="Straight Arrow Connector 31"/>
          <p:cNvCxnSpPr/>
          <p:nvPr/>
        </p:nvCxnSpPr>
        <p:spPr>
          <a:xfrm rot="16200000" flipH="1">
            <a:off x="7200900" y="4914900"/>
            <a:ext cx="457200" cy="762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257800" y="5638800"/>
            <a:ext cx="762000" cy="2286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943600" y="5181600"/>
            <a:ext cx="3048000" cy="10668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smtClean="0"/>
              <a:t>アイデア６</a:t>
            </a:r>
            <a:endParaRPr kumimoji="1" lang="ja-JP" altLang="en-US" sz="3600"/>
          </a:p>
        </p:txBody>
      </p:sp>
      <p:cxnSp>
        <p:nvCxnSpPr>
          <p:cNvPr id="38" name="Straight Arrow Connector 37"/>
          <p:cNvCxnSpPr>
            <a:stCxn id="22" idx="3"/>
            <a:endCxn id="42" idx="6"/>
          </p:cNvCxnSpPr>
          <p:nvPr/>
        </p:nvCxnSpPr>
        <p:spPr>
          <a:xfrm rot="5400000">
            <a:off x="3955071" y="3813500"/>
            <a:ext cx="1527829" cy="303717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52400" y="5562600"/>
            <a:ext cx="3048000" cy="10668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smtClean="0"/>
              <a:t>アイデア７</a:t>
            </a:r>
            <a:endParaRPr kumimoji="1" lang="ja-JP" altLang="en-US" sz="3600"/>
          </a:p>
        </p:txBody>
      </p:sp>
      <p:cxnSp>
        <p:nvCxnSpPr>
          <p:cNvPr id="44" name="Straight Arrow Connector 43"/>
          <p:cNvCxnSpPr>
            <a:stCxn id="26" idx="6"/>
            <a:endCxn id="47" idx="2"/>
          </p:cNvCxnSpPr>
          <p:nvPr/>
        </p:nvCxnSpPr>
        <p:spPr>
          <a:xfrm flipV="1">
            <a:off x="3200400" y="3352800"/>
            <a:ext cx="2895600" cy="9906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096000" y="2819400"/>
            <a:ext cx="3048000" cy="10668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smtClean="0"/>
              <a:t>アイデア８</a:t>
            </a:r>
            <a:endParaRPr kumimoji="1" lang="ja-JP" altLang="en-US" sz="3600"/>
          </a:p>
        </p:txBody>
      </p:sp>
      <p:cxnSp>
        <p:nvCxnSpPr>
          <p:cNvPr id="52" name="Straight Arrow Connector 51"/>
          <p:cNvCxnSpPr>
            <a:stCxn id="47" idx="2"/>
            <a:endCxn id="55" idx="6"/>
          </p:cNvCxnSpPr>
          <p:nvPr/>
        </p:nvCxnSpPr>
        <p:spPr>
          <a:xfrm rot="10800000">
            <a:off x="2667000" y="3276600"/>
            <a:ext cx="3429000" cy="762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0" y="2743200"/>
            <a:ext cx="2667000" cy="10668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smtClean="0"/>
              <a:t>アイデア９</a:t>
            </a:r>
            <a:endParaRPr kumimoji="1" lang="ja-JP" altLang="en-US" sz="2800"/>
          </a:p>
        </p:txBody>
      </p:sp>
      <p:cxnSp>
        <p:nvCxnSpPr>
          <p:cNvPr id="57" name="Straight Arrow Connector 56"/>
          <p:cNvCxnSpPr>
            <a:stCxn id="26" idx="4"/>
            <a:endCxn id="42" idx="0"/>
          </p:cNvCxnSpPr>
          <p:nvPr/>
        </p:nvCxnSpPr>
        <p:spPr>
          <a:xfrm rot="5400000">
            <a:off x="1333500" y="5219700"/>
            <a:ext cx="685800" cy="158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7" idx="3"/>
            <a:endCxn id="42" idx="7"/>
          </p:cNvCxnSpPr>
          <p:nvPr/>
        </p:nvCxnSpPr>
        <p:spPr>
          <a:xfrm rot="5400000">
            <a:off x="2739371" y="2906430"/>
            <a:ext cx="2827058" cy="279774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5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0"/>
                            </p:stCondLst>
                            <p:childTnLst>
                              <p:par>
                                <p:cTn id="4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8500"/>
                            </p:stCondLst>
                            <p:childTnLst>
                              <p:par>
                                <p:cTn id="5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500"/>
                            </p:stCondLst>
                            <p:childTnLst>
                              <p:par>
                                <p:cTn id="5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4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0"/>
                            </p:stCondLst>
                            <p:childTnLst>
                              <p:par>
                                <p:cTn id="6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8000"/>
                            </p:stCondLst>
                            <p:childTnLst>
                              <p:par>
                                <p:cTn id="7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3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1000"/>
                            </p:stCondLst>
                            <p:childTnLst>
                              <p:par>
                                <p:cTn id="7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40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4500"/>
                            </p:stCondLst>
                            <p:childTnLst>
                              <p:par>
                                <p:cTn id="8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3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7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8000"/>
                            </p:stCondLst>
                            <p:childTnLst>
                              <p:par>
                                <p:cTn id="9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3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10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17" grpId="0" animBg="1"/>
      <p:bldP spid="22" grpId="0" animBg="1"/>
      <p:bldP spid="26" grpId="0" animBg="1"/>
      <p:bldP spid="31" grpId="0" animBg="1"/>
      <p:bldP spid="36" grpId="0" animBg="1"/>
      <p:bldP spid="42" grpId="0" animBg="1"/>
      <p:bldP spid="47" grpId="0" animBg="1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kumimoji="1" lang="ja-JP" altLang="en-US" smtClean="0">
                <a:solidFill>
                  <a:srgbClr val="FF0000"/>
                </a:solidFill>
              </a:rPr>
              <a:t>発散</a:t>
            </a:r>
            <a:r>
              <a:rPr kumimoji="1" lang="ja-JP" altLang="en-US" smtClean="0"/>
              <a:t>技法・・・強制連想法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81000" y="1447800"/>
            <a:ext cx="3048000" cy="10668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smtClean="0"/>
              <a:t>アイデア１</a:t>
            </a:r>
            <a:endParaRPr kumimoji="1" lang="ja-JP" altLang="en-US" sz="3600"/>
          </a:p>
        </p:txBody>
      </p:sp>
      <p:sp>
        <p:nvSpPr>
          <p:cNvPr id="7" name="Rounded Rectangle 6"/>
          <p:cNvSpPr/>
          <p:nvPr/>
        </p:nvSpPr>
        <p:spPr>
          <a:xfrm>
            <a:off x="3505200" y="3505200"/>
            <a:ext cx="2133600" cy="9906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smtClean="0"/>
              <a:t>テーマ</a:t>
            </a:r>
          </a:p>
        </p:txBody>
      </p:sp>
      <p:cxnSp>
        <p:nvCxnSpPr>
          <p:cNvPr id="9" name="Straight Arrow Connector 8"/>
          <p:cNvCxnSpPr>
            <a:stCxn id="7" idx="1"/>
            <a:endCxn id="24" idx="0"/>
          </p:cNvCxnSpPr>
          <p:nvPr/>
        </p:nvCxnSpPr>
        <p:spPr>
          <a:xfrm rot="10800000" flipV="1">
            <a:off x="2893506" y="4000499"/>
            <a:ext cx="611695" cy="1029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25" idx="2"/>
          </p:cNvCxnSpPr>
          <p:nvPr/>
        </p:nvCxnSpPr>
        <p:spPr>
          <a:xfrm>
            <a:off x="5638800" y="4000500"/>
            <a:ext cx="565914" cy="1029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715000" y="1447800"/>
            <a:ext cx="3048000" cy="10668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smtClean="0"/>
              <a:t>アイデア２</a:t>
            </a:r>
            <a:endParaRPr kumimoji="1" lang="ja-JP" altLang="en-US" sz="3600"/>
          </a:p>
        </p:txBody>
      </p:sp>
      <p:cxnSp>
        <p:nvCxnSpPr>
          <p:cNvPr id="18" name="Straight Arrow Connector 17"/>
          <p:cNvCxnSpPr>
            <a:stCxn id="24" idx="3"/>
            <a:endCxn id="6" idx="4"/>
          </p:cNvCxnSpPr>
          <p:nvPr/>
        </p:nvCxnSpPr>
        <p:spPr>
          <a:xfrm rot="5400000" flipH="1" flipV="1">
            <a:off x="1264388" y="2888512"/>
            <a:ext cx="1014524" cy="2667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715000" y="5410200"/>
            <a:ext cx="3048000" cy="10668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smtClean="0"/>
              <a:t>アイデア３</a:t>
            </a:r>
            <a:endParaRPr kumimoji="1" lang="ja-JP" altLang="en-US" sz="3600"/>
          </a:p>
        </p:txBody>
      </p:sp>
      <p:cxnSp>
        <p:nvCxnSpPr>
          <p:cNvPr id="23" name="Straight Arrow Connector 22"/>
          <p:cNvCxnSpPr>
            <a:stCxn id="24" idx="1"/>
            <a:endCxn id="26" idx="0"/>
          </p:cNvCxnSpPr>
          <p:nvPr/>
        </p:nvCxnSpPr>
        <p:spPr>
          <a:xfrm rot="16200000" flipH="1">
            <a:off x="1333447" y="4838646"/>
            <a:ext cx="876407" cy="2667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1000" y="5410200"/>
            <a:ext cx="3048000" cy="10668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smtClean="0"/>
              <a:t>アイデア４</a:t>
            </a:r>
            <a:endParaRPr kumimoji="1" lang="ja-JP" altLang="en-US" sz="3600"/>
          </a:p>
        </p:txBody>
      </p:sp>
      <p:sp>
        <p:nvSpPr>
          <p:cNvPr id="24" name="Cloud 23"/>
          <p:cNvSpPr/>
          <p:nvPr/>
        </p:nvSpPr>
        <p:spPr>
          <a:xfrm>
            <a:off x="381000" y="3468129"/>
            <a:ext cx="2514600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smtClean="0"/>
              <a:t>ヒント１</a:t>
            </a:r>
            <a:endParaRPr kumimoji="1" lang="ja-JP" altLang="en-US" sz="3600"/>
          </a:p>
        </p:txBody>
      </p:sp>
      <p:sp>
        <p:nvSpPr>
          <p:cNvPr id="25" name="Cloud 24"/>
          <p:cNvSpPr/>
          <p:nvPr/>
        </p:nvSpPr>
        <p:spPr>
          <a:xfrm>
            <a:off x="6196914" y="3468129"/>
            <a:ext cx="2514600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smtClean="0"/>
              <a:t>ヒント２</a:t>
            </a:r>
            <a:endParaRPr kumimoji="1" lang="ja-JP" altLang="en-US" sz="3600"/>
          </a:p>
        </p:txBody>
      </p:sp>
      <p:cxnSp>
        <p:nvCxnSpPr>
          <p:cNvPr id="49" name="Straight Arrow Connector 48"/>
          <p:cNvCxnSpPr>
            <a:stCxn id="25" idx="3"/>
            <a:endCxn id="17" idx="4"/>
          </p:cNvCxnSpPr>
          <p:nvPr/>
        </p:nvCxnSpPr>
        <p:spPr>
          <a:xfrm rot="16200000" flipV="1">
            <a:off x="6839345" y="2914255"/>
            <a:ext cx="1014524" cy="215214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2" idx="0"/>
          </p:cNvCxnSpPr>
          <p:nvPr/>
        </p:nvCxnSpPr>
        <p:spPr>
          <a:xfrm rot="5400000">
            <a:off x="6908404" y="4864389"/>
            <a:ext cx="876407" cy="215214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5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3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0"/>
                            </p:stCondLst>
                            <p:childTnLst>
                              <p:par>
                                <p:cTn id="4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3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8500"/>
                            </p:stCondLst>
                            <p:childTnLst>
                              <p:par>
                                <p:cTn id="5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17" grpId="0" animBg="1"/>
      <p:bldP spid="22" grpId="0" animBg="1"/>
      <p:bldP spid="26" grpId="0" animBg="1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kumimoji="1" lang="ja-JP" altLang="en-US" smtClean="0">
                <a:solidFill>
                  <a:srgbClr val="FF0000"/>
                </a:solidFill>
              </a:rPr>
              <a:t>発散</a:t>
            </a:r>
            <a:r>
              <a:rPr kumimoji="1" lang="ja-JP" altLang="en-US" smtClean="0"/>
              <a:t>技法・・・類比法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971800" y="2743200"/>
            <a:ext cx="3048000" cy="10668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smtClean="0"/>
              <a:t>アイデア１</a:t>
            </a:r>
            <a:endParaRPr kumimoji="1" lang="ja-JP" altLang="en-US" sz="3600"/>
          </a:p>
        </p:txBody>
      </p:sp>
      <p:sp>
        <p:nvSpPr>
          <p:cNvPr id="7" name="Rounded Rectangle 6"/>
          <p:cNvSpPr/>
          <p:nvPr/>
        </p:nvSpPr>
        <p:spPr>
          <a:xfrm>
            <a:off x="304800" y="4114800"/>
            <a:ext cx="2133600" cy="9906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smtClean="0"/>
              <a:t>テーマ</a:t>
            </a:r>
          </a:p>
        </p:txBody>
      </p:sp>
      <p:cxnSp>
        <p:nvCxnSpPr>
          <p:cNvPr id="9" name="Straight Arrow Connector 8"/>
          <p:cNvCxnSpPr>
            <a:stCxn id="7" idx="0"/>
            <a:endCxn id="76" idx="2"/>
          </p:cNvCxnSpPr>
          <p:nvPr/>
        </p:nvCxnSpPr>
        <p:spPr>
          <a:xfrm rot="5400000" flipH="1" flipV="1">
            <a:off x="1257300" y="2400300"/>
            <a:ext cx="1828800" cy="16002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6" idx="4"/>
            <a:endCxn id="25" idx="3"/>
          </p:cNvCxnSpPr>
          <p:nvPr/>
        </p:nvCxnSpPr>
        <p:spPr>
          <a:xfrm rot="16200000" flipH="1">
            <a:off x="6008353" y="2373647"/>
            <a:ext cx="1737395" cy="15621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971800" y="3657600"/>
            <a:ext cx="3048000" cy="10668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smtClean="0"/>
              <a:t>アイデア２</a:t>
            </a:r>
            <a:endParaRPr kumimoji="1" lang="ja-JP" altLang="en-US" sz="3600"/>
          </a:p>
        </p:txBody>
      </p:sp>
      <p:cxnSp>
        <p:nvCxnSpPr>
          <p:cNvPr id="18" name="Straight Arrow Connector 17"/>
          <p:cNvCxnSpPr>
            <a:stCxn id="25" idx="2"/>
            <a:endCxn id="6" idx="6"/>
          </p:cNvCxnSpPr>
          <p:nvPr/>
        </p:nvCxnSpPr>
        <p:spPr>
          <a:xfrm rot="10800000">
            <a:off x="6019800" y="3276600"/>
            <a:ext cx="388800" cy="12192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48000" y="4572000"/>
            <a:ext cx="3048000" cy="10668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smtClean="0"/>
              <a:t>アイデア３</a:t>
            </a:r>
            <a:endParaRPr kumimoji="1" lang="ja-JP" altLang="en-US" sz="3600"/>
          </a:p>
        </p:txBody>
      </p:sp>
      <p:cxnSp>
        <p:nvCxnSpPr>
          <p:cNvPr id="23" name="Straight Arrow Connector 22"/>
          <p:cNvCxnSpPr>
            <a:stCxn id="25" idx="2"/>
            <a:endCxn id="26" idx="6"/>
          </p:cNvCxnSpPr>
          <p:nvPr/>
        </p:nvCxnSpPr>
        <p:spPr>
          <a:xfrm rot="10800000" flipV="1">
            <a:off x="6096000" y="4495800"/>
            <a:ext cx="312600" cy="15240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048000" y="5486400"/>
            <a:ext cx="3048000" cy="10668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smtClean="0"/>
              <a:t>アイデア４</a:t>
            </a:r>
            <a:endParaRPr kumimoji="1" lang="ja-JP" altLang="en-US" sz="3600"/>
          </a:p>
        </p:txBody>
      </p:sp>
      <p:sp>
        <p:nvSpPr>
          <p:cNvPr id="25" name="Cloud 24"/>
          <p:cNvSpPr/>
          <p:nvPr/>
        </p:nvSpPr>
        <p:spPr>
          <a:xfrm>
            <a:off x="6400800" y="3962400"/>
            <a:ext cx="2514600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smtClean="0"/>
              <a:t>ヒント</a:t>
            </a:r>
            <a:endParaRPr kumimoji="1" lang="ja-JP" altLang="en-US" sz="3600"/>
          </a:p>
        </p:txBody>
      </p:sp>
      <p:cxnSp>
        <p:nvCxnSpPr>
          <p:cNvPr id="49" name="Straight Arrow Connector 48"/>
          <p:cNvCxnSpPr>
            <a:stCxn id="25" idx="2"/>
            <a:endCxn id="17" idx="6"/>
          </p:cNvCxnSpPr>
          <p:nvPr/>
        </p:nvCxnSpPr>
        <p:spPr>
          <a:xfrm rot="10800000">
            <a:off x="6019800" y="4191000"/>
            <a:ext cx="388800" cy="3048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2"/>
            <a:endCxn id="22" idx="6"/>
          </p:cNvCxnSpPr>
          <p:nvPr/>
        </p:nvCxnSpPr>
        <p:spPr>
          <a:xfrm rot="10800000" flipV="1">
            <a:off x="6096000" y="4495800"/>
            <a:ext cx="312600" cy="6096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Isosceles Triangle 75"/>
          <p:cNvSpPr/>
          <p:nvPr/>
        </p:nvSpPr>
        <p:spPr>
          <a:xfrm>
            <a:off x="2971800" y="1219200"/>
            <a:ext cx="3124200" cy="1066800"/>
          </a:xfrm>
          <a:prstGeom prst="triangl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smtClean="0"/>
              <a:t>本質</a:t>
            </a:r>
            <a:endParaRPr kumimoji="1" lang="ja-JP" altLang="en-US" sz="4800"/>
          </a:p>
        </p:txBody>
      </p:sp>
      <p:cxnSp>
        <p:nvCxnSpPr>
          <p:cNvPr id="90" name="Straight Arrow Connector 89"/>
          <p:cNvCxnSpPr>
            <a:stCxn id="6" idx="2"/>
            <a:endCxn id="107" idx="3"/>
          </p:cNvCxnSpPr>
          <p:nvPr/>
        </p:nvCxnSpPr>
        <p:spPr>
          <a:xfrm rot="10800000" flipV="1">
            <a:off x="2438400" y="3276600"/>
            <a:ext cx="533400" cy="24765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7" idx="2"/>
            <a:endCxn id="107" idx="3"/>
          </p:cNvCxnSpPr>
          <p:nvPr/>
        </p:nvCxnSpPr>
        <p:spPr>
          <a:xfrm rot="10800000" flipV="1">
            <a:off x="2438400" y="4191000"/>
            <a:ext cx="533400" cy="15621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22" idx="2"/>
            <a:endCxn id="107" idx="3"/>
          </p:cNvCxnSpPr>
          <p:nvPr/>
        </p:nvCxnSpPr>
        <p:spPr>
          <a:xfrm rot="10800000" flipV="1">
            <a:off x="2438400" y="5105400"/>
            <a:ext cx="609600" cy="6477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26" idx="2"/>
            <a:endCxn id="107" idx="3"/>
          </p:cNvCxnSpPr>
          <p:nvPr/>
        </p:nvCxnSpPr>
        <p:spPr>
          <a:xfrm rot="10800000">
            <a:off x="2438400" y="5753100"/>
            <a:ext cx="609600" cy="2667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304800" y="5257800"/>
            <a:ext cx="2133600" cy="9906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smtClean="0"/>
              <a:t>新テーマ</a:t>
            </a:r>
          </a:p>
        </p:txBody>
      </p:sp>
      <p:cxnSp>
        <p:nvCxnSpPr>
          <p:cNvPr id="112" name="Straight Arrow Connector 111"/>
          <p:cNvCxnSpPr>
            <a:stCxn id="107" idx="0"/>
            <a:endCxn id="76" idx="2"/>
          </p:cNvCxnSpPr>
          <p:nvPr/>
        </p:nvCxnSpPr>
        <p:spPr>
          <a:xfrm rot="5400000" flipH="1" flipV="1">
            <a:off x="685800" y="2971800"/>
            <a:ext cx="2971800" cy="16002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/>
        </p:nvSpPr>
        <p:spPr>
          <a:xfrm>
            <a:off x="2971800" y="1219200"/>
            <a:ext cx="3124200" cy="1066800"/>
          </a:xfrm>
          <a:prstGeom prst="triangl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smtClean="0"/>
              <a:t>新本質</a:t>
            </a:r>
            <a:endParaRPr kumimoji="1" lang="ja-JP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5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3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0"/>
                            </p:stCondLst>
                            <p:childTnLst>
                              <p:par>
                                <p:cTn id="4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3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8500"/>
                            </p:stCondLst>
                            <p:childTnLst>
                              <p:par>
                                <p:cTn id="5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3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3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3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3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3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000"/>
                            </p:stCondLst>
                            <p:childTnLst>
                              <p:par>
                                <p:cTn id="9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00"/>
                            </p:stCondLst>
                            <p:childTnLst>
                              <p:par>
                                <p:cTn id="10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7" grpId="1" animBg="1"/>
      <p:bldP spid="17" grpId="0" animBg="1"/>
      <p:bldP spid="22" grpId="0" animBg="1"/>
      <p:bldP spid="26" grpId="0" animBg="1"/>
      <p:bldP spid="25" grpId="0" animBg="1"/>
      <p:bldP spid="76" grpId="0" animBg="1"/>
      <p:bldP spid="76" grpId="1" animBg="1"/>
      <p:bldP spid="107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  <a:noFill/>
        </p:spPr>
        <p:txBody>
          <a:bodyPr>
            <a:noAutofit/>
          </a:bodyPr>
          <a:lstStyle/>
          <a:p>
            <a:r>
              <a:rPr kumimoji="1" lang="ja-JP" altLang="en-US" sz="4000" smtClean="0">
                <a:solidFill>
                  <a:srgbClr val="0000FF"/>
                </a:solidFill>
              </a:rPr>
              <a:t>収束</a:t>
            </a:r>
            <a:r>
              <a:rPr kumimoji="1" lang="ja-JP" altLang="en-US" sz="4000" smtClean="0"/>
              <a:t>技法（</a:t>
            </a:r>
            <a:r>
              <a:rPr kumimoji="1" lang="ja-JP" altLang="en-US" sz="4000" smtClean="0">
                <a:solidFill>
                  <a:srgbClr val="0000FF"/>
                </a:solidFill>
              </a:rPr>
              <a:t>収束</a:t>
            </a:r>
            <a:r>
              <a:rPr kumimoji="1" lang="ja-JP" altLang="en-US" sz="4000" smtClean="0"/>
              <a:t>思考）・・・には・・・</a:t>
            </a:r>
            <a:endParaRPr kumimoji="1" lang="en-US" altLang="ja-JP" sz="4000" dirty="0" smtClean="0"/>
          </a:p>
          <a:p>
            <a:r>
              <a:rPr kumimoji="1" lang="ja-JP" altLang="en-US" sz="4000" smtClean="0"/>
              <a:t>空間型・・・内容の同一性で</a:t>
            </a:r>
            <a:r>
              <a:rPr kumimoji="1" lang="ja-JP" altLang="en-US" sz="4000" smtClean="0">
                <a:solidFill>
                  <a:srgbClr val="0000FF"/>
                </a:solidFill>
              </a:rPr>
              <a:t>整理</a:t>
            </a:r>
            <a:endParaRPr kumimoji="1" lang="en-US" altLang="ja-JP" sz="4000" dirty="0" smtClean="0">
              <a:solidFill>
                <a:srgbClr val="0000FF"/>
              </a:solidFill>
            </a:endParaRPr>
          </a:p>
          <a:p>
            <a:pPr lvl="1"/>
            <a:r>
              <a:rPr kumimoji="1" lang="ja-JP" altLang="en-US" sz="3600" smtClean="0"/>
              <a:t>演繹法：　</a:t>
            </a:r>
            <a:r>
              <a:rPr kumimoji="1" lang="ja-JP" altLang="en-US" sz="3200" smtClean="0"/>
              <a:t>図書の分類、特許の分類、・・・</a:t>
            </a:r>
            <a:endParaRPr kumimoji="1" lang="en-US" altLang="ja-JP" sz="3600" dirty="0" smtClean="0"/>
          </a:p>
          <a:p>
            <a:pPr lvl="1"/>
            <a:r>
              <a:rPr kumimoji="1" lang="ja-JP" altLang="en-US" sz="3600" smtClean="0"/>
              <a:t>帰納法：　</a:t>
            </a:r>
            <a:r>
              <a:rPr kumimoji="1" lang="ja-JP" altLang="en-US" sz="3200" smtClean="0">
                <a:solidFill>
                  <a:srgbClr val="008000"/>
                </a:solidFill>
              </a:rPr>
              <a:t>ＫＪ法</a:t>
            </a:r>
            <a:r>
              <a:rPr kumimoji="1" lang="ja-JP" altLang="en-US" sz="3200" smtClean="0"/>
              <a:t>（親和図法）、クロス法・・・</a:t>
            </a:r>
            <a:endParaRPr kumimoji="1" lang="en-US" altLang="ja-JP" sz="3600" dirty="0" smtClean="0"/>
          </a:p>
          <a:p>
            <a:r>
              <a:rPr kumimoji="1" lang="ja-JP" altLang="en-US" sz="4000" smtClean="0"/>
              <a:t>系列型・・・流れの順番で</a:t>
            </a:r>
            <a:r>
              <a:rPr kumimoji="1" lang="ja-JP" altLang="en-US" sz="4000" smtClean="0">
                <a:solidFill>
                  <a:srgbClr val="0000FF"/>
                </a:solidFill>
              </a:rPr>
              <a:t>整理</a:t>
            </a:r>
            <a:endParaRPr kumimoji="1" lang="en-US" altLang="ja-JP" sz="4000" dirty="0" smtClean="0">
              <a:solidFill>
                <a:srgbClr val="0000FF"/>
              </a:solidFill>
            </a:endParaRPr>
          </a:p>
          <a:p>
            <a:pPr lvl="1"/>
            <a:r>
              <a:rPr kumimoji="1" lang="ja-JP" altLang="en-US" sz="3600" smtClean="0"/>
              <a:t>因果法：　</a:t>
            </a:r>
            <a:r>
              <a:rPr kumimoji="1" lang="ja-JP" altLang="en-US" sz="3200" smtClean="0"/>
              <a:t>特性要因図法、</a:t>
            </a:r>
            <a:r>
              <a:rPr kumimoji="1" lang="ja-JP" altLang="en-US" sz="3200" smtClean="0">
                <a:solidFill>
                  <a:srgbClr val="008000"/>
                </a:solidFill>
              </a:rPr>
              <a:t>連関図法</a:t>
            </a:r>
            <a:r>
              <a:rPr kumimoji="1" lang="ja-JP" altLang="en-US" sz="3200" smtClean="0"/>
              <a:t>、・・・</a:t>
            </a:r>
            <a:endParaRPr kumimoji="1" lang="en-US" altLang="ja-JP" sz="3600" dirty="0" smtClean="0"/>
          </a:p>
          <a:p>
            <a:pPr lvl="1"/>
            <a:r>
              <a:rPr kumimoji="1" lang="ja-JP" altLang="en-US" sz="3600" smtClean="0"/>
              <a:t>時系列法：　</a:t>
            </a:r>
            <a:r>
              <a:rPr kumimoji="1" lang="ja-JP" altLang="en-US" sz="3200" smtClean="0"/>
              <a:t>ＰＥＲＴ、ストーリー法、・・・</a:t>
            </a:r>
            <a:endParaRPr kumimoji="1" lang="en-US" altLang="ja-JP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kumimoji="1" lang="ja-JP" altLang="en-US" smtClean="0">
                <a:solidFill>
                  <a:srgbClr val="FF0000"/>
                </a:solidFill>
              </a:rPr>
              <a:t>反省</a:t>
            </a:r>
            <a:r>
              <a:rPr kumimoji="1" lang="ja-JP" altLang="en-US" smtClean="0"/>
              <a:t>会で</a:t>
            </a:r>
            <a:r>
              <a:rPr kumimoji="1" lang="ja-JP" altLang="en-US" smtClean="0">
                <a:solidFill>
                  <a:srgbClr val="0000FF"/>
                </a:solidFill>
              </a:rPr>
              <a:t>発想</a:t>
            </a:r>
            <a:r>
              <a:rPr kumimoji="1" lang="ja-JP" altLang="en-US" smtClean="0"/>
              <a:t>法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kumimoji="1" lang="ja-JP" altLang="en-US" smtClean="0">
                <a:solidFill>
                  <a:srgbClr val="0000FF"/>
                </a:solidFill>
              </a:rPr>
              <a:t>収束</a:t>
            </a:r>
            <a:r>
              <a:rPr kumimoji="1" lang="ja-JP" altLang="en-US" smtClean="0"/>
              <a:t>技法・・・空間型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0" y="1524000"/>
            <a:ext cx="3048000" cy="10668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smtClean="0"/>
              <a:t>アイデア１</a:t>
            </a:r>
            <a:endParaRPr kumimoji="1" lang="ja-JP" altLang="en-US" sz="3600"/>
          </a:p>
        </p:txBody>
      </p:sp>
      <p:sp>
        <p:nvSpPr>
          <p:cNvPr id="7" name="Rounded Rectangle 6"/>
          <p:cNvSpPr/>
          <p:nvPr/>
        </p:nvSpPr>
        <p:spPr>
          <a:xfrm>
            <a:off x="304800" y="4114800"/>
            <a:ext cx="2133600" cy="9906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smtClean="0"/>
              <a:t>テーマ</a:t>
            </a:r>
          </a:p>
        </p:txBody>
      </p:sp>
      <p:sp>
        <p:nvSpPr>
          <p:cNvPr id="17" name="Oval 16"/>
          <p:cNvSpPr/>
          <p:nvPr/>
        </p:nvSpPr>
        <p:spPr>
          <a:xfrm>
            <a:off x="5867400" y="1295400"/>
            <a:ext cx="3048000" cy="10668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smtClean="0"/>
              <a:t>アイデア２</a:t>
            </a:r>
            <a:endParaRPr kumimoji="1" lang="ja-JP" altLang="en-US" sz="3600"/>
          </a:p>
        </p:txBody>
      </p:sp>
      <p:sp>
        <p:nvSpPr>
          <p:cNvPr id="22" name="Oval 21"/>
          <p:cNvSpPr/>
          <p:nvPr/>
        </p:nvSpPr>
        <p:spPr>
          <a:xfrm>
            <a:off x="3124200" y="3505200"/>
            <a:ext cx="3048000" cy="10668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smtClean="0"/>
              <a:t>アイデア３</a:t>
            </a:r>
            <a:endParaRPr kumimoji="1" lang="ja-JP" altLang="en-US" sz="3600"/>
          </a:p>
        </p:txBody>
      </p:sp>
      <p:sp>
        <p:nvSpPr>
          <p:cNvPr id="26" name="Oval 25"/>
          <p:cNvSpPr/>
          <p:nvPr/>
        </p:nvSpPr>
        <p:spPr>
          <a:xfrm>
            <a:off x="5410200" y="5486400"/>
            <a:ext cx="3048000" cy="10668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smtClean="0"/>
              <a:t>アイデア２</a:t>
            </a:r>
            <a:endParaRPr kumimoji="1" lang="ja-JP" altLang="en-US" sz="3600"/>
          </a:p>
        </p:txBody>
      </p:sp>
      <p:sp>
        <p:nvSpPr>
          <p:cNvPr id="25" name="Cloud 24"/>
          <p:cNvSpPr/>
          <p:nvPr/>
        </p:nvSpPr>
        <p:spPr>
          <a:xfrm>
            <a:off x="0" y="2819400"/>
            <a:ext cx="2514600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smtClean="0"/>
              <a:t>ヒント</a:t>
            </a:r>
            <a:endParaRPr kumimoji="1" lang="ja-JP" altLang="en-US" sz="3600"/>
          </a:p>
        </p:txBody>
      </p:sp>
      <p:sp>
        <p:nvSpPr>
          <p:cNvPr id="76" name="Isosceles Triangle 75"/>
          <p:cNvSpPr/>
          <p:nvPr/>
        </p:nvSpPr>
        <p:spPr>
          <a:xfrm>
            <a:off x="2895600" y="1752600"/>
            <a:ext cx="3124200" cy="1066800"/>
          </a:xfrm>
          <a:prstGeom prst="triangl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smtClean="0"/>
              <a:t>案１</a:t>
            </a:r>
            <a:endParaRPr kumimoji="1" lang="ja-JP" altLang="en-US" sz="4800"/>
          </a:p>
        </p:txBody>
      </p:sp>
      <p:sp>
        <p:nvSpPr>
          <p:cNvPr id="107" name="Rounded Rectangle 106"/>
          <p:cNvSpPr/>
          <p:nvPr/>
        </p:nvSpPr>
        <p:spPr>
          <a:xfrm>
            <a:off x="6705600" y="3962400"/>
            <a:ext cx="2133600" cy="9906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smtClean="0"/>
              <a:t>新テーマ</a:t>
            </a:r>
          </a:p>
        </p:txBody>
      </p:sp>
      <p:sp>
        <p:nvSpPr>
          <p:cNvPr id="24" name="Isosceles Triangle 23"/>
          <p:cNvSpPr/>
          <p:nvPr/>
        </p:nvSpPr>
        <p:spPr>
          <a:xfrm>
            <a:off x="838200" y="5410200"/>
            <a:ext cx="3124200" cy="1066800"/>
          </a:xfrm>
          <a:prstGeom prst="triangl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smtClean="0"/>
              <a:t>案２</a:t>
            </a:r>
            <a:endParaRPr kumimoji="1" lang="ja-JP" altLang="en-US" sz="4800"/>
          </a:p>
        </p:txBody>
      </p:sp>
      <p:sp>
        <p:nvSpPr>
          <p:cNvPr id="27" name="Cloud 26"/>
          <p:cNvSpPr/>
          <p:nvPr/>
        </p:nvSpPr>
        <p:spPr>
          <a:xfrm>
            <a:off x="6400800" y="2743200"/>
            <a:ext cx="2514600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smtClean="0"/>
              <a:t>ヒント</a:t>
            </a:r>
            <a:endParaRPr kumimoji="1" lang="ja-JP" altLang="en-US" sz="3600"/>
          </a:p>
        </p:txBody>
      </p:sp>
      <p:sp>
        <p:nvSpPr>
          <p:cNvPr id="14" name="Rounded Rectangle 13"/>
          <p:cNvSpPr/>
          <p:nvPr/>
        </p:nvSpPr>
        <p:spPr>
          <a:xfrm>
            <a:off x="6248400" y="2514600"/>
            <a:ext cx="2743200" cy="1447800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152400" y="3962400"/>
            <a:ext cx="2667000" cy="26670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Rounded Rectangle 15"/>
          <p:cNvSpPr/>
          <p:nvPr/>
        </p:nvSpPr>
        <p:spPr>
          <a:xfrm>
            <a:off x="2895600" y="3962400"/>
            <a:ext cx="3352800" cy="2590800"/>
          </a:xfrm>
          <a:prstGeom prst="roundRect">
            <a:avLst/>
          </a:prstGeom>
          <a:noFill/>
          <a:ln w="508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Rounded Rectangle 17"/>
          <p:cNvSpPr/>
          <p:nvPr/>
        </p:nvSpPr>
        <p:spPr>
          <a:xfrm>
            <a:off x="0" y="1295400"/>
            <a:ext cx="6096000" cy="2590800"/>
          </a:xfrm>
          <a:prstGeom prst="roundRect">
            <a:avLst/>
          </a:prstGeom>
          <a:noFill/>
          <a:ln w="508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93987E-6 L 0.25417 -4.93987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71138E-6 L -0.7 0.1998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70834 -0.0111 " pathEditMode="relative" ptsTypes="AA">
                                      <p:cBhvr>
                                        <p:cTn id="5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8333 -0.41074 " pathEditMode="relative" ptsTypes="AA">
                                      <p:cBhvr>
                                        <p:cTn id="6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0"/>
                            </p:stCondLst>
                            <p:childTnLst>
                              <p:par>
                                <p:cTn id="6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3333 0.21091 " pathEditMode="relative" ptsTypes="AA">
                                      <p:cBhvr>
                                        <p:cTn id="6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0"/>
                            </p:stCondLst>
                            <p:childTnLst>
                              <p:par>
                                <p:cTn id="6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833 -0.31082 " pathEditMode="relative" ptsTypes="AA">
                                      <p:cBhvr>
                                        <p:cTn id="6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-0.05551 L 0.025 0.31082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" y="1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17" grpId="0" animBg="1"/>
      <p:bldP spid="17" grpId="1" animBg="1"/>
      <p:bldP spid="22" grpId="0" animBg="1"/>
      <p:bldP spid="22" grpId="1" animBg="1"/>
      <p:bldP spid="26" grpId="0" animBg="1"/>
      <p:bldP spid="26" grpId="1" animBg="1"/>
      <p:bldP spid="25" grpId="0" animBg="1"/>
      <p:bldP spid="25" grpId="1" animBg="1"/>
      <p:bldP spid="76" grpId="0" animBg="1"/>
      <p:bldP spid="76" grpId="1" animBg="1"/>
      <p:bldP spid="107" grpId="0" animBg="1"/>
      <p:bldP spid="107" grpId="1" animBg="1"/>
      <p:bldP spid="24" grpId="0" animBg="1"/>
      <p:bldP spid="24" grpId="1" animBg="1"/>
      <p:bldP spid="27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kumimoji="1" lang="ja-JP" altLang="en-US" smtClean="0">
                <a:solidFill>
                  <a:srgbClr val="0000FF"/>
                </a:solidFill>
              </a:rPr>
              <a:t>収束</a:t>
            </a:r>
            <a:r>
              <a:rPr kumimoji="1" lang="ja-JP" altLang="en-US" smtClean="0"/>
              <a:t>技法・・・系列型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0" y="1524000"/>
            <a:ext cx="3048000" cy="10668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smtClean="0"/>
              <a:t>手段１</a:t>
            </a:r>
            <a:endParaRPr kumimoji="1" lang="ja-JP" altLang="en-US" sz="3600"/>
          </a:p>
        </p:txBody>
      </p:sp>
      <p:sp>
        <p:nvSpPr>
          <p:cNvPr id="7" name="Rounded Rectangle 6"/>
          <p:cNvSpPr/>
          <p:nvPr/>
        </p:nvSpPr>
        <p:spPr>
          <a:xfrm>
            <a:off x="304800" y="4114800"/>
            <a:ext cx="2133600" cy="9906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smtClean="0"/>
              <a:t>結果１</a:t>
            </a:r>
          </a:p>
        </p:txBody>
      </p:sp>
      <p:sp>
        <p:nvSpPr>
          <p:cNvPr id="17" name="Oval 16"/>
          <p:cNvSpPr/>
          <p:nvPr/>
        </p:nvSpPr>
        <p:spPr>
          <a:xfrm>
            <a:off x="5867400" y="1295400"/>
            <a:ext cx="3048000" cy="10668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smtClean="0"/>
              <a:t>手段３</a:t>
            </a:r>
            <a:endParaRPr kumimoji="1" lang="ja-JP" altLang="en-US" sz="3600"/>
          </a:p>
        </p:txBody>
      </p:sp>
      <p:sp>
        <p:nvSpPr>
          <p:cNvPr id="22" name="Oval 21"/>
          <p:cNvSpPr/>
          <p:nvPr/>
        </p:nvSpPr>
        <p:spPr>
          <a:xfrm>
            <a:off x="3124200" y="3505200"/>
            <a:ext cx="3048000" cy="10668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smtClean="0"/>
              <a:t>手段２</a:t>
            </a:r>
            <a:endParaRPr kumimoji="1" lang="ja-JP" altLang="en-US" sz="3600"/>
          </a:p>
        </p:txBody>
      </p:sp>
      <p:sp>
        <p:nvSpPr>
          <p:cNvPr id="25" name="Cloud 24"/>
          <p:cNvSpPr/>
          <p:nvPr/>
        </p:nvSpPr>
        <p:spPr>
          <a:xfrm>
            <a:off x="0" y="2819400"/>
            <a:ext cx="2514600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smtClean="0"/>
              <a:t>原因１</a:t>
            </a:r>
            <a:endParaRPr kumimoji="1" lang="ja-JP" altLang="en-US" sz="3600"/>
          </a:p>
        </p:txBody>
      </p:sp>
      <p:sp>
        <p:nvSpPr>
          <p:cNvPr id="76" name="Isosceles Triangle 75"/>
          <p:cNvSpPr/>
          <p:nvPr/>
        </p:nvSpPr>
        <p:spPr>
          <a:xfrm>
            <a:off x="2895600" y="1752600"/>
            <a:ext cx="3124200" cy="1066800"/>
          </a:xfrm>
          <a:prstGeom prst="triangl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smtClean="0"/>
              <a:t>目的１</a:t>
            </a:r>
            <a:endParaRPr kumimoji="1" lang="ja-JP" altLang="en-US" sz="4000"/>
          </a:p>
        </p:txBody>
      </p:sp>
      <p:sp>
        <p:nvSpPr>
          <p:cNvPr id="107" name="Rounded Rectangle 106"/>
          <p:cNvSpPr/>
          <p:nvPr/>
        </p:nvSpPr>
        <p:spPr>
          <a:xfrm>
            <a:off x="6705600" y="3962400"/>
            <a:ext cx="2133600" cy="9906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smtClean="0"/>
              <a:t>結果２</a:t>
            </a:r>
          </a:p>
        </p:txBody>
      </p:sp>
      <p:sp>
        <p:nvSpPr>
          <p:cNvPr id="24" name="Isosceles Triangle 23"/>
          <p:cNvSpPr/>
          <p:nvPr/>
        </p:nvSpPr>
        <p:spPr>
          <a:xfrm>
            <a:off x="4572000" y="5105400"/>
            <a:ext cx="3124200" cy="1066800"/>
          </a:xfrm>
          <a:prstGeom prst="triangl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smtClean="0"/>
              <a:t>目的２</a:t>
            </a:r>
            <a:endParaRPr kumimoji="1" lang="ja-JP" altLang="en-US" sz="4000"/>
          </a:p>
        </p:txBody>
      </p:sp>
      <p:sp>
        <p:nvSpPr>
          <p:cNvPr id="27" name="Cloud 26"/>
          <p:cNvSpPr/>
          <p:nvPr/>
        </p:nvSpPr>
        <p:spPr>
          <a:xfrm>
            <a:off x="6400800" y="2743200"/>
            <a:ext cx="2514600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smtClean="0"/>
              <a:t>原因２</a:t>
            </a:r>
            <a:endParaRPr kumimoji="1" lang="ja-JP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9166 0.21091 " pathEditMode="relative" ptsTypes="AA">
                                      <p:cBhvr>
                                        <p:cTn id="4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334 0.13321 " pathEditMode="relative" ptsTypes="AA">
                                      <p:cBhvr>
                                        <p:cTn id="5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014E-8 L -0.04166 0.4440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" y="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167 0.15541 " pathEditMode="relative" ptsTypes="AA">
                                      <p:cBhvr>
                                        <p:cTn id="5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0833 0.0222 " pathEditMode="relative" ptsTypes="AA">
                                      <p:cBhvr>
                                        <p:cTn id="6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6666 0.19981 " pathEditMode="relative" ptsTypes="AA">
                                      <p:cBhvr>
                                        <p:cTn id="6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1101 " pathEditMode="relative" ptsTypes="AA">
                                      <p:cBhvr>
                                        <p:cTn id="6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4000"/>
                            </p:stCondLst>
                            <p:childTnLst>
                              <p:par>
                                <p:cTn id="6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762 " pathEditMode="relative" ptsTypes="AA">
                                      <p:cBhvr>
                                        <p:cTn id="6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6" grpId="1" animBg="1"/>
      <p:bldP spid="7" grpId="0" animBg="1"/>
      <p:bldP spid="7" grpId="1" animBg="1"/>
      <p:bldP spid="17" grpId="0" animBg="1"/>
      <p:bldP spid="17" grpId="1" animBg="1"/>
      <p:bldP spid="22" grpId="0" animBg="1"/>
      <p:bldP spid="22" grpId="1" animBg="1"/>
      <p:bldP spid="25" grpId="0" animBg="1"/>
      <p:bldP spid="25" grpId="1" animBg="1"/>
      <p:bldP spid="76" grpId="0" animBg="1"/>
      <p:bldP spid="76" grpId="1" animBg="1"/>
      <p:bldP spid="107" grpId="0" animBg="1"/>
      <p:bldP spid="107" grpId="1" animBg="1"/>
      <p:bldP spid="24" grpId="0" animBg="1"/>
      <p:bldP spid="27" grpId="0" animBg="1"/>
      <p:bldP spid="2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kumimoji="1" lang="ja-JP" altLang="en-US" smtClean="0">
                <a:solidFill>
                  <a:srgbClr val="0000FF"/>
                </a:solidFill>
              </a:rPr>
              <a:t>収束</a:t>
            </a:r>
            <a:r>
              <a:rPr kumimoji="1" lang="ja-JP" altLang="en-US" smtClean="0"/>
              <a:t>技法・・・系列型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57163" y="1396284"/>
            <a:ext cx="3048000" cy="10668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smtClean="0"/>
              <a:t>手段１</a:t>
            </a:r>
            <a:endParaRPr kumimoji="1" lang="ja-JP" altLang="en-US" sz="3600"/>
          </a:p>
        </p:txBody>
      </p:sp>
      <p:sp>
        <p:nvSpPr>
          <p:cNvPr id="7" name="Rounded Rectangle 6"/>
          <p:cNvSpPr/>
          <p:nvPr/>
        </p:nvSpPr>
        <p:spPr>
          <a:xfrm>
            <a:off x="724437" y="3048000"/>
            <a:ext cx="2133600" cy="9906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smtClean="0"/>
              <a:t>結果１</a:t>
            </a:r>
          </a:p>
        </p:txBody>
      </p:sp>
      <p:sp>
        <p:nvSpPr>
          <p:cNvPr id="17" name="Oval 16"/>
          <p:cNvSpPr/>
          <p:nvPr/>
        </p:nvSpPr>
        <p:spPr>
          <a:xfrm>
            <a:off x="5638800" y="4038600"/>
            <a:ext cx="3048000" cy="10668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smtClean="0"/>
              <a:t>手段３</a:t>
            </a:r>
            <a:endParaRPr kumimoji="1" lang="ja-JP" altLang="en-US" sz="3600"/>
          </a:p>
        </p:txBody>
      </p:sp>
      <p:sp>
        <p:nvSpPr>
          <p:cNvPr id="22" name="Oval 21"/>
          <p:cNvSpPr/>
          <p:nvPr/>
        </p:nvSpPr>
        <p:spPr>
          <a:xfrm>
            <a:off x="3276600" y="4038600"/>
            <a:ext cx="3048000" cy="10668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smtClean="0"/>
              <a:t>手段２</a:t>
            </a:r>
            <a:endParaRPr kumimoji="1" lang="ja-JP" altLang="en-US" sz="3600"/>
          </a:p>
        </p:txBody>
      </p:sp>
      <p:sp>
        <p:nvSpPr>
          <p:cNvPr id="25" name="Cloud 24"/>
          <p:cNvSpPr/>
          <p:nvPr/>
        </p:nvSpPr>
        <p:spPr>
          <a:xfrm>
            <a:off x="533400" y="1600200"/>
            <a:ext cx="2514600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smtClean="0"/>
              <a:t>原因１</a:t>
            </a:r>
            <a:endParaRPr kumimoji="1" lang="ja-JP" altLang="en-US" sz="3600"/>
          </a:p>
        </p:txBody>
      </p:sp>
      <p:sp>
        <p:nvSpPr>
          <p:cNvPr id="76" name="Isosceles Triangle 75"/>
          <p:cNvSpPr/>
          <p:nvPr/>
        </p:nvSpPr>
        <p:spPr>
          <a:xfrm>
            <a:off x="4419600" y="2743200"/>
            <a:ext cx="3124200" cy="1066800"/>
          </a:xfrm>
          <a:prstGeom prst="triangl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smtClean="0"/>
              <a:t>目的１</a:t>
            </a:r>
            <a:endParaRPr kumimoji="1" lang="ja-JP" altLang="en-US" sz="4000"/>
          </a:p>
        </p:txBody>
      </p:sp>
      <p:sp>
        <p:nvSpPr>
          <p:cNvPr id="107" name="Rounded Rectangle 106"/>
          <p:cNvSpPr/>
          <p:nvPr/>
        </p:nvSpPr>
        <p:spPr>
          <a:xfrm>
            <a:off x="685800" y="5334000"/>
            <a:ext cx="2133600" cy="9906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smtClean="0"/>
              <a:t>結果２</a:t>
            </a:r>
          </a:p>
        </p:txBody>
      </p:sp>
      <p:sp>
        <p:nvSpPr>
          <p:cNvPr id="24" name="Isosceles Triangle 23"/>
          <p:cNvSpPr/>
          <p:nvPr/>
        </p:nvSpPr>
        <p:spPr>
          <a:xfrm>
            <a:off x="4419600" y="5257800"/>
            <a:ext cx="3124200" cy="1066800"/>
          </a:xfrm>
          <a:prstGeom prst="triangl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smtClean="0"/>
              <a:t>目的２</a:t>
            </a:r>
            <a:endParaRPr kumimoji="1" lang="ja-JP" altLang="en-US" sz="4000"/>
          </a:p>
        </p:txBody>
      </p:sp>
      <p:sp>
        <p:nvSpPr>
          <p:cNvPr id="27" name="Cloud 26"/>
          <p:cNvSpPr/>
          <p:nvPr/>
        </p:nvSpPr>
        <p:spPr>
          <a:xfrm>
            <a:off x="494763" y="3886200"/>
            <a:ext cx="2514600" cy="1066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smtClean="0"/>
              <a:t>原因２</a:t>
            </a:r>
            <a:endParaRPr kumimoji="1" lang="ja-JP" altLang="en-US" sz="3600"/>
          </a:p>
        </p:txBody>
      </p:sp>
      <p:cxnSp>
        <p:nvCxnSpPr>
          <p:cNvPr id="14" name="Straight Arrow Connector 13"/>
          <p:cNvCxnSpPr>
            <a:stCxn id="25" idx="1"/>
            <a:endCxn id="7" idx="0"/>
          </p:cNvCxnSpPr>
          <p:nvPr/>
        </p:nvCxnSpPr>
        <p:spPr>
          <a:xfrm rot="16200000" flipH="1">
            <a:off x="1599900" y="2856663"/>
            <a:ext cx="382136" cy="537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7" idx="1"/>
            <a:endCxn id="107" idx="0"/>
          </p:cNvCxnSpPr>
          <p:nvPr/>
        </p:nvCxnSpPr>
        <p:spPr>
          <a:xfrm rot="16200000" flipH="1">
            <a:off x="1561263" y="5142663"/>
            <a:ext cx="382136" cy="537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4"/>
            <a:endCxn id="76" idx="0"/>
          </p:cNvCxnSpPr>
          <p:nvPr/>
        </p:nvCxnSpPr>
        <p:spPr>
          <a:xfrm rot="16200000" flipH="1">
            <a:off x="5841373" y="2602873"/>
            <a:ext cx="280116" cy="537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6" idx="3"/>
            <a:endCxn id="22" idx="7"/>
          </p:cNvCxnSpPr>
          <p:nvPr/>
        </p:nvCxnSpPr>
        <p:spPr>
          <a:xfrm rot="5400000">
            <a:off x="5737551" y="3950679"/>
            <a:ext cx="384829" cy="10347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6" idx="3"/>
            <a:endCxn id="17" idx="1"/>
          </p:cNvCxnSpPr>
          <p:nvPr/>
        </p:nvCxnSpPr>
        <p:spPr>
          <a:xfrm rot="16200000" flipH="1">
            <a:off x="5841021" y="3950679"/>
            <a:ext cx="384829" cy="10347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5"/>
            <a:endCxn id="24" idx="0"/>
          </p:cNvCxnSpPr>
          <p:nvPr/>
        </p:nvCxnSpPr>
        <p:spPr>
          <a:xfrm rot="16200000" flipH="1">
            <a:off x="5775651" y="5051750"/>
            <a:ext cx="308629" cy="10347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3"/>
            <a:endCxn id="24" idx="0"/>
          </p:cNvCxnSpPr>
          <p:nvPr/>
        </p:nvCxnSpPr>
        <p:spPr>
          <a:xfrm rot="5400000">
            <a:off x="5879121" y="5051750"/>
            <a:ext cx="308629" cy="10347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500"/>
                            </p:stCondLst>
                            <p:childTnLst>
                              <p:par>
                                <p:cTn id="6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00"/>
                            </p:stCondLst>
                            <p:childTnLst>
                              <p:par>
                                <p:cTn id="7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17" grpId="0" animBg="1"/>
      <p:bldP spid="22" grpId="0" animBg="1"/>
      <p:bldP spid="25" grpId="0" animBg="1"/>
      <p:bldP spid="76" grpId="0" animBg="1"/>
      <p:bldP spid="107" grpId="0" animBg="1"/>
      <p:bldP spid="24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  <a:noFill/>
        </p:spPr>
        <p:txBody>
          <a:bodyPr>
            <a:noAutofit/>
          </a:bodyPr>
          <a:lstStyle/>
          <a:p>
            <a:pPr>
              <a:buNone/>
            </a:pPr>
            <a:r>
              <a:rPr kumimoji="1" lang="ja-JP" altLang="en-US" sz="4800" smtClean="0">
                <a:solidFill>
                  <a:srgbClr val="FF0000"/>
                </a:solidFill>
              </a:rPr>
              <a:t>反省</a:t>
            </a:r>
            <a:r>
              <a:rPr kumimoji="1" lang="ja-JP" altLang="en-US" sz="4800" smtClean="0"/>
              <a:t>とは？</a:t>
            </a:r>
            <a:endParaRPr kumimoji="1" lang="en-US" altLang="ja-JP" sz="4800" dirty="0" smtClean="0"/>
          </a:p>
          <a:p>
            <a:pPr marL="173038" indent="-173038"/>
            <a:r>
              <a:rPr lang="ja-JP" altLang="en-US" sz="4000" smtClean="0"/>
              <a:t>自分の</a:t>
            </a:r>
            <a:r>
              <a:rPr lang="ja-JP" altLang="en-US" sz="4000" smtClean="0">
                <a:solidFill>
                  <a:srgbClr val="FF0000"/>
                </a:solidFill>
              </a:rPr>
              <a:t>よくなかった点</a:t>
            </a:r>
            <a:r>
              <a:rPr lang="ja-JP" altLang="en-US" sz="4000" smtClean="0"/>
              <a:t>を認めて、</a:t>
            </a:r>
            <a:r>
              <a:rPr lang="ja-JP" altLang="en-US" sz="4000" smtClean="0">
                <a:solidFill>
                  <a:srgbClr val="0000FF"/>
                </a:solidFill>
              </a:rPr>
              <a:t>改めようと考える</a:t>
            </a:r>
            <a:r>
              <a:rPr lang="ja-JP" altLang="en-US" sz="4000" smtClean="0"/>
              <a:t>こと。</a:t>
            </a:r>
            <a:endParaRPr lang="en-US" altLang="ja-JP" sz="4000" dirty="0" smtClean="0"/>
          </a:p>
          <a:p>
            <a:pPr marL="173038" indent="-173038"/>
            <a:r>
              <a:rPr lang="ja-JP" altLang="en-US" sz="4000" smtClean="0"/>
              <a:t>自分のしてきた言動を</a:t>
            </a:r>
            <a:r>
              <a:rPr lang="ja-JP" altLang="en-US" sz="4000" smtClean="0">
                <a:solidFill>
                  <a:srgbClr val="0000FF"/>
                </a:solidFill>
              </a:rPr>
              <a:t>省（かえ）りみて</a:t>
            </a:r>
            <a:r>
              <a:rPr lang="ja-JP" altLang="en-US" sz="4000" smtClean="0"/>
              <a:t>、その可否を</a:t>
            </a:r>
            <a:r>
              <a:rPr lang="ja-JP" altLang="en-US" sz="4000" smtClean="0">
                <a:solidFill>
                  <a:srgbClr val="0000FF"/>
                </a:solidFill>
              </a:rPr>
              <a:t>改めて考える</a:t>
            </a:r>
            <a:r>
              <a:rPr lang="ja-JP" altLang="en-US" sz="4000" smtClean="0"/>
              <a:t>こと。</a:t>
            </a:r>
            <a:endParaRPr lang="en-US" altLang="ja-JP" sz="4000" dirty="0" smtClean="0"/>
          </a:p>
          <a:p>
            <a:pPr marL="173038" indent="-173038"/>
            <a:r>
              <a:rPr kumimoji="1" lang="ja-JP" altLang="en-US" sz="4000" smtClean="0"/>
              <a:t>過去を振り返り、未来への方向を変更し</a:t>
            </a:r>
            <a:r>
              <a:rPr kumimoji="1" lang="ja-JP" altLang="en-US" sz="4000" smtClean="0">
                <a:solidFill>
                  <a:srgbClr val="0000FF"/>
                </a:solidFill>
              </a:rPr>
              <a:t>修正</a:t>
            </a:r>
            <a:r>
              <a:rPr kumimoji="1" lang="ja-JP" altLang="en-US" sz="4000" smtClean="0"/>
              <a:t>し</a:t>
            </a:r>
            <a:r>
              <a:rPr kumimoji="1" lang="ja-JP" altLang="en-US" sz="4000" smtClean="0">
                <a:solidFill>
                  <a:srgbClr val="0000FF"/>
                </a:solidFill>
              </a:rPr>
              <a:t>改善</a:t>
            </a:r>
            <a:r>
              <a:rPr kumimoji="1" lang="ja-JP" altLang="en-US" sz="4000" smtClean="0"/>
              <a:t>すること。</a:t>
            </a:r>
            <a:endParaRPr kumimoji="1" lang="en-US" altLang="ja-JP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kumimoji="1" lang="ja-JP" altLang="en-US" smtClean="0">
                <a:solidFill>
                  <a:srgbClr val="FF0000"/>
                </a:solidFill>
              </a:rPr>
              <a:t>反省</a:t>
            </a:r>
            <a:r>
              <a:rPr kumimoji="1" lang="ja-JP" altLang="en-US" smtClean="0"/>
              <a:t>会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  <a:noFill/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ja-JP" altLang="en-US" sz="4000" smtClean="0">
                <a:solidFill>
                  <a:srgbClr val="FF0000"/>
                </a:solidFill>
              </a:rPr>
              <a:t>発散</a:t>
            </a:r>
            <a:r>
              <a:rPr kumimoji="1" lang="ja-JP" altLang="en-US" sz="4000" smtClean="0"/>
              <a:t>技法</a:t>
            </a:r>
            <a:endParaRPr kumimoji="1" lang="en-US" altLang="ja-JP" sz="4000" dirty="0" smtClean="0"/>
          </a:p>
          <a:p>
            <a:pPr>
              <a:buFont typeface="Wingdings" pitchFamily="2" charset="2"/>
              <a:buChar char="Ø"/>
            </a:pPr>
            <a:r>
              <a:rPr kumimoji="1" lang="ja-JP" altLang="en-US" sz="4000" smtClean="0">
                <a:solidFill>
                  <a:srgbClr val="0000FF"/>
                </a:solidFill>
              </a:rPr>
              <a:t>収束</a:t>
            </a:r>
            <a:r>
              <a:rPr kumimoji="1" lang="ja-JP" altLang="en-US" sz="4000" smtClean="0"/>
              <a:t>技法</a:t>
            </a:r>
            <a:endParaRPr kumimoji="1" lang="en-US" altLang="ja-JP" sz="4000" dirty="0" smtClean="0"/>
          </a:p>
          <a:p>
            <a:pPr>
              <a:buFont typeface="Wingdings" pitchFamily="2" charset="2"/>
              <a:buChar char="Ø"/>
            </a:pPr>
            <a:r>
              <a:rPr kumimoji="1" lang="ja-JP" altLang="en-US" sz="4000" smtClean="0"/>
              <a:t>態度技法・・・主に心理学系の技法</a:t>
            </a:r>
            <a:endParaRPr kumimoji="1" lang="en-US" altLang="ja-JP" sz="4000" dirty="0" smtClean="0"/>
          </a:p>
          <a:p>
            <a:pPr lvl="1"/>
            <a:r>
              <a:rPr kumimoji="1" lang="ja-JP" altLang="en-US" sz="3600" smtClean="0"/>
              <a:t>瞑想型法：　</a:t>
            </a:r>
            <a:r>
              <a:rPr kumimoji="1" lang="ja-JP" altLang="en-US" sz="3200" smtClean="0"/>
              <a:t>催眠、自律神経訓練、・・・</a:t>
            </a:r>
            <a:endParaRPr kumimoji="1" lang="en-US" altLang="ja-JP" sz="3600" dirty="0" smtClean="0"/>
          </a:p>
          <a:p>
            <a:pPr lvl="1"/>
            <a:r>
              <a:rPr kumimoji="1" lang="ja-JP" altLang="en-US" sz="3600" smtClean="0"/>
              <a:t>交流型法：　</a:t>
            </a:r>
            <a:r>
              <a:rPr kumimoji="1" lang="ja-JP" altLang="en-US" sz="3200" smtClean="0"/>
              <a:t>ＴＡ法、ＳＴ法、ＥＧ法、・・・</a:t>
            </a:r>
            <a:endParaRPr kumimoji="1" lang="en-US" altLang="ja-JP" sz="3600" dirty="0" smtClean="0"/>
          </a:p>
          <a:p>
            <a:pPr lvl="1"/>
            <a:r>
              <a:rPr kumimoji="1" lang="ja-JP" altLang="en-US" sz="3600" smtClean="0"/>
              <a:t>演劇型法：　</a:t>
            </a:r>
            <a:r>
              <a:rPr kumimoji="1" lang="ja-JP" altLang="en-US" sz="3200" smtClean="0"/>
              <a:t>心理劇、ＲＰＧ、・・・</a:t>
            </a:r>
            <a:endParaRPr kumimoji="1" lang="en-US" altLang="ja-JP" sz="3600" dirty="0" smtClean="0"/>
          </a:p>
          <a:p>
            <a:pPr marL="360363" lvl="1">
              <a:buNone/>
            </a:pPr>
            <a:r>
              <a:rPr kumimoji="1" lang="ja-JP" altLang="en-US" sz="3600" smtClean="0"/>
              <a:t>態度技法とは</a:t>
            </a:r>
            <a:r>
              <a:rPr kumimoji="1" lang="ja-JP" altLang="en-US" sz="3600" smtClean="0">
                <a:solidFill>
                  <a:srgbClr val="0000FF"/>
                </a:solidFill>
              </a:rPr>
              <a:t>創造的な態度</a:t>
            </a:r>
            <a:r>
              <a:rPr kumimoji="1" lang="ja-JP" altLang="en-US" sz="3600" smtClean="0"/>
              <a:t>を養う技法</a:t>
            </a:r>
            <a:endParaRPr kumimoji="1" lang="en-US" altLang="ja-JP" sz="3600" dirty="0" smtClean="0"/>
          </a:p>
          <a:p>
            <a:pPr lvl="1">
              <a:buNone/>
            </a:pPr>
            <a:endParaRPr kumimoji="1" lang="en-US" altLang="ja-JP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kumimoji="1" lang="ja-JP" altLang="en-US" smtClean="0"/>
              <a:t>その他の</a:t>
            </a:r>
            <a:r>
              <a:rPr kumimoji="1" lang="ja-JP" altLang="en-US" smtClean="0">
                <a:solidFill>
                  <a:srgbClr val="0000FF"/>
                </a:solidFill>
              </a:rPr>
              <a:t>発想</a:t>
            </a:r>
            <a:r>
              <a:rPr kumimoji="1" lang="ja-JP" altLang="en-US" smtClean="0"/>
              <a:t>法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  <a:noFill/>
        </p:spPr>
        <p:txBody>
          <a:bodyPr>
            <a:noAutofit/>
          </a:bodyPr>
          <a:lstStyle/>
          <a:p>
            <a:r>
              <a:rPr kumimoji="1" lang="ja-JP" altLang="en-US" sz="3600" smtClean="0"/>
              <a:t>ＢＳ法などでは</a:t>
            </a:r>
            <a:r>
              <a:rPr kumimoji="1" lang="ja-JP" altLang="en-US" sz="3600" smtClean="0">
                <a:solidFill>
                  <a:srgbClr val="0000FF"/>
                </a:solidFill>
              </a:rPr>
              <a:t>発想</a:t>
            </a:r>
            <a:r>
              <a:rPr kumimoji="1" lang="ja-JP" altLang="en-US" sz="3600" smtClean="0"/>
              <a:t>を妨げないようにするために以下のルールを設けている。</a:t>
            </a:r>
            <a:endParaRPr kumimoji="1" lang="en-US" altLang="ja-JP" sz="3600" dirty="0" smtClean="0"/>
          </a:p>
          <a:p>
            <a:r>
              <a:rPr kumimoji="1" lang="ja-JP" altLang="en-US" sz="4000" smtClean="0">
                <a:solidFill>
                  <a:srgbClr val="0000FF"/>
                </a:solidFill>
              </a:rPr>
              <a:t>大量発想</a:t>
            </a:r>
            <a:r>
              <a:rPr kumimoji="1" lang="ja-JP" altLang="en-US" sz="4000" smtClean="0"/>
              <a:t>：質より量、量が質を産む</a:t>
            </a:r>
          </a:p>
          <a:p>
            <a:r>
              <a:rPr kumimoji="1" lang="ja-JP" altLang="en-US" sz="4000" smtClean="0">
                <a:solidFill>
                  <a:srgbClr val="0000FF"/>
                </a:solidFill>
              </a:rPr>
              <a:t>自由奔放</a:t>
            </a:r>
            <a:r>
              <a:rPr kumimoji="1" lang="en-US" altLang="ja-JP" sz="4000" dirty="0" smtClean="0"/>
              <a:t>:</a:t>
            </a:r>
            <a:r>
              <a:rPr kumimoji="1" lang="ja-JP" altLang="en-US" sz="4000" smtClean="0"/>
              <a:t>どんな思いつきでもＯＫ</a:t>
            </a:r>
            <a:endParaRPr kumimoji="1" lang="en-US" altLang="ja-JP" sz="4000" dirty="0" smtClean="0"/>
          </a:p>
          <a:p>
            <a:r>
              <a:rPr kumimoji="1" lang="ja-JP" altLang="en-US" sz="4000" smtClean="0">
                <a:solidFill>
                  <a:srgbClr val="FF0000"/>
                </a:solidFill>
              </a:rPr>
              <a:t>批判</a:t>
            </a:r>
            <a:r>
              <a:rPr kumimoji="1" lang="ja-JP" altLang="en-US" sz="4000" smtClean="0">
                <a:solidFill>
                  <a:srgbClr val="0000FF"/>
                </a:solidFill>
              </a:rPr>
              <a:t>・判断厳禁</a:t>
            </a:r>
            <a:r>
              <a:rPr kumimoji="1" lang="ja-JP" altLang="en-US" sz="4000" smtClean="0"/>
              <a:t>：</a:t>
            </a:r>
            <a:r>
              <a:rPr kumimoji="1" lang="ja-JP" altLang="en-US" sz="4000" smtClean="0">
                <a:solidFill>
                  <a:srgbClr val="FF0000"/>
                </a:solidFill>
              </a:rPr>
              <a:t>批判</a:t>
            </a:r>
            <a:r>
              <a:rPr kumimoji="1" lang="ja-JP" altLang="en-US" sz="4000" smtClean="0"/>
              <a:t>を一切しない</a:t>
            </a:r>
          </a:p>
          <a:p>
            <a:pPr marL="360363" indent="-360363"/>
            <a:r>
              <a:rPr kumimoji="1" lang="ja-JP" altLang="en-US" sz="4000" smtClean="0">
                <a:solidFill>
                  <a:srgbClr val="0000FF"/>
                </a:solidFill>
              </a:rPr>
              <a:t>便乗</a:t>
            </a:r>
            <a:r>
              <a:rPr kumimoji="1" lang="en-US" altLang="ja-JP" sz="4000" dirty="0" smtClean="0">
                <a:solidFill>
                  <a:srgbClr val="0000FF"/>
                </a:solidFill>
              </a:rPr>
              <a:t>/</a:t>
            </a:r>
            <a:r>
              <a:rPr kumimoji="1" lang="ja-JP" altLang="en-US" sz="4000" smtClean="0">
                <a:solidFill>
                  <a:srgbClr val="0000FF"/>
                </a:solidFill>
              </a:rPr>
              <a:t>結合</a:t>
            </a:r>
            <a:r>
              <a:rPr kumimoji="1" lang="en-US" altLang="ja-JP" sz="4000" dirty="0" smtClean="0">
                <a:solidFill>
                  <a:srgbClr val="0000FF"/>
                </a:solidFill>
              </a:rPr>
              <a:t>/</a:t>
            </a:r>
            <a:r>
              <a:rPr kumimoji="1" lang="ja-JP" altLang="en-US" sz="4000" smtClean="0">
                <a:solidFill>
                  <a:srgbClr val="0000FF"/>
                </a:solidFill>
              </a:rPr>
              <a:t>飛躍</a:t>
            </a:r>
            <a:r>
              <a:rPr kumimoji="1" lang="en-US" altLang="ja-JP" sz="4000" dirty="0" smtClean="0">
                <a:solidFill>
                  <a:srgbClr val="0000FF"/>
                </a:solidFill>
              </a:rPr>
              <a:t>/</a:t>
            </a:r>
            <a:r>
              <a:rPr kumimoji="1" lang="ja-JP" altLang="en-US" sz="4000" smtClean="0">
                <a:solidFill>
                  <a:srgbClr val="0000FF"/>
                </a:solidFill>
              </a:rPr>
              <a:t>発展</a:t>
            </a:r>
            <a:r>
              <a:rPr kumimoji="1" lang="ja-JP" altLang="en-US" sz="4000" smtClean="0"/>
              <a:t>：他人の発言に便乗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kumimoji="1" lang="ja-JP" altLang="en-US" smtClean="0"/>
              <a:t>自由連想法で守るべきルール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  <a:noFill/>
        </p:spPr>
        <p:txBody>
          <a:bodyPr>
            <a:noAutofit/>
          </a:bodyPr>
          <a:lstStyle/>
          <a:p>
            <a:r>
              <a:rPr kumimoji="1" lang="ja-JP" altLang="en-US" sz="3600" smtClean="0"/>
              <a:t>Ｂ</a:t>
            </a:r>
            <a:r>
              <a:rPr kumimoji="1" lang="en-US" altLang="ja-JP" sz="3600" dirty="0" smtClean="0"/>
              <a:t>W</a:t>
            </a:r>
            <a:r>
              <a:rPr kumimoji="1" lang="ja-JP" altLang="en-US" sz="3600" smtClean="0"/>
              <a:t>法もＢＳ法と同様に</a:t>
            </a:r>
            <a:r>
              <a:rPr kumimoji="1" lang="ja-JP" altLang="en-US" sz="3600" smtClean="0">
                <a:solidFill>
                  <a:srgbClr val="0000FF"/>
                </a:solidFill>
              </a:rPr>
              <a:t>発想</a:t>
            </a:r>
            <a:r>
              <a:rPr kumimoji="1" lang="ja-JP" altLang="en-US" sz="3600" smtClean="0"/>
              <a:t>を妨げないようにする必要がある。</a:t>
            </a:r>
            <a:endParaRPr kumimoji="1" lang="en-US" altLang="ja-JP" sz="3600" dirty="0" smtClean="0"/>
          </a:p>
          <a:p>
            <a:r>
              <a:rPr kumimoji="1" lang="ja-JP" altLang="en-US" sz="3600" smtClean="0"/>
              <a:t>なので以下のルールは全く同じ</a:t>
            </a:r>
            <a:endParaRPr kumimoji="1" lang="en-US" altLang="ja-JP" sz="3600" dirty="0" smtClean="0"/>
          </a:p>
          <a:p>
            <a:pPr algn="ctr">
              <a:buNone/>
            </a:pPr>
            <a:r>
              <a:rPr kumimoji="1" lang="ja-JP" altLang="en-US" sz="4000" smtClean="0">
                <a:solidFill>
                  <a:srgbClr val="0000FF"/>
                </a:solidFill>
              </a:rPr>
              <a:t>大量発想</a:t>
            </a:r>
            <a:endParaRPr kumimoji="1" lang="ja-JP" altLang="en-US" sz="4000" smtClean="0"/>
          </a:p>
          <a:p>
            <a:pPr algn="ctr">
              <a:buNone/>
            </a:pPr>
            <a:r>
              <a:rPr kumimoji="1" lang="ja-JP" altLang="en-US" sz="4000" smtClean="0">
                <a:solidFill>
                  <a:srgbClr val="0000FF"/>
                </a:solidFill>
              </a:rPr>
              <a:t>自由奔放</a:t>
            </a:r>
            <a:endParaRPr kumimoji="1" lang="en-US" altLang="ja-JP" sz="4000" dirty="0" smtClean="0"/>
          </a:p>
          <a:p>
            <a:pPr algn="ctr">
              <a:buNone/>
            </a:pPr>
            <a:r>
              <a:rPr kumimoji="1" lang="ja-JP" altLang="en-US" sz="4000" smtClean="0">
                <a:solidFill>
                  <a:srgbClr val="FF0000"/>
                </a:solidFill>
              </a:rPr>
              <a:t>批判</a:t>
            </a:r>
            <a:r>
              <a:rPr kumimoji="1" lang="ja-JP" altLang="en-US" sz="4000" smtClean="0">
                <a:solidFill>
                  <a:srgbClr val="0000FF"/>
                </a:solidFill>
              </a:rPr>
              <a:t>・判断厳禁</a:t>
            </a:r>
            <a:endParaRPr kumimoji="1" lang="ja-JP" altLang="en-US" sz="4000" smtClean="0"/>
          </a:p>
          <a:p>
            <a:pPr marL="360363" indent="-360363" algn="ctr">
              <a:buNone/>
            </a:pPr>
            <a:r>
              <a:rPr kumimoji="1" lang="ja-JP" altLang="en-US" sz="4000" smtClean="0">
                <a:solidFill>
                  <a:srgbClr val="0000FF"/>
                </a:solidFill>
              </a:rPr>
              <a:t>便乗</a:t>
            </a:r>
            <a:r>
              <a:rPr kumimoji="1" lang="en-US" altLang="ja-JP" sz="4000" dirty="0" smtClean="0">
                <a:solidFill>
                  <a:srgbClr val="0000FF"/>
                </a:solidFill>
              </a:rPr>
              <a:t>/</a:t>
            </a:r>
            <a:r>
              <a:rPr kumimoji="1" lang="ja-JP" altLang="en-US" sz="4000" smtClean="0">
                <a:solidFill>
                  <a:srgbClr val="0000FF"/>
                </a:solidFill>
              </a:rPr>
              <a:t>結合</a:t>
            </a:r>
            <a:r>
              <a:rPr kumimoji="1" lang="en-US" altLang="ja-JP" sz="4000" dirty="0" smtClean="0">
                <a:solidFill>
                  <a:srgbClr val="0000FF"/>
                </a:solidFill>
              </a:rPr>
              <a:t>/</a:t>
            </a:r>
            <a:r>
              <a:rPr kumimoji="1" lang="ja-JP" altLang="en-US" sz="4000" smtClean="0">
                <a:solidFill>
                  <a:srgbClr val="0000FF"/>
                </a:solidFill>
              </a:rPr>
              <a:t>飛躍</a:t>
            </a:r>
            <a:r>
              <a:rPr kumimoji="1" lang="en-US" altLang="ja-JP" sz="4000" dirty="0" smtClean="0">
                <a:solidFill>
                  <a:srgbClr val="0000FF"/>
                </a:solidFill>
              </a:rPr>
              <a:t>/</a:t>
            </a:r>
            <a:r>
              <a:rPr kumimoji="1" lang="ja-JP" altLang="en-US" sz="4000" smtClean="0">
                <a:solidFill>
                  <a:srgbClr val="0000FF"/>
                </a:solidFill>
              </a:rPr>
              <a:t>発展</a:t>
            </a:r>
            <a:endParaRPr kumimoji="1" lang="en-US" altLang="ja-JP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kumimoji="1" lang="ja-JP" altLang="en-US" smtClean="0"/>
              <a:t>自由連想法としてのＢＷ法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  <a:noFill/>
        </p:spPr>
        <p:txBody>
          <a:bodyPr>
            <a:noAutofit/>
          </a:bodyPr>
          <a:lstStyle/>
          <a:p>
            <a:r>
              <a:rPr kumimoji="1" lang="ja-JP" altLang="en-US" sz="4000" smtClean="0"/>
              <a:t>ＢＳ（ブレインストーミング）法の</a:t>
            </a:r>
            <a:r>
              <a:rPr kumimoji="1" lang="ja-JP" altLang="en-US" sz="4000" smtClean="0">
                <a:solidFill>
                  <a:srgbClr val="0000FF"/>
                </a:solidFill>
              </a:rPr>
              <a:t>改良</a:t>
            </a:r>
            <a:endParaRPr kumimoji="1" lang="en-US" altLang="ja-JP" sz="4000" dirty="0" smtClean="0">
              <a:solidFill>
                <a:srgbClr val="0000FF"/>
              </a:solidFill>
            </a:endParaRPr>
          </a:p>
          <a:p>
            <a:r>
              <a:rPr kumimoji="1" lang="ja-JP" altLang="en-US" sz="4000" smtClean="0"/>
              <a:t>ドイツで開発された技法</a:t>
            </a:r>
            <a:endParaRPr kumimoji="1" lang="en-US" altLang="ja-JP" sz="4000" dirty="0" smtClean="0"/>
          </a:p>
          <a:p>
            <a:r>
              <a:rPr kumimoji="1" lang="ja-JP" altLang="en-US" sz="4000" smtClean="0"/>
              <a:t>ＢＳでは無口な人の意見が出ない。</a:t>
            </a:r>
            <a:endParaRPr kumimoji="1" lang="en-US" altLang="ja-JP" sz="4000" dirty="0" smtClean="0"/>
          </a:p>
          <a:p>
            <a:r>
              <a:rPr kumimoji="1" lang="ja-JP" altLang="en-US" sz="4000" smtClean="0"/>
              <a:t>ＢＷでは参加者全員の意見を等しく提出させる。</a:t>
            </a:r>
            <a:endParaRPr kumimoji="1" lang="en-US" altLang="ja-JP" sz="4000" dirty="0" smtClean="0"/>
          </a:p>
          <a:p>
            <a:r>
              <a:rPr kumimoji="1" lang="ja-JP" altLang="en-US" sz="4000" smtClean="0"/>
              <a:t>最終的にカード化して、ＫＪ法や連関図法に移行させやすい。</a:t>
            </a:r>
            <a:endParaRPr kumimoji="1" lang="en-US" altLang="ja-JP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kumimoji="1" lang="ja-JP" altLang="en-US" smtClean="0"/>
              <a:t>ＢＷ（ブレインライティング）法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  <a:noFill/>
        </p:spPr>
        <p:txBody>
          <a:bodyPr>
            <a:noAutofit/>
          </a:bodyPr>
          <a:lstStyle/>
          <a:p>
            <a:r>
              <a:rPr kumimoji="1" lang="ja-JP" altLang="en-US" sz="4000" smtClean="0">
                <a:solidFill>
                  <a:srgbClr val="0000FF"/>
                </a:solidFill>
              </a:rPr>
              <a:t>アイデア</a:t>
            </a:r>
            <a:r>
              <a:rPr kumimoji="1" lang="ja-JP" altLang="en-US" sz="4000" smtClean="0"/>
              <a:t>や意見や</a:t>
            </a:r>
            <a:r>
              <a:rPr kumimoji="1" lang="ja-JP" altLang="en-US" sz="4000" smtClean="0">
                <a:solidFill>
                  <a:srgbClr val="FF0000"/>
                </a:solidFill>
              </a:rPr>
              <a:t>反省</a:t>
            </a:r>
            <a:r>
              <a:rPr kumimoji="1" lang="ja-JP" altLang="en-US" sz="4000" smtClean="0"/>
              <a:t>の無い人</a:t>
            </a:r>
            <a:endParaRPr kumimoji="1" lang="en-US" altLang="ja-JP" sz="4000" dirty="0" smtClean="0"/>
          </a:p>
          <a:p>
            <a:r>
              <a:rPr kumimoji="1" lang="ja-JP" altLang="en-US" sz="4000" smtClean="0">
                <a:solidFill>
                  <a:srgbClr val="0000FF"/>
                </a:solidFill>
              </a:rPr>
              <a:t>やる気</a:t>
            </a:r>
            <a:r>
              <a:rPr kumimoji="1" lang="ja-JP" altLang="en-US" sz="4000" smtClean="0"/>
              <a:t>の無い人</a:t>
            </a:r>
            <a:endParaRPr kumimoji="1" lang="en-US" altLang="ja-JP" sz="4000" dirty="0" smtClean="0"/>
          </a:p>
          <a:p>
            <a:r>
              <a:rPr kumimoji="1" lang="ja-JP" altLang="en-US" sz="4000" smtClean="0"/>
              <a:t>・・・には</a:t>
            </a:r>
            <a:r>
              <a:rPr kumimoji="1" lang="ja-JP" altLang="en-US" sz="4000" smtClean="0">
                <a:solidFill>
                  <a:srgbClr val="FF0000"/>
                </a:solidFill>
              </a:rPr>
              <a:t>非常につらい</a:t>
            </a:r>
            <a:r>
              <a:rPr kumimoji="1" lang="ja-JP" altLang="en-US" sz="4000" smtClean="0"/>
              <a:t>技法</a:t>
            </a:r>
            <a:endParaRPr kumimoji="1" lang="en-US" altLang="ja-JP" sz="4000" dirty="0" smtClean="0"/>
          </a:p>
          <a:p>
            <a:r>
              <a:rPr kumimoji="1" lang="ja-JP" altLang="en-US" sz="4000" smtClean="0"/>
              <a:t>なぜなら非常にプレッシャー（心理的圧力）がかかるから。</a:t>
            </a:r>
            <a:endParaRPr kumimoji="1" lang="en-US" altLang="ja-JP" sz="4000" dirty="0" smtClean="0"/>
          </a:p>
          <a:p>
            <a:r>
              <a:rPr kumimoji="1" lang="ja-JP" altLang="en-US" sz="4000" smtClean="0"/>
              <a:t>そういう人は事前にテーマに対して意見や</a:t>
            </a:r>
            <a:r>
              <a:rPr kumimoji="1" lang="ja-JP" altLang="en-US" sz="4000" smtClean="0">
                <a:solidFill>
                  <a:srgbClr val="0000FF"/>
                </a:solidFill>
              </a:rPr>
              <a:t>アイデア</a:t>
            </a:r>
            <a:r>
              <a:rPr kumimoji="1" lang="ja-JP" altLang="en-US" sz="4000" smtClean="0"/>
              <a:t>を考えておく。</a:t>
            </a:r>
            <a:endParaRPr kumimoji="1" lang="en-US" altLang="ja-JP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kumimoji="1" lang="ja-JP" altLang="en-US" smtClean="0"/>
              <a:t>ＢＷ（ブレインライティング）法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  <a:noFill/>
        </p:spPr>
        <p:txBody>
          <a:bodyPr>
            <a:noAutofit/>
          </a:bodyPr>
          <a:lstStyle/>
          <a:p>
            <a:r>
              <a:rPr kumimoji="1" lang="ja-JP" altLang="en-US" sz="4000" smtClean="0">
                <a:solidFill>
                  <a:srgbClr val="0000FF"/>
                </a:solidFill>
              </a:rPr>
              <a:t>アイデア</a:t>
            </a:r>
            <a:r>
              <a:rPr kumimoji="1" lang="ja-JP" altLang="en-US" sz="4000" smtClean="0"/>
              <a:t>や意見や</a:t>
            </a:r>
            <a:r>
              <a:rPr kumimoji="1" lang="ja-JP" altLang="en-US" sz="4000" smtClean="0">
                <a:solidFill>
                  <a:srgbClr val="FF0000"/>
                </a:solidFill>
              </a:rPr>
              <a:t>反省</a:t>
            </a:r>
            <a:r>
              <a:rPr kumimoji="1" lang="ja-JP" altLang="en-US" sz="4000" smtClean="0"/>
              <a:t>が少ないと思う人は手を上げてください！</a:t>
            </a:r>
            <a:endParaRPr kumimoji="1" lang="en-US" altLang="ja-JP" sz="4000" dirty="0" smtClean="0"/>
          </a:p>
          <a:p>
            <a:endParaRPr kumimoji="1" lang="en-US" altLang="ja-JP" sz="4000" dirty="0" smtClean="0"/>
          </a:p>
          <a:p>
            <a:r>
              <a:rPr kumimoji="1" lang="ja-JP" altLang="en-US" sz="4000" smtClean="0"/>
              <a:t>今回のテーマは</a:t>
            </a:r>
            <a:endParaRPr kumimoji="1" lang="en-US" altLang="ja-JP" sz="4000" dirty="0" smtClean="0"/>
          </a:p>
          <a:p>
            <a:pPr>
              <a:buNone/>
            </a:pPr>
            <a:r>
              <a:rPr kumimoji="1" lang="ja-JP" altLang="en-US" sz="6000" smtClean="0"/>
              <a:t>「開発中に</a:t>
            </a:r>
            <a:r>
              <a:rPr kumimoji="1" lang="ja-JP" altLang="en-US" sz="6000" smtClean="0">
                <a:solidFill>
                  <a:srgbClr val="FF0000"/>
                </a:solidFill>
              </a:rPr>
              <a:t>後悔</a:t>
            </a:r>
            <a:r>
              <a:rPr kumimoji="1" lang="ja-JP" altLang="en-US" sz="6000" smtClean="0"/>
              <a:t>したこと」</a:t>
            </a:r>
            <a:endParaRPr kumimoji="1" lang="en-US" altLang="ja-JP" sz="6000" dirty="0" smtClean="0"/>
          </a:p>
          <a:p>
            <a:pPr algn="r">
              <a:buNone/>
            </a:pPr>
            <a:r>
              <a:rPr kumimoji="1" lang="ja-JP" altLang="en-US" sz="4000" smtClean="0"/>
              <a:t>です。</a:t>
            </a:r>
            <a:endParaRPr kumimoji="1" lang="en-US" altLang="ja-JP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kumimoji="1" lang="ja-JP" altLang="en-US" smtClean="0"/>
              <a:t>質問します！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  <a:noFill/>
        </p:spPr>
        <p:txBody>
          <a:bodyPr>
            <a:noAutofit/>
          </a:bodyPr>
          <a:lstStyle/>
          <a:p>
            <a:r>
              <a:rPr kumimoji="1" lang="ja-JP" altLang="en-US" sz="4000" smtClean="0"/>
              <a:t>ちなみに・・・</a:t>
            </a:r>
            <a:endParaRPr kumimoji="1" lang="en-US" altLang="ja-JP" sz="4000" dirty="0" smtClean="0"/>
          </a:p>
          <a:p>
            <a:pPr algn="ctr">
              <a:buNone/>
            </a:pPr>
            <a:r>
              <a:rPr kumimoji="1" lang="ja-JP" altLang="en-US" sz="4000" smtClean="0"/>
              <a:t>みなさんの</a:t>
            </a:r>
            <a:r>
              <a:rPr kumimoji="1" lang="ja-JP" altLang="en-US" sz="4000" smtClean="0">
                <a:solidFill>
                  <a:srgbClr val="0000FF"/>
                </a:solidFill>
              </a:rPr>
              <a:t>やる気</a:t>
            </a:r>
            <a:r>
              <a:rPr kumimoji="1" lang="ja-JP" altLang="en-US" sz="4000" smtClean="0"/>
              <a:t>はいかがですか？</a:t>
            </a:r>
            <a:endParaRPr kumimoji="1" lang="en-US" altLang="ja-JP" sz="4000" dirty="0" smtClean="0"/>
          </a:p>
          <a:p>
            <a:pPr algn="ctr">
              <a:buNone/>
            </a:pPr>
            <a:endParaRPr kumimoji="1" lang="en-US" altLang="ja-JP" sz="4000" dirty="0" smtClean="0"/>
          </a:p>
          <a:p>
            <a:pPr algn="ctr">
              <a:buNone/>
            </a:pPr>
            <a:r>
              <a:rPr kumimoji="1" lang="ja-JP" altLang="en-US" sz="4000" smtClean="0">
                <a:solidFill>
                  <a:srgbClr val="0000FF"/>
                </a:solidFill>
              </a:rPr>
              <a:t>やる気</a:t>
            </a:r>
            <a:r>
              <a:rPr kumimoji="1" lang="ja-JP" altLang="en-US" sz="4000" smtClean="0"/>
              <a:t>のある人は</a:t>
            </a:r>
            <a:r>
              <a:rPr kumimoji="1" lang="ja-JP" altLang="en-US" sz="7200" smtClean="0"/>
              <a:t>「はい」</a:t>
            </a:r>
            <a:r>
              <a:rPr kumimoji="1" lang="ja-JP" altLang="en-US" sz="4000" smtClean="0"/>
              <a:t>と</a:t>
            </a:r>
            <a:endParaRPr kumimoji="1" lang="en-US" altLang="ja-JP" sz="4000" dirty="0" smtClean="0"/>
          </a:p>
          <a:p>
            <a:pPr algn="ctr">
              <a:buNone/>
            </a:pPr>
            <a:r>
              <a:rPr kumimoji="1" lang="ja-JP" altLang="en-US" sz="7200" smtClean="0"/>
              <a:t>大きい</a:t>
            </a:r>
            <a:r>
              <a:rPr kumimoji="1" lang="ja-JP" altLang="en-US" sz="6600" smtClean="0"/>
              <a:t>返事</a:t>
            </a:r>
            <a:r>
              <a:rPr kumimoji="1" lang="ja-JP" altLang="en-US" sz="4000" smtClean="0"/>
              <a:t>をお願いします！</a:t>
            </a:r>
            <a:endParaRPr kumimoji="1" lang="en-US" altLang="ja-JP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kumimoji="1" lang="ja-JP" altLang="en-US" smtClean="0"/>
              <a:t>質問します！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6000"/>
          </a:xfrm>
          <a:noFill/>
        </p:spPr>
        <p:txBody>
          <a:bodyPr>
            <a:noAutofit/>
          </a:bodyPr>
          <a:lstStyle/>
          <a:p>
            <a:r>
              <a:rPr kumimoji="1" lang="ja-JP" altLang="en-US" sz="4000" smtClean="0"/>
              <a:t>座席は円形が望ましい。</a:t>
            </a:r>
            <a:endParaRPr kumimoji="1" lang="en-US" altLang="ja-JP" sz="4000" dirty="0" smtClean="0"/>
          </a:p>
          <a:p>
            <a:r>
              <a:rPr kumimoji="1" lang="ja-JP" altLang="en-US" sz="4000" smtClean="0"/>
              <a:t>なぜならＢＷ用紙を回すので。</a:t>
            </a:r>
            <a:endParaRPr kumimoji="1" lang="en-US" altLang="ja-JP" sz="4000" dirty="0" smtClean="0"/>
          </a:p>
          <a:p>
            <a:r>
              <a:rPr kumimoji="1" lang="ja-JP" altLang="en-US" sz="4000" smtClean="0"/>
              <a:t>ただし、今回は以下のように座る。</a:t>
            </a:r>
            <a:endParaRPr kumimoji="1" lang="en-US" altLang="ja-JP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kumimoji="1" lang="ja-JP" altLang="en-US" smtClean="0"/>
              <a:t>ＢＷの実施方法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3987225"/>
            <a:ext cx="3276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机</a:t>
            </a:r>
            <a:endParaRPr kumimoji="1"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838200" y="5206425"/>
            <a:ext cx="3276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机</a:t>
            </a:r>
            <a:endParaRPr kumimoji="1" lang="ja-JP" altLang="en-US"/>
          </a:p>
        </p:txBody>
      </p:sp>
      <p:grpSp>
        <p:nvGrpSpPr>
          <p:cNvPr id="9" name="Group 8"/>
          <p:cNvGrpSpPr/>
          <p:nvPr/>
        </p:nvGrpSpPr>
        <p:grpSpPr>
          <a:xfrm flipV="1">
            <a:off x="1143000" y="4495800"/>
            <a:ext cx="381000" cy="495838"/>
            <a:chOff x="6400800" y="3505200"/>
            <a:chExt cx="1828800" cy="2057400"/>
          </a:xfrm>
        </p:grpSpPr>
        <p:sp>
          <p:nvSpPr>
            <p:cNvPr id="7" name="Oval 6"/>
            <p:cNvSpPr/>
            <p:nvPr/>
          </p:nvSpPr>
          <p:spPr>
            <a:xfrm>
              <a:off x="6400800" y="3505200"/>
              <a:ext cx="1828800" cy="1752600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Isosceles Triangle 7"/>
            <p:cNvSpPr/>
            <p:nvPr/>
          </p:nvSpPr>
          <p:spPr>
            <a:xfrm flipV="1">
              <a:off x="7162800" y="5257800"/>
              <a:ext cx="381000" cy="304800"/>
            </a:xfrm>
            <a:prstGeom prst="triangl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Down Arrow 24"/>
          <p:cNvSpPr/>
          <p:nvPr/>
        </p:nvSpPr>
        <p:spPr>
          <a:xfrm flipV="1">
            <a:off x="4495800" y="4343400"/>
            <a:ext cx="381000" cy="2006024"/>
          </a:xfrm>
          <a:prstGeom prst="downArrow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191000" y="381000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smtClean="0"/>
              <a:t>前</a:t>
            </a:r>
            <a:endParaRPr kumimoji="1" lang="ja-JP" altLang="en-US" sz="3200" b="1"/>
          </a:p>
        </p:txBody>
      </p:sp>
      <p:sp>
        <p:nvSpPr>
          <p:cNvPr id="27" name="TextBox 26"/>
          <p:cNvSpPr txBox="1"/>
          <p:nvPr/>
        </p:nvSpPr>
        <p:spPr>
          <a:xfrm>
            <a:off x="838200" y="6273225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smtClean="0"/>
              <a:t>６人の場合</a:t>
            </a:r>
            <a:endParaRPr kumimoji="1" lang="ja-JP" altLang="en-US" sz="3200" b="1"/>
          </a:p>
        </p:txBody>
      </p:sp>
      <p:sp>
        <p:nvSpPr>
          <p:cNvPr id="28" name="Rectangle 27"/>
          <p:cNvSpPr/>
          <p:nvPr/>
        </p:nvSpPr>
        <p:spPr>
          <a:xfrm>
            <a:off x="5257800" y="3962400"/>
            <a:ext cx="3276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机</a:t>
            </a:r>
            <a:endParaRPr kumimoji="1" lang="ja-JP" altLang="en-US"/>
          </a:p>
        </p:txBody>
      </p:sp>
      <p:sp>
        <p:nvSpPr>
          <p:cNvPr id="29" name="Rectangle 28"/>
          <p:cNvSpPr/>
          <p:nvPr/>
        </p:nvSpPr>
        <p:spPr>
          <a:xfrm>
            <a:off x="5257800" y="5181600"/>
            <a:ext cx="3276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机</a:t>
            </a:r>
            <a:endParaRPr kumimoji="1" lang="ja-JP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257800" y="6273225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smtClean="0"/>
              <a:t>７人の場合</a:t>
            </a:r>
            <a:endParaRPr kumimoji="1" lang="ja-JP" altLang="en-US" sz="3200" b="1"/>
          </a:p>
        </p:txBody>
      </p:sp>
      <p:grpSp>
        <p:nvGrpSpPr>
          <p:cNvPr id="10" name="Group 51"/>
          <p:cNvGrpSpPr/>
          <p:nvPr/>
        </p:nvGrpSpPr>
        <p:grpSpPr>
          <a:xfrm flipV="1">
            <a:off x="2286000" y="4495800"/>
            <a:ext cx="381000" cy="495838"/>
            <a:chOff x="6400800" y="3505200"/>
            <a:chExt cx="1828800" cy="2057400"/>
          </a:xfrm>
        </p:grpSpPr>
        <p:sp>
          <p:nvSpPr>
            <p:cNvPr id="53" name="Oval 52"/>
            <p:cNvSpPr/>
            <p:nvPr/>
          </p:nvSpPr>
          <p:spPr>
            <a:xfrm>
              <a:off x="6400800" y="3505200"/>
              <a:ext cx="1828800" cy="1752600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Isosceles Triangle 53"/>
            <p:cNvSpPr/>
            <p:nvPr/>
          </p:nvSpPr>
          <p:spPr>
            <a:xfrm flipV="1">
              <a:off x="7162800" y="5257800"/>
              <a:ext cx="381000" cy="304800"/>
            </a:xfrm>
            <a:prstGeom prst="triangl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Group 54"/>
          <p:cNvGrpSpPr/>
          <p:nvPr/>
        </p:nvGrpSpPr>
        <p:grpSpPr>
          <a:xfrm flipV="1">
            <a:off x="3429000" y="4495800"/>
            <a:ext cx="381000" cy="495838"/>
            <a:chOff x="6400800" y="3505200"/>
            <a:chExt cx="1828800" cy="2057400"/>
          </a:xfrm>
        </p:grpSpPr>
        <p:sp>
          <p:nvSpPr>
            <p:cNvPr id="56" name="Oval 55"/>
            <p:cNvSpPr/>
            <p:nvPr/>
          </p:nvSpPr>
          <p:spPr>
            <a:xfrm>
              <a:off x="6400800" y="3505200"/>
              <a:ext cx="1828800" cy="1752600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Isosceles Triangle 56"/>
            <p:cNvSpPr/>
            <p:nvPr/>
          </p:nvSpPr>
          <p:spPr>
            <a:xfrm flipV="1">
              <a:off x="7162800" y="5257800"/>
              <a:ext cx="381000" cy="304800"/>
            </a:xfrm>
            <a:prstGeom prst="triangl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Group 57"/>
          <p:cNvGrpSpPr/>
          <p:nvPr/>
        </p:nvGrpSpPr>
        <p:grpSpPr>
          <a:xfrm flipV="1">
            <a:off x="1143000" y="5715000"/>
            <a:ext cx="381000" cy="495838"/>
            <a:chOff x="6400800" y="3505200"/>
            <a:chExt cx="1828800" cy="2057400"/>
          </a:xfrm>
        </p:grpSpPr>
        <p:sp>
          <p:nvSpPr>
            <p:cNvPr id="59" name="Oval 58"/>
            <p:cNvSpPr/>
            <p:nvPr/>
          </p:nvSpPr>
          <p:spPr>
            <a:xfrm>
              <a:off x="6400800" y="3505200"/>
              <a:ext cx="1828800" cy="1752600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Isosceles Triangle 59"/>
            <p:cNvSpPr/>
            <p:nvPr/>
          </p:nvSpPr>
          <p:spPr>
            <a:xfrm flipV="1">
              <a:off x="7162800" y="5257800"/>
              <a:ext cx="381000" cy="304800"/>
            </a:xfrm>
            <a:prstGeom prst="triangl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Group 60"/>
          <p:cNvGrpSpPr/>
          <p:nvPr/>
        </p:nvGrpSpPr>
        <p:grpSpPr>
          <a:xfrm flipV="1">
            <a:off x="2286000" y="5715000"/>
            <a:ext cx="381000" cy="495838"/>
            <a:chOff x="6400800" y="3505200"/>
            <a:chExt cx="1828800" cy="2057400"/>
          </a:xfrm>
        </p:grpSpPr>
        <p:sp>
          <p:nvSpPr>
            <p:cNvPr id="62" name="Oval 61"/>
            <p:cNvSpPr/>
            <p:nvPr/>
          </p:nvSpPr>
          <p:spPr>
            <a:xfrm>
              <a:off x="6400800" y="3505200"/>
              <a:ext cx="1828800" cy="1752600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Isosceles Triangle 62"/>
            <p:cNvSpPr/>
            <p:nvPr/>
          </p:nvSpPr>
          <p:spPr>
            <a:xfrm flipV="1">
              <a:off x="7162800" y="5257800"/>
              <a:ext cx="381000" cy="304800"/>
            </a:xfrm>
            <a:prstGeom prst="triangl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Group 63"/>
          <p:cNvGrpSpPr/>
          <p:nvPr/>
        </p:nvGrpSpPr>
        <p:grpSpPr>
          <a:xfrm flipV="1">
            <a:off x="3429000" y="5715000"/>
            <a:ext cx="381000" cy="495838"/>
            <a:chOff x="6400800" y="3505200"/>
            <a:chExt cx="1828800" cy="2057400"/>
          </a:xfrm>
        </p:grpSpPr>
        <p:sp>
          <p:nvSpPr>
            <p:cNvPr id="65" name="Oval 64"/>
            <p:cNvSpPr/>
            <p:nvPr/>
          </p:nvSpPr>
          <p:spPr>
            <a:xfrm>
              <a:off x="6400800" y="3505200"/>
              <a:ext cx="1828800" cy="1752600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Isosceles Triangle 65"/>
            <p:cNvSpPr/>
            <p:nvPr/>
          </p:nvSpPr>
          <p:spPr>
            <a:xfrm flipV="1">
              <a:off x="7162800" y="5257800"/>
              <a:ext cx="381000" cy="304800"/>
            </a:xfrm>
            <a:prstGeom prst="triangl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Group 66"/>
          <p:cNvGrpSpPr/>
          <p:nvPr/>
        </p:nvGrpSpPr>
        <p:grpSpPr>
          <a:xfrm flipV="1">
            <a:off x="5562600" y="5676362"/>
            <a:ext cx="381000" cy="495838"/>
            <a:chOff x="6400800" y="3505200"/>
            <a:chExt cx="1828800" cy="2057400"/>
          </a:xfrm>
        </p:grpSpPr>
        <p:sp>
          <p:nvSpPr>
            <p:cNvPr id="68" name="Oval 67"/>
            <p:cNvSpPr/>
            <p:nvPr/>
          </p:nvSpPr>
          <p:spPr>
            <a:xfrm>
              <a:off x="6400800" y="3505200"/>
              <a:ext cx="1828800" cy="1752600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Isosceles Triangle 68"/>
            <p:cNvSpPr/>
            <p:nvPr/>
          </p:nvSpPr>
          <p:spPr>
            <a:xfrm flipV="1">
              <a:off x="7162800" y="5257800"/>
              <a:ext cx="381000" cy="304800"/>
            </a:xfrm>
            <a:prstGeom prst="triangl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Group 69"/>
          <p:cNvGrpSpPr/>
          <p:nvPr/>
        </p:nvGrpSpPr>
        <p:grpSpPr>
          <a:xfrm flipV="1">
            <a:off x="6705600" y="5676362"/>
            <a:ext cx="381000" cy="495838"/>
            <a:chOff x="6400800" y="3505200"/>
            <a:chExt cx="1828800" cy="2057400"/>
          </a:xfrm>
        </p:grpSpPr>
        <p:sp>
          <p:nvSpPr>
            <p:cNvPr id="71" name="Oval 70"/>
            <p:cNvSpPr/>
            <p:nvPr/>
          </p:nvSpPr>
          <p:spPr>
            <a:xfrm>
              <a:off x="6400800" y="3505200"/>
              <a:ext cx="1828800" cy="1752600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Isosceles Triangle 71"/>
            <p:cNvSpPr/>
            <p:nvPr/>
          </p:nvSpPr>
          <p:spPr>
            <a:xfrm flipV="1">
              <a:off x="7162800" y="5257800"/>
              <a:ext cx="381000" cy="304800"/>
            </a:xfrm>
            <a:prstGeom prst="triangl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Group 72"/>
          <p:cNvGrpSpPr/>
          <p:nvPr/>
        </p:nvGrpSpPr>
        <p:grpSpPr>
          <a:xfrm flipV="1">
            <a:off x="7848600" y="5676362"/>
            <a:ext cx="381000" cy="495838"/>
            <a:chOff x="6400800" y="3505200"/>
            <a:chExt cx="1828800" cy="2057400"/>
          </a:xfrm>
        </p:grpSpPr>
        <p:sp>
          <p:nvSpPr>
            <p:cNvPr id="74" name="Oval 73"/>
            <p:cNvSpPr/>
            <p:nvPr/>
          </p:nvSpPr>
          <p:spPr>
            <a:xfrm>
              <a:off x="6400800" y="3505200"/>
              <a:ext cx="1828800" cy="1752600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Isosceles Triangle 74"/>
            <p:cNvSpPr/>
            <p:nvPr/>
          </p:nvSpPr>
          <p:spPr>
            <a:xfrm flipV="1">
              <a:off x="7162800" y="5257800"/>
              <a:ext cx="381000" cy="304800"/>
            </a:xfrm>
            <a:prstGeom prst="triangl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Group 75"/>
          <p:cNvGrpSpPr/>
          <p:nvPr/>
        </p:nvGrpSpPr>
        <p:grpSpPr>
          <a:xfrm flipV="1">
            <a:off x="5562600" y="4457162"/>
            <a:ext cx="381000" cy="495838"/>
            <a:chOff x="6400800" y="3505200"/>
            <a:chExt cx="1828800" cy="2057400"/>
          </a:xfrm>
        </p:grpSpPr>
        <p:sp>
          <p:nvSpPr>
            <p:cNvPr id="77" name="Oval 76"/>
            <p:cNvSpPr/>
            <p:nvPr/>
          </p:nvSpPr>
          <p:spPr>
            <a:xfrm>
              <a:off x="6400800" y="3505200"/>
              <a:ext cx="1828800" cy="1752600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Isosceles Triangle 77"/>
            <p:cNvSpPr/>
            <p:nvPr/>
          </p:nvSpPr>
          <p:spPr>
            <a:xfrm flipV="1">
              <a:off x="7162800" y="5257800"/>
              <a:ext cx="381000" cy="304800"/>
            </a:xfrm>
            <a:prstGeom prst="triangl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Group 78"/>
          <p:cNvGrpSpPr/>
          <p:nvPr/>
        </p:nvGrpSpPr>
        <p:grpSpPr>
          <a:xfrm flipV="1">
            <a:off x="7086600" y="4457162"/>
            <a:ext cx="381000" cy="495838"/>
            <a:chOff x="6400800" y="3505200"/>
            <a:chExt cx="1828800" cy="2057400"/>
          </a:xfrm>
        </p:grpSpPr>
        <p:sp>
          <p:nvSpPr>
            <p:cNvPr id="80" name="Oval 79"/>
            <p:cNvSpPr/>
            <p:nvPr/>
          </p:nvSpPr>
          <p:spPr>
            <a:xfrm>
              <a:off x="6400800" y="3505200"/>
              <a:ext cx="1828800" cy="1752600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Isosceles Triangle 80"/>
            <p:cNvSpPr/>
            <p:nvPr/>
          </p:nvSpPr>
          <p:spPr>
            <a:xfrm flipV="1">
              <a:off x="7162800" y="5257800"/>
              <a:ext cx="381000" cy="304800"/>
            </a:xfrm>
            <a:prstGeom prst="triangl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Group 81"/>
          <p:cNvGrpSpPr/>
          <p:nvPr/>
        </p:nvGrpSpPr>
        <p:grpSpPr>
          <a:xfrm flipV="1">
            <a:off x="7848600" y="4457162"/>
            <a:ext cx="381000" cy="495838"/>
            <a:chOff x="6400800" y="3505200"/>
            <a:chExt cx="1828800" cy="2057400"/>
          </a:xfrm>
        </p:grpSpPr>
        <p:sp>
          <p:nvSpPr>
            <p:cNvPr id="83" name="Oval 82"/>
            <p:cNvSpPr/>
            <p:nvPr/>
          </p:nvSpPr>
          <p:spPr>
            <a:xfrm>
              <a:off x="6400800" y="3505200"/>
              <a:ext cx="1828800" cy="1752600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Isosceles Triangle 83"/>
            <p:cNvSpPr/>
            <p:nvPr/>
          </p:nvSpPr>
          <p:spPr>
            <a:xfrm flipV="1">
              <a:off x="7162800" y="5257800"/>
              <a:ext cx="381000" cy="304800"/>
            </a:xfrm>
            <a:prstGeom prst="triangl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Group 84"/>
          <p:cNvGrpSpPr/>
          <p:nvPr/>
        </p:nvGrpSpPr>
        <p:grpSpPr>
          <a:xfrm flipV="1">
            <a:off x="6324600" y="4457162"/>
            <a:ext cx="381000" cy="495838"/>
            <a:chOff x="6400800" y="3505200"/>
            <a:chExt cx="1828800" cy="2057400"/>
          </a:xfrm>
        </p:grpSpPr>
        <p:sp>
          <p:nvSpPr>
            <p:cNvPr id="86" name="Oval 85"/>
            <p:cNvSpPr/>
            <p:nvPr/>
          </p:nvSpPr>
          <p:spPr>
            <a:xfrm>
              <a:off x="6400800" y="3505200"/>
              <a:ext cx="1828800" cy="1752600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Isosceles Triangle 86"/>
            <p:cNvSpPr/>
            <p:nvPr/>
          </p:nvSpPr>
          <p:spPr>
            <a:xfrm flipV="1">
              <a:off x="7162800" y="5257800"/>
              <a:ext cx="381000" cy="304800"/>
            </a:xfrm>
            <a:prstGeom prst="triangl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0"/>
                            </p:stCondLst>
                            <p:childTnLst>
                              <p:par>
                                <p:cTn id="9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500"/>
                            </p:stCondLst>
                            <p:childTnLst>
                              <p:par>
                                <p:cTn id="9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000"/>
                            </p:stCondLst>
                            <p:childTnLst>
                              <p:par>
                                <p:cTn id="9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25" grpId="0" animBg="1"/>
      <p:bldP spid="26" grpId="0"/>
      <p:bldP spid="27" grpId="0"/>
      <p:bldP spid="28" grpId="0" animBg="1"/>
      <p:bldP spid="29" grpId="0" animBg="1"/>
      <p:bldP spid="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685800"/>
          </a:xfrm>
          <a:noFill/>
        </p:spPr>
        <p:txBody>
          <a:bodyPr>
            <a:noAutofit/>
          </a:bodyPr>
          <a:lstStyle/>
          <a:p>
            <a:r>
              <a:rPr kumimoji="1" lang="ja-JP" altLang="en-US" sz="3600" smtClean="0"/>
              <a:t>以下のようなＢＷ用紙を各自で用意する。</a:t>
            </a:r>
            <a:endParaRPr kumimoji="1" lang="en-US" altLang="ja-JP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kumimoji="1" lang="ja-JP" altLang="en-US" smtClean="0"/>
              <a:t>ＢＷの実施方法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00600" y="1981200"/>
          <a:ext cx="3733800" cy="466300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304800"/>
                <a:gridCol w="1143000"/>
                <a:gridCol w="1143000"/>
                <a:gridCol w="1143000"/>
              </a:tblGrid>
              <a:tr h="22860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20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/>
                        <a:t>１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20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/>
                        <a:t>２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20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/>
                        <a:t>３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20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/>
                        <a:t>４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20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/>
                        <a:t>５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20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/>
                        <a:t>６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2362200"/>
            <a:ext cx="4267200" cy="4191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まず意見や</a:t>
            </a:r>
            <a:r>
              <a:rPr kumimoji="1" lang="ja-JP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アイデア</a:t>
            </a:r>
            <a:r>
              <a:rPr kumimoji="1" lang="ja-JP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を</a:t>
            </a:r>
            <a:r>
              <a:rPr kumimoji="1" lang="ja-JP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必ず三つ</a:t>
            </a:r>
            <a:r>
              <a:rPr kumimoji="1" lang="ja-JP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書く。</a:t>
            </a:r>
            <a:endParaRPr kumimoji="1" lang="en-US" altLang="ja-JP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今回は</a:t>
            </a:r>
            <a:r>
              <a:rPr kumimoji="1" lang="ja-JP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反省点</a:t>
            </a:r>
            <a:r>
              <a:rPr kumimoji="1" lang="ja-JP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を書く。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3600" smtClean="0"/>
              <a:t>三つとも</a:t>
            </a:r>
            <a:r>
              <a:rPr kumimoji="1" lang="ja-JP" altLang="en-US" sz="3600" smtClean="0">
                <a:solidFill>
                  <a:srgbClr val="FF0000"/>
                </a:solidFill>
              </a:rPr>
              <a:t>違う反省点</a:t>
            </a:r>
            <a:r>
              <a:rPr kumimoji="1" lang="ja-JP" altLang="en-US" sz="3600" smtClean="0"/>
              <a:t>を書く。</a:t>
            </a:r>
            <a:endParaRPr kumimoji="1" lang="en-US" altLang="ja-JP" sz="36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書いたら次の人へ渡す。</a:t>
            </a:r>
            <a:endParaRPr kumimoji="1" lang="en-US" altLang="ja-JP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5400" y="23622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Ｊ君の</a:t>
            </a:r>
            <a:endParaRPr kumimoji="1" lang="en-US" altLang="ja-JP" dirty="0" smtClean="0"/>
          </a:p>
          <a:p>
            <a:r>
              <a:rPr kumimoji="1" lang="ja-JP" altLang="en-US" smtClean="0">
                <a:solidFill>
                  <a:srgbClr val="FF0000"/>
                </a:solidFill>
              </a:rPr>
              <a:t>反省</a:t>
            </a:r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248400" y="23622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Ｊ君の</a:t>
            </a:r>
            <a:endParaRPr kumimoji="1" lang="en-US" altLang="ja-JP" dirty="0" smtClean="0"/>
          </a:p>
          <a:p>
            <a:r>
              <a:rPr kumimoji="1" lang="ja-JP" altLang="en-US" smtClean="0">
                <a:solidFill>
                  <a:srgbClr val="FF0000"/>
                </a:solidFill>
              </a:rPr>
              <a:t>反省</a:t>
            </a:r>
            <a:r>
              <a:rPr kumimoji="1" lang="ja-JP" altLang="en-US" smtClean="0"/>
              <a:t>２</a:t>
            </a:r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391400" y="23622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Ｊ君の</a:t>
            </a:r>
            <a:endParaRPr kumimoji="1" lang="en-US" altLang="ja-JP" dirty="0" smtClean="0"/>
          </a:p>
          <a:p>
            <a:r>
              <a:rPr kumimoji="1" lang="ja-JP" altLang="en-US" smtClean="0">
                <a:solidFill>
                  <a:srgbClr val="FF0000"/>
                </a:solidFill>
              </a:rPr>
              <a:t>反省</a:t>
            </a:r>
            <a:r>
              <a:rPr kumimoji="1" lang="ja-JP" altLang="en-US" smtClean="0"/>
              <a:t>３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62000"/>
          </a:xfrm>
          <a:noFill/>
        </p:spPr>
        <p:txBody>
          <a:bodyPr>
            <a:noAutofit/>
          </a:bodyPr>
          <a:lstStyle/>
          <a:p>
            <a:r>
              <a:rPr kumimoji="1" lang="ja-JP" altLang="en-US" sz="4000" smtClean="0"/>
              <a:t>用紙を次の人に渡す。今回は・・・</a:t>
            </a:r>
            <a:endParaRPr kumimoji="1" lang="en-US" altLang="ja-JP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kumimoji="1" lang="ja-JP" altLang="en-US" smtClean="0"/>
              <a:t>ＢＷの実施方法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2590800"/>
            <a:ext cx="7239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smtClean="0"/>
              <a:t>机</a:t>
            </a:r>
            <a:endParaRPr kumimoji="1" lang="ja-JP" altLang="en-US" sz="3200"/>
          </a:p>
        </p:txBody>
      </p:sp>
      <p:sp>
        <p:nvSpPr>
          <p:cNvPr id="6" name="Rectangle 5"/>
          <p:cNvSpPr/>
          <p:nvPr/>
        </p:nvSpPr>
        <p:spPr>
          <a:xfrm>
            <a:off x="762000" y="4648200"/>
            <a:ext cx="7239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smtClean="0"/>
              <a:t>机</a:t>
            </a:r>
            <a:endParaRPr kumimoji="1" lang="ja-JP" altLang="en-US" sz="3200"/>
          </a:p>
        </p:txBody>
      </p:sp>
      <p:grpSp>
        <p:nvGrpSpPr>
          <p:cNvPr id="9" name="Group 8"/>
          <p:cNvGrpSpPr/>
          <p:nvPr/>
        </p:nvGrpSpPr>
        <p:grpSpPr>
          <a:xfrm flipV="1">
            <a:off x="1905000" y="3896839"/>
            <a:ext cx="381000" cy="522761"/>
            <a:chOff x="6400800" y="3505200"/>
            <a:chExt cx="1828800" cy="2057400"/>
          </a:xfrm>
        </p:grpSpPr>
        <p:sp>
          <p:nvSpPr>
            <p:cNvPr id="7" name="Oval 6"/>
            <p:cNvSpPr/>
            <p:nvPr/>
          </p:nvSpPr>
          <p:spPr>
            <a:xfrm>
              <a:off x="6400800" y="3505200"/>
              <a:ext cx="1828800" cy="1752600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Isosceles Triangle 7"/>
            <p:cNvSpPr/>
            <p:nvPr/>
          </p:nvSpPr>
          <p:spPr>
            <a:xfrm flipV="1">
              <a:off x="7162800" y="5257800"/>
              <a:ext cx="381000" cy="304800"/>
            </a:xfrm>
            <a:prstGeom prst="triangl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Down Arrow 24"/>
          <p:cNvSpPr/>
          <p:nvPr/>
        </p:nvSpPr>
        <p:spPr>
          <a:xfrm flipV="1">
            <a:off x="8229600" y="3124200"/>
            <a:ext cx="533400" cy="3200400"/>
          </a:xfrm>
          <a:prstGeom prst="downArrow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001000" y="259080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smtClean="0"/>
              <a:t>前</a:t>
            </a:r>
            <a:endParaRPr kumimoji="1" lang="ja-JP" altLang="en-US" sz="3200" b="1"/>
          </a:p>
        </p:txBody>
      </p:sp>
      <p:grpSp>
        <p:nvGrpSpPr>
          <p:cNvPr id="10" name="Group 51"/>
          <p:cNvGrpSpPr/>
          <p:nvPr/>
        </p:nvGrpSpPr>
        <p:grpSpPr>
          <a:xfrm flipV="1">
            <a:off x="4267200" y="3896839"/>
            <a:ext cx="381000" cy="522761"/>
            <a:chOff x="6400800" y="3505200"/>
            <a:chExt cx="1828800" cy="2057400"/>
          </a:xfrm>
        </p:grpSpPr>
        <p:sp>
          <p:nvSpPr>
            <p:cNvPr id="53" name="Oval 52"/>
            <p:cNvSpPr/>
            <p:nvPr/>
          </p:nvSpPr>
          <p:spPr>
            <a:xfrm>
              <a:off x="6400800" y="3505200"/>
              <a:ext cx="1828800" cy="1752600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Isosceles Triangle 53"/>
            <p:cNvSpPr/>
            <p:nvPr/>
          </p:nvSpPr>
          <p:spPr>
            <a:xfrm flipV="1">
              <a:off x="7162800" y="5257800"/>
              <a:ext cx="381000" cy="304800"/>
            </a:xfrm>
            <a:prstGeom prst="triangl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Group 54"/>
          <p:cNvGrpSpPr/>
          <p:nvPr/>
        </p:nvGrpSpPr>
        <p:grpSpPr>
          <a:xfrm flipV="1">
            <a:off x="6705600" y="3886200"/>
            <a:ext cx="381000" cy="522761"/>
            <a:chOff x="6400800" y="3505200"/>
            <a:chExt cx="1828800" cy="2057400"/>
          </a:xfrm>
        </p:grpSpPr>
        <p:sp>
          <p:nvSpPr>
            <p:cNvPr id="56" name="Oval 55"/>
            <p:cNvSpPr/>
            <p:nvPr/>
          </p:nvSpPr>
          <p:spPr>
            <a:xfrm>
              <a:off x="6400800" y="3505200"/>
              <a:ext cx="1828800" cy="1752600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Isosceles Triangle 56"/>
            <p:cNvSpPr/>
            <p:nvPr/>
          </p:nvSpPr>
          <p:spPr>
            <a:xfrm flipV="1">
              <a:off x="7162800" y="5257800"/>
              <a:ext cx="381000" cy="304800"/>
            </a:xfrm>
            <a:prstGeom prst="triangl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Group 57"/>
          <p:cNvGrpSpPr/>
          <p:nvPr/>
        </p:nvGrpSpPr>
        <p:grpSpPr>
          <a:xfrm flipV="1">
            <a:off x="1905000" y="5954239"/>
            <a:ext cx="381000" cy="522761"/>
            <a:chOff x="6400800" y="3505200"/>
            <a:chExt cx="1828800" cy="2057400"/>
          </a:xfrm>
        </p:grpSpPr>
        <p:sp>
          <p:nvSpPr>
            <p:cNvPr id="59" name="Oval 58"/>
            <p:cNvSpPr/>
            <p:nvPr/>
          </p:nvSpPr>
          <p:spPr>
            <a:xfrm>
              <a:off x="6400800" y="3505200"/>
              <a:ext cx="1828800" cy="1752600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Isosceles Triangle 59"/>
            <p:cNvSpPr/>
            <p:nvPr/>
          </p:nvSpPr>
          <p:spPr>
            <a:xfrm flipV="1">
              <a:off x="7162800" y="5257800"/>
              <a:ext cx="381000" cy="304800"/>
            </a:xfrm>
            <a:prstGeom prst="triangl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Group 60"/>
          <p:cNvGrpSpPr/>
          <p:nvPr/>
        </p:nvGrpSpPr>
        <p:grpSpPr>
          <a:xfrm flipV="1">
            <a:off x="4267200" y="5954239"/>
            <a:ext cx="381000" cy="522761"/>
            <a:chOff x="6400800" y="3505200"/>
            <a:chExt cx="1828800" cy="2057400"/>
          </a:xfrm>
        </p:grpSpPr>
        <p:sp>
          <p:nvSpPr>
            <p:cNvPr id="62" name="Oval 61"/>
            <p:cNvSpPr/>
            <p:nvPr/>
          </p:nvSpPr>
          <p:spPr>
            <a:xfrm>
              <a:off x="6400800" y="3505200"/>
              <a:ext cx="1828800" cy="1752600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Isosceles Triangle 62"/>
            <p:cNvSpPr/>
            <p:nvPr/>
          </p:nvSpPr>
          <p:spPr>
            <a:xfrm flipV="1">
              <a:off x="7162800" y="5257800"/>
              <a:ext cx="381000" cy="304800"/>
            </a:xfrm>
            <a:prstGeom prst="triangl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Group 63"/>
          <p:cNvGrpSpPr/>
          <p:nvPr/>
        </p:nvGrpSpPr>
        <p:grpSpPr>
          <a:xfrm flipV="1">
            <a:off x="6705600" y="5954239"/>
            <a:ext cx="381000" cy="522761"/>
            <a:chOff x="6400800" y="3505200"/>
            <a:chExt cx="1828800" cy="2057400"/>
          </a:xfrm>
        </p:grpSpPr>
        <p:sp>
          <p:nvSpPr>
            <p:cNvPr id="65" name="Oval 64"/>
            <p:cNvSpPr/>
            <p:nvPr/>
          </p:nvSpPr>
          <p:spPr>
            <a:xfrm>
              <a:off x="6400800" y="3505200"/>
              <a:ext cx="1828800" cy="1752600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Isosceles Triangle 65"/>
            <p:cNvSpPr/>
            <p:nvPr/>
          </p:nvSpPr>
          <p:spPr>
            <a:xfrm flipV="1">
              <a:off x="7162800" y="5257800"/>
              <a:ext cx="381000" cy="304800"/>
            </a:xfrm>
            <a:prstGeom prst="triangl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Group 88"/>
          <p:cNvGrpSpPr/>
          <p:nvPr/>
        </p:nvGrpSpPr>
        <p:grpSpPr>
          <a:xfrm>
            <a:off x="1828800" y="2743200"/>
            <a:ext cx="609600" cy="914400"/>
            <a:chOff x="6781800" y="304800"/>
            <a:chExt cx="1600200" cy="2438400"/>
          </a:xfrm>
        </p:grpSpPr>
        <p:sp>
          <p:nvSpPr>
            <p:cNvPr id="52" name="Rectangle 51"/>
            <p:cNvSpPr/>
            <p:nvPr/>
          </p:nvSpPr>
          <p:spPr>
            <a:xfrm>
              <a:off x="6781800" y="304800"/>
              <a:ext cx="1600200" cy="2438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6781800" y="457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781800" y="838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781800" y="1219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781800" y="1600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6781800" y="1981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781800" y="2362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57150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 flipH="1" flipV="1">
              <a:off x="61722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H="1" flipV="1">
              <a:off x="67056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89"/>
          <p:cNvGrpSpPr/>
          <p:nvPr/>
        </p:nvGrpSpPr>
        <p:grpSpPr>
          <a:xfrm>
            <a:off x="4191000" y="2743200"/>
            <a:ext cx="609600" cy="914400"/>
            <a:chOff x="6781800" y="304800"/>
            <a:chExt cx="1600200" cy="2438400"/>
          </a:xfrm>
        </p:grpSpPr>
        <p:sp>
          <p:nvSpPr>
            <p:cNvPr id="91" name="Rectangle 90"/>
            <p:cNvSpPr/>
            <p:nvPr/>
          </p:nvSpPr>
          <p:spPr>
            <a:xfrm>
              <a:off x="6781800" y="304800"/>
              <a:ext cx="1600200" cy="2438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6781800" y="457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781800" y="838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781800" y="1219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781800" y="1600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781800" y="1981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781800" y="2362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 flipH="1" flipV="1">
              <a:off x="57150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 flipH="1" flipV="1">
              <a:off x="61722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 flipH="1" flipV="1">
              <a:off x="67056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00"/>
          <p:cNvGrpSpPr/>
          <p:nvPr/>
        </p:nvGrpSpPr>
        <p:grpSpPr>
          <a:xfrm>
            <a:off x="6553200" y="2743200"/>
            <a:ext cx="609600" cy="914400"/>
            <a:chOff x="6781800" y="304800"/>
            <a:chExt cx="1600200" cy="2438400"/>
          </a:xfrm>
        </p:grpSpPr>
        <p:sp>
          <p:nvSpPr>
            <p:cNvPr id="102" name="Rectangle 101"/>
            <p:cNvSpPr/>
            <p:nvPr/>
          </p:nvSpPr>
          <p:spPr>
            <a:xfrm>
              <a:off x="6781800" y="304800"/>
              <a:ext cx="1600200" cy="2438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6781800" y="457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6781800" y="838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781800" y="1219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6781800" y="1600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6781800" y="1981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781800" y="2362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 flipH="1" flipV="1">
              <a:off x="57150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 flipH="1" flipV="1">
              <a:off x="61722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 flipH="1" flipV="1">
              <a:off x="67056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11"/>
          <p:cNvGrpSpPr/>
          <p:nvPr/>
        </p:nvGrpSpPr>
        <p:grpSpPr>
          <a:xfrm>
            <a:off x="1828800" y="4800600"/>
            <a:ext cx="609600" cy="914400"/>
            <a:chOff x="6781800" y="304800"/>
            <a:chExt cx="1600200" cy="2438400"/>
          </a:xfrm>
        </p:grpSpPr>
        <p:sp>
          <p:nvSpPr>
            <p:cNvPr id="113" name="Rectangle 112"/>
            <p:cNvSpPr/>
            <p:nvPr/>
          </p:nvSpPr>
          <p:spPr>
            <a:xfrm>
              <a:off x="6781800" y="304800"/>
              <a:ext cx="1600200" cy="2438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6781800" y="457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6781800" y="838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6781800" y="1219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781800" y="1600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781800" y="1981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6781800" y="2362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 flipH="1" flipV="1">
              <a:off x="57150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 flipH="1" flipV="1">
              <a:off x="61722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 flipH="1" flipV="1">
              <a:off x="67056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22"/>
          <p:cNvGrpSpPr/>
          <p:nvPr/>
        </p:nvGrpSpPr>
        <p:grpSpPr>
          <a:xfrm>
            <a:off x="4191000" y="4800600"/>
            <a:ext cx="609600" cy="914400"/>
            <a:chOff x="6781800" y="304800"/>
            <a:chExt cx="1600200" cy="2438400"/>
          </a:xfrm>
        </p:grpSpPr>
        <p:sp>
          <p:nvSpPr>
            <p:cNvPr id="124" name="Rectangle 123"/>
            <p:cNvSpPr/>
            <p:nvPr/>
          </p:nvSpPr>
          <p:spPr>
            <a:xfrm>
              <a:off x="6781800" y="304800"/>
              <a:ext cx="1600200" cy="2438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6781800" y="457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6781800" y="838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6781800" y="1219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6781800" y="1600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6781800" y="1981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6781800" y="2362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5400000" flipH="1" flipV="1">
              <a:off x="57150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5400000" flipH="1" flipV="1">
              <a:off x="61722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5400000" flipH="1" flipV="1">
              <a:off x="67056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33"/>
          <p:cNvGrpSpPr/>
          <p:nvPr/>
        </p:nvGrpSpPr>
        <p:grpSpPr>
          <a:xfrm>
            <a:off x="6553200" y="4800600"/>
            <a:ext cx="609600" cy="914400"/>
            <a:chOff x="6781800" y="304800"/>
            <a:chExt cx="1600200" cy="2438400"/>
          </a:xfrm>
        </p:grpSpPr>
        <p:sp>
          <p:nvSpPr>
            <p:cNvPr id="135" name="Rectangle 134"/>
            <p:cNvSpPr/>
            <p:nvPr/>
          </p:nvSpPr>
          <p:spPr>
            <a:xfrm>
              <a:off x="6781800" y="304800"/>
              <a:ext cx="1600200" cy="2438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6781800" y="457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6781800" y="838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6781800" y="1219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6781800" y="1600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6781800" y="1981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6781800" y="2362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 flipH="1" flipV="1">
              <a:off x="57150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 flipH="1" flipV="1">
              <a:off x="61722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 flipH="1" flipV="1">
              <a:off x="67056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6.89177E-6 C 0.03855 -0.02728 0.07726 -0.05457 0.12118 -0.05434 C 0.16511 -0.05411 0.21424 -0.02613 0.26337 0.00209 " pathEditMode="relative" ptsTypes="aaA">
                                      <p:cBhvr>
                                        <p:cTn id="74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3472E-18 4.51434E-6 C 0.02743 0.02405 0.05503 0.04834 0.07899 0.0414 C 0.10295 0.03446 0.11354 -0.034 0.14375 -0.04117 C 0.17396 -0.04833 0.21718 -0.02521 0.26059 -0.00185 " pathEditMode="relative" ptsTypes="aaaA">
                                      <p:cBhvr>
                                        <p:cTn id="76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6531E-6 C 0.04219 0.04278 0.08455 0.08557 0.08455 0.13506 C 0.08455 0.18455 0.04219 0.24052 1.94444E-6 0.29649 " pathEditMode="relative" ptsTypes="aaA">
                                      <p:cBhvr>
                                        <p:cTn id="78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94265E-6 C -0.02483 -0.05897 -0.04948 -0.11795 -0.06476 -0.09945 C -0.08004 -0.08094 -0.08004 0.10985 -0.0915 0.11055 C -0.10295 0.11124 -0.11962 -0.09297 -0.13368 -0.09575 C -0.14775 -0.09852 -0.16788 0.09482 -0.17604 0.09366 C -0.1842 0.09251 -0.16893 -0.08788 -0.18299 -0.10338 C -0.19705 -0.11887 -0.22882 -0.05944 -0.26042 -1.94265E-6 " pathEditMode="relative" ptsTypes="aaaaaaA">
                                      <p:cBhvr>
                                        <p:cTn id="80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5.3654E-7 C -0.16458 0.02636 -0.32899 0.05273 -0.37187 0.05273 C -0.41476 0.05273 -0.33628 0.02636 -0.25781 -5.3654E-7 " pathEditMode="relative" ptsTypes="aaA">
                                      <p:cBhvr>
                                        <p:cTn id="82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9417E-6 C -0.00243 0.00231 -0.00452 0.00532 -0.00712 0.0074 C -0.01597 0.01434 -0.02795 0.01781 -0.03802 0.02058 C -0.0533 0.01943 -0.06563 0.01688 -0.08038 0.01503 C -0.08316 0.01388 -0.08594 0.01249 -0.08872 0.01133 C -0.09011 0.01064 -0.09306 0.00925 -0.09306 0.00925 C -0.09566 0.00578 -0.09879 0.00347 -0.10139 -2.29417E-6 C -0.10469 -0.00439 -0.1059 -0.01179 -0.10851 -0.01688 C -0.10747 -0.02983 -0.10851 -0.04302 -0.1 -0.05065 C -0.09774 -0.0555 -0.0941 -0.06129 -0.09011 -0.06383 C -0.0875 -0.06545 -0.08177 -0.06753 -0.08177 -0.06753 C -0.07604 -0.0747 -0.08195 -0.06822 -0.07465 -0.07331 C -0.0691 -0.07724 -0.0658 -0.08488 -0.0592 -0.08626 C -0.05452 -0.08719 -0.04983 -0.08742 -0.04514 -0.08811 C -0.03646 -0.09228 -0.0316 -0.09413 -0.02257 -0.09574 C 0.00279 -0.09389 0.02657 -0.09898 0.05209 -0.1013 C 0.05678 -0.10338 0.05921 -0.10708 0.06338 -0.11078 C 0.06077 -0.12465 0.05869 -0.1302 0.04793 -0.13506 C 0.04168 -0.14061 0.03508 -0.13969 0.02813 -0.14269 C -0.00452 -0.14107 -0.02031 -0.14431 -0.05208 -0.14639 C -0.06649 -0.14963 -0.08004 -0.15634 -0.09445 -0.15957 C -0.09896 -0.16351 -0.10469 -0.17044 -0.1099 -0.17276 C -0.11268 -0.17414 -0.1184 -0.17646 -0.1184 -0.17646 C -0.11979 -0.17761 -0.12101 -0.17923 -0.12257 -0.18016 C -0.12535 -0.18178 -0.13108 -0.18386 -0.13108 -0.18386 C -0.13247 -0.18571 -0.13351 -0.18802 -0.13524 -0.18964 C -0.13646 -0.1908 -0.13837 -0.1901 -0.13941 -0.19149 C -0.1467 -0.2012 -0.13368 -0.19403 -0.14514 -0.19889 C -0.14844 -0.2123 -0.14549 -0.20791 -0.15208 -0.21392 C -0.15399 -0.21762 -0.1559 -0.22155 -0.15781 -0.22525 C -0.15886 -0.22734 -0.15851 -0.23034 -0.1592 -0.23266 C -0.1599 -0.23474 -0.16111 -0.23636 -0.16198 -0.23821 C -0.16493 -0.25023 -0.16476 -0.26341 -0.16615 -0.2759 C -0.16702 -0.31637 -0.16945 -0.35407 -0.17188 -0.39408 C -0.17066 -0.40217 -0.16858 -0.41004 -0.16754 -0.41836 C -0.16528 -0.43478 -0.16458 -0.4512 -0.16059 -0.46716 C -0.15938 -0.4771 -0.15903 -0.4852 -0.15486 -0.49352 C -0.15365 -0.50208 -0.15295 -0.50879 -0.14931 -0.51596 C -0.14792 -0.52752 -0.14809 -0.53076 -0.14219 -0.53862 C -0.14132 -0.54232 -0.14028 -0.54602 -0.13941 -0.54972 C -0.13837 -0.55365 -0.13333 -0.55689 -0.13108 -0.5592 C -0.1257 -0.56476 -0.11945 -0.56799 -0.11268 -0.57031 C -0.10382 -0.58279 -0.09167 -0.57516 -0.07882 -0.57424 C -0.06927 -0.571 -0.06163 -0.5636 -0.05208 -0.56105 C -0.04636 -0.55574 -0.03768 -0.54533 -0.03108 -0.54232 C -0.02917 -0.53492 -0.02674 -0.53099 -0.02257 -0.52544 C -0.01945 -0.51249 -0.02205 -0.51688 -0.01684 -0.51041 C -0.01441 -0.48728 -0.01215 -0.46392 -0.00851 -0.44103 C -0.0059 -0.42507 -0.00018 -0.41004 0.00279 -0.39408 C 0.00122 -0.37512 5E-6 -0.37072 0.0014 -0.35083 C -0.00018 -0.33326 0.00279 -0.3173 0.00279 -0.30019 " pathEditMode="relative" ptsTypes="ffffffffffffffffffffffffffffffffffffffffffffffffffA">
                                      <p:cBhvr>
                                        <p:cTn id="84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25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  <a:noFill/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ja-JP" altLang="en-US" sz="4000" b="1" smtClean="0">
                <a:solidFill>
                  <a:srgbClr val="FF0000"/>
                </a:solidFill>
              </a:rPr>
              <a:t>後悔</a:t>
            </a:r>
            <a:r>
              <a:rPr kumimoji="1" lang="ja-JP" altLang="en-US" sz="4000" b="1" smtClean="0"/>
              <a:t>先に</a:t>
            </a:r>
            <a:r>
              <a:rPr kumimoji="1" lang="ja-JP" altLang="en-US" sz="4000" b="1" smtClean="0">
                <a:solidFill>
                  <a:srgbClr val="FF0000"/>
                </a:solidFill>
              </a:rPr>
              <a:t>立たず</a:t>
            </a:r>
            <a:r>
              <a:rPr kumimoji="1" lang="ja-JP" altLang="en-US" sz="4000" smtClean="0"/>
              <a:t>・・・日本の諺</a:t>
            </a:r>
            <a:r>
              <a:rPr kumimoji="1" lang="ja-JP" altLang="en-US" sz="1600" smtClean="0"/>
              <a:t>（ことわざ）</a:t>
            </a:r>
            <a:endParaRPr kumimoji="1" lang="en-US" altLang="ja-JP" sz="4000" dirty="0" smtClean="0"/>
          </a:p>
          <a:p>
            <a:pPr marL="0" indent="0">
              <a:buNone/>
            </a:pPr>
            <a:r>
              <a:rPr lang="ja-JP" altLang="en-US" sz="4000" smtClean="0">
                <a:sym typeface="Wingdings" pitchFamily="2" charset="2"/>
              </a:rPr>
              <a:t></a:t>
            </a:r>
            <a:r>
              <a:rPr lang="ja-JP" altLang="en-US" sz="4000" smtClean="0"/>
              <a:t>してしまったことは、後になって</a:t>
            </a:r>
            <a:r>
              <a:rPr lang="ja-JP" altLang="en-US" sz="4000" smtClean="0">
                <a:solidFill>
                  <a:srgbClr val="FF0000"/>
                </a:solidFill>
              </a:rPr>
              <a:t>悔んで</a:t>
            </a:r>
            <a:r>
              <a:rPr lang="ja-JP" altLang="en-US" sz="4000" smtClean="0"/>
              <a:t>も、</a:t>
            </a:r>
            <a:r>
              <a:rPr lang="ja-JP" altLang="en-US" sz="4000" smtClean="0">
                <a:solidFill>
                  <a:srgbClr val="FF0000"/>
                </a:solidFill>
              </a:rPr>
              <a:t>取り返しがつかない</a:t>
            </a:r>
            <a:r>
              <a:rPr lang="ja-JP" altLang="en-US" sz="4000" smtClean="0"/>
              <a:t>。</a:t>
            </a:r>
            <a:endParaRPr lang="en-US" altLang="ja-JP" sz="4000" dirty="0" smtClean="0"/>
          </a:p>
          <a:p>
            <a:pPr marL="0" indent="0">
              <a:buNone/>
            </a:pPr>
            <a:r>
              <a:rPr kumimoji="1" lang="ja-JP" altLang="en-US" sz="4000" smtClean="0"/>
              <a:t>しかし・・・・</a:t>
            </a:r>
            <a:endParaRPr kumimoji="1" lang="en-US" altLang="ja-JP" sz="4000" dirty="0" smtClean="0"/>
          </a:p>
          <a:p>
            <a:pPr>
              <a:buFont typeface="Wingdings" pitchFamily="2" charset="2"/>
              <a:buChar char="l"/>
            </a:pPr>
            <a:r>
              <a:rPr kumimoji="1" lang="ja-JP" altLang="en-US" sz="4000" b="1" smtClean="0">
                <a:solidFill>
                  <a:srgbClr val="FF0000"/>
                </a:solidFill>
              </a:rPr>
              <a:t>後悔</a:t>
            </a:r>
            <a:r>
              <a:rPr kumimoji="1" lang="ja-JP" altLang="en-US" sz="4000" b="1" smtClean="0"/>
              <a:t>後に</a:t>
            </a:r>
            <a:r>
              <a:rPr kumimoji="1" lang="ja-JP" altLang="en-US" sz="4000" b="1" smtClean="0">
                <a:solidFill>
                  <a:srgbClr val="0000FF"/>
                </a:solidFill>
              </a:rPr>
              <a:t>役立つ</a:t>
            </a:r>
            <a:r>
              <a:rPr kumimoji="1" lang="ja-JP" altLang="en-US" sz="4000" smtClean="0"/>
              <a:t>・・・権代の主張</a:t>
            </a:r>
            <a:endParaRPr kumimoji="1" lang="en-US" altLang="ja-JP" sz="4000" dirty="0" smtClean="0"/>
          </a:p>
          <a:p>
            <a:pPr>
              <a:buNone/>
            </a:pPr>
            <a:r>
              <a:rPr kumimoji="1" lang="ja-JP" altLang="en-US" sz="4000" smtClean="0">
                <a:sym typeface="Wingdings" pitchFamily="2" charset="2"/>
              </a:rPr>
              <a:t></a:t>
            </a:r>
            <a:r>
              <a:rPr kumimoji="1" lang="ja-JP" altLang="en-US" sz="4000" smtClean="0">
                <a:solidFill>
                  <a:srgbClr val="FF0000"/>
                </a:solidFill>
                <a:sym typeface="Wingdings" pitchFamily="2" charset="2"/>
              </a:rPr>
              <a:t>後悔</a:t>
            </a:r>
            <a:r>
              <a:rPr kumimoji="1" lang="ja-JP" altLang="en-US" sz="4000" smtClean="0">
                <a:sym typeface="Wingdings" pitchFamily="2" charset="2"/>
              </a:rPr>
              <a:t>して</a:t>
            </a:r>
            <a:r>
              <a:rPr kumimoji="1" lang="ja-JP" altLang="en-US" sz="4000" smtClean="0">
                <a:solidFill>
                  <a:srgbClr val="FF0000"/>
                </a:solidFill>
                <a:sym typeface="Wingdings" pitchFamily="2" charset="2"/>
              </a:rPr>
              <a:t>反省</a:t>
            </a:r>
            <a:r>
              <a:rPr kumimoji="1" lang="ja-JP" altLang="en-US" sz="4000" smtClean="0">
                <a:sym typeface="Wingdings" pitchFamily="2" charset="2"/>
              </a:rPr>
              <a:t>すれば、後になって</a:t>
            </a:r>
            <a:r>
              <a:rPr kumimoji="1" lang="ja-JP" altLang="en-US" sz="4000" smtClean="0">
                <a:solidFill>
                  <a:srgbClr val="0000FF"/>
                </a:solidFill>
                <a:sym typeface="Wingdings" pitchFamily="2" charset="2"/>
              </a:rPr>
              <a:t>役立つ</a:t>
            </a:r>
            <a:r>
              <a:rPr kumimoji="1" lang="ja-JP" altLang="en-US" sz="4000" smtClean="0">
                <a:sym typeface="Wingdings" pitchFamily="2" charset="2"/>
              </a:rPr>
              <a:t>。</a:t>
            </a:r>
            <a:endParaRPr kumimoji="1" lang="en-US" altLang="ja-JP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kumimoji="1" lang="ja-JP" altLang="en-US" smtClean="0">
                <a:solidFill>
                  <a:srgbClr val="FF0000"/>
                </a:solidFill>
              </a:rPr>
              <a:t>反省</a:t>
            </a:r>
            <a:r>
              <a:rPr kumimoji="1" lang="ja-JP" altLang="en-US" smtClean="0"/>
              <a:t>会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685800"/>
          </a:xfrm>
          <a:noFill/>
        </p:spPr>
        <p:txBody>
          <a:bodyPr>
            <a:noAutofit/>
          </a:bodyPr>
          <a:lstStyle/>
          <a:p>
            <a:r>
              <a:rPr kumimoji="1" lang="ja-JP" altLang="en-US" sz="3600" smtClean="0"/>
              <a:t>他の人が書いたＢＷ用紙を受け取る。</a:t>
            </a:r>
            <a:endParaRPr kumimoji="1" lang="en-US" altLang="ja-JP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kumimoji="1" lang="ja-JP" altLang="en-US" smtClean="0"/>
              <a:t>ＢＷの実施方法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00600" y="1981200"/>
          <a:ext cx="3733800" cy="466300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304800"/>
                <a:gridCol w="1143000"/>
                <a:gridCol w="1143000"/>
                <a:gridCol w="1143000"/>
              </a:tblGrid>
              <a:tr h="22860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20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/>
                        <a:t>１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20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/>
                        <a:t>２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20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/>
                        <a:t>３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20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/>
                        <a:t>４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20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/>
                        <a:t>５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20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/>
                        <a:t>６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2362200"/>
            <a:ext cx="4267200" cy="4191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前の人の意見を読む。</a:t>
            </a:r>
            <a:endParaRPr kumimoji="1" lang="en-US" altLang="ja-JP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それを参考にして自分の意見を書く。</a:t>
            </a:r>
            <a:endParaRPr kumimoji="1" lang="en-US" altLang="ja-JP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3600" smtClean="0"/>
              <a:t>前回書いた意見とは</a:t>
            </a:r>
            <a:r>
              <a:rPr kumimoji="1" lang="ja-JP" altLang="en-US" sz="3600" smtClean="0">
                <a:solidFill>
                  <a:srgbClr val="FF0000"/>
                </a:solidFill>
              </a:rPr>
              <a:t>違う</a:t>
            </a:r>
            <a:r>
              <a:rPr kumimoji="1" lang="ja-JP" altLang="en-US" sz="3600" smtClean="0"/>
              <a:t>意見を三つ書く。</a:t>
            </a:r>
            <a:endParaRPr kumimoji="1" lang="en-US" altLang="ja-JP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5400" y="23622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Ｋ君の</a:t>
            </a:r>
            <a:endParaRPr kumimoji="1" lang="en-US" altLang="ja-JP" dirty="0" smtClean="0"/>
          </a:p>
          <a:p>
            <a:r>
              <a:rPr kumimoji="1" lang="ja-JP" altLang="en-US" smtClean="0">
                <a:solidFill>
                  <a:srgbClr val="FF0000"/>
                </a:solidFill>
              </a:rPr>
              <a:t>反省</a:t>
            </a:r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248400" y="23622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Ｋ君の</a:t>
            </a:r>
            <a:endParaRPr kumimoji="1" lang="en-US" altLang="ja-JP" dirty="0" smtClean="0"/>
          </a:p>
          <a:p>
            <a:r>
              <a:rPr kumimoji="1" lang="ja-JP" altLang="en-US" smtClean="0">
                <a:solidFill>
                  <a:srgbClr val="FF0000"/>
                </a:solidFill>
              </a:rPr>
              <a:t>反省</a:t>
            </a:r>
            <a:r>
              <a:rPr kumimoji="1" lang="ja-JP" altLang="en-US" smtClean="0"/>
              <a:t>２</a:t>
            </a:r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391400" y="23622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Ｋ君の</a:t>
            </a:r>
            <a:endParaRPr kumimoji="1" lang="en-US" altLang="ja-JP" dirty="0" smtClean="0"/>
          </a:p>
          <a:p>
            <a:r>
              <a:rPr kumimoji="1" lang="ja-JP" altLang="en-US" smtClean="0">
                <a:solidFill>
                  <a:srgbClr val="FF0000"/>
                </a:solidFill>
              </a:rPr>
              <a:t>反省</a:t>
            </a:r>
            <a:r>
              <a:rPr kumimoji="1" lang="ja-JP" altLang="en-US" smtClean="0"/>
              <a:t>３</a:t>
            </a:r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105400" y="30480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Ｊ君の</a:t>
            </a:r>
            <a:endParaRPr kumimoji="1" lang="en-US" altLang="ja-JP" dirty="0" smtClean="0"/>
          </a:p>
          <a:p>
            <a:r>
              <a:rPr kumimoji="1" lang="ja-JP" altLang="en-US" smtClean="0">
                <a:solidFill>
                  <a:srgbClr val="FF0000"/>
                </a:solidFill>
              </a:rPr>
              <a:t>反省</a:t>
            </a:r>
            <a:r>
              <a:rPr kumimoji="1" lang="ja-JP" altLang="en-US" smtClean="0"/>
              <a:t>４</a:t>
            </a:r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248400" y="30480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Ｊ君の</a:t>
            </a:r>
            <a:endParaRPr kumimoji="1" lang="en-US" altLang="ja-JP" dirty="0" smtClean="0"/>
          </a:p>
          <a:p>
            <a:r>
              <a:rPr kumimoji="1" lang="ja-JP" altLang="en-US" smtClean="0">
                <a:solidFill>
                  <a:srgbClr val="FF0000"/>
                </a:solidFill>
              </a:rPr>
              <a:t>反省</a:t>
            </a:r>
            <a:r>
              <a:rPr kumimoji="1" lang="ja-JP" altLang="en-US" smtClean="0"/>
              <a:t>５</a:t>
            </a:r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391400" y="30480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Ｊ君の</a:t>
            </a:r>
            <a:endParaRPr kumimoji="1" lang="en-US" altLang="ja-JP" dirty="0" smtClean="0"/>
          </a:p>
          <a:p>
            <a:r>
              <a:rPr kumimoji="1" lang="ja-JP" altLang="en-US" smtClean="0">
                <a:solidFill>
                  <a:srgbClr val="FF0000"/>
                </a:solidFill>
              </a:rPr>
              <a:t>反省</a:t>
            </a:r>
            <a:r>
              <a:rPr kumimoji="1" lang="ja-JP" altLang="en-US" smtClean="0"/>
              <a:t>６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62000"/>
          </a:xfrm>
          <a:noFill/>
        </p:spPr>
        <p:txBody>
          <a:bodyPr>
            <a:noAutofit/>
          </a:bodyPr>
          <a:lstStyle/>
          <a:p>
            <a:r>
              <a:rPr kumimoji="1" lang="ja-JP" altLang="en-US" sz="4000" smtClean="0"/>
              <a:t>再び用紙を時計回りに回す。</a:t>
            </a:r>
            <a:endParaRPr kumimoji="1" lang="en-US" altLang="ja-JP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kumimoji="1" lang="ja-JP" altLang="en-US" smtClean="0"/>
              <a:t>ＢＷの実施方法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2590800"/>
            <a:ext cx="7239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smtClean="0"/>
              <a:t>机</a:t>
            </a:r>
            <a:endParaRPr kumimoji="1" lang="ja-JP" altLang="en-US" sz="3200"/>
          </a:p>
        </p:txBody>
      </p:sp>
      <p:sp>
        <p:nvSpPr>
          <p:cNvPr id="6" name="Rectangle 5"/>
          <p:cNvSpPr/>
          <p:nvPr/>
        </p:nvSpPr>
        <p:spPr>
          <a:xfrm>
            <a:off x="762000" y="4648200"/>
            <a:ext cx="7239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smtClean="0"/>
              <a:t>机</a:t>
            </a:r>
            <a:endParaRPr kumimoji="1" lang="ja-JP" altLang="en-US" sz="3200"/>
          </a:p>
        </p:txBody>
      </p:sp>
      <p:grpSp>
        <p:nvGrpSpPr>
          <p:cNvPr id="9" name="Group 8"/>
          <p:cNvGrpSpPr/>
          <p:nvPr/>
        </p:nvGrpSpPr>
        <p:grpSpPr>
          <a:xfrm flipV="1">
            <a:off x="1905000" y="3896839"/>
            <a:ext cx="381000" cy="522761"/>
            <a:chOff x="6400800" y="3505200"/>
            <a:chExt cx="1828800" cy="2057400"/>
          </a:xfrm>
        </p:grpSpPr>
        <p:sp>
          <p:nvSpPr>
            <p:cNvPr id="7" name="Oval 6"/>
            <p:cNvSpPr/>
            <p:nvPr/>
          </p:nvSpPr>
          <p:spPr>
            <a:xfrm>
              <a:off x="6400800" y="3505200"/>
              <a:ext cx="1828800" cy="1752600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Isosceles Triangle 7"/>
            <p:cNvSpPr/>
            <p:nvPr/>
          </p:nvSpPr>
          <p:spPr>
            <a:xfrm flipV="1">
              <a:off x="7162800" y="5257800"/>
              <a:ext cx="381000" cy="304800"/>
            </a:xfrm>
            <a:prstGeom prst="triangl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Down Arrow 24"/>
          <p:cNvSpPr/>
          <p:nvPr/>
        </p:nvSpPr>
        <p:spPr>
          <a:xfrm flipV="1">
            <a:off x="8229600" y="3124200"/>
            <a:ext cx="533400" cy="3200400"/>
          </a:xfrm>
          <a:prstGeom prst="downArrow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001000" y="259080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smtClean="0"/>
              <a:t>前</a:t>
            </a:r>
            <a:endParaRPr kumimoji="1" lang="ja-JP" altLang="en-US" sz="3200" b="1"/>
          </a:p>
        </p:txBody>
      </p:sp>
      <p:grpSp>
        <p:nvGrpSpPr>
          <p:cNvPr id="10" name="Group 51"/>
          <p:cNvGrpSpPr/>
          <p:nvPr/>
        </p:nvGrpSpPr>
        <p:grpSpPr>
          <a:xfrm flipV="1">
            <a:off x="4267200" y="3896839"/>
            <a:ext cx="381000" cy="522761"/>
            <a:chOff x="6400800" y="3505200"/>
            <a:chExt cx="1828800" cy="2057400"/>
          </a:xfrm>
        </p:grpSpPr>
        <p:sp>
          <p:nvSpPr>
            <p:cNvPr id="53" name="Oval 52"/>
            <p:cNvSpPr/>
            <p:nvPr/>
          </p:nvSpPr>
          <p:spPr>
            <a:xfrm>
              <a:off x="6400800" y="3505200"/>
              <a:ext cx="1828800" cy="1752600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Isosceles Triangle 53"/>
            <p:cNvSpPr/>
            <p:nvPr/>
          </p:nvSpPr>
          <p:spPr>
            <a:xfrm flipV="1">
              <a:off x="7162800" y="5257800"/>
              <a:ext cx="381000" cy="304800"/>
            </a:xfrm>
            <a:prstGeom prst="triangl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Group 54"/>
          <p:cNvGrpSpPr/>
          <p:nvPr/>
        </p:nvGrpSpPr>
        <p:grpSpPr>
          <a:xfrm flipV="1">
            <a:off x="6705600" y="3886200"/>
            <a:ext cx="381000" cy="522761"/>
            <a:chOff x="6400800" y="3505200"/>
            <a:chExt cx="1828800" cy="2057400"/>
          </a:xfrm>
        </p:grpSpPr>
        <p:sp>
          <p:nvSpPr>
            <p:cNvPr id="56" name="Oval 55"/>
            <p:cNvSpPr/>
            <p:nvPr/>
          </p:nvSpPr>
          <p:spPr>
            <a:xfrm>
              <a:off x="6400800" y="3505200"/>
              <a:ext cx="1828800" cy="1752600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Isosceles Triangle 56"/>
            <p:cNvSpPr/>
            <p:nvPr/>
          </p:nvSpPr>
          <p:spPr>
            <a:xfrm flipV="1">
              <a:off x="7162800" y="5257800"/>
              <a:ext cx="381000" cy="304800"/>
            </a:xfrm>
            <a:prstGeom prst="triangl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Group 57"/>
          <p:cNvGrpSpPr/>
          <p:nvPr/>
        </p:nvGrpSpPr>
        <p:grpSpPr>
          <a:xfrm flipV="1">
            <a:off x="1905000" y="5954239"/>
            <a:ext cx="381000" cy="522761"/>
            <a:chOff x="6400800" y="3505200"/>
            <a:chExt cx="1828800" cy="2057400"/>
          </a:xfrm>
        </p:grpSpPr>
        <p:sp>
          <p:nvSpPr>
            <p:cNvPr id="59" name="Oval 58"/>
            <p:cNvSpPr/>
            <p:nvPr/>
          </p:nvSpPr>
          <p:spPr>
            <a:xfrm>
              <a:off x="6400800" y="3505200"/>
              <a:ext cx="1828800" cy="1752600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Isosceles Triangle 59"/>
            <p:cNvSpPr/>
            <p:nvPr/>
          </p:nvSpPr>
          <p:spPr>
            <a:xfrm flipV="1">
              <a:off x="7162800" y="5257800"/>
              <a:ext cx="381000" cy="304800"/>
            </a:xfrm>
            <a:prstGeom prst="triangl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Group 60"/>
          <p:cNvGrpSpPr/>
          <p:nvPr/>
        </p:nvGrpSpPr>
        <p:grpSpPr>
          <a:xfrm flipV="1">
            <a:off x="4267200" y="5954239"/>
            <a:ext cx="381000" cy="522761"/>
            <a:chOff x="6400800" y="3505200"/>
            <a:chExt cx="1828800" cy="2057400"/>
          </a:xfrm>
        </p:grpSpPr>
        <p:sp>
          <p:nvSpPr>
            <p:cNvPr id="62" name="Oval 61"/>
            <p:cNvSpPr/>
            <p:nvPr/>
          </p:nvSpPr>
          <p:spPr>
            <a:xfrm>
              <a:off x="6400800" y="3505200"/>
              <a:ext cx="1828800" cy="1752600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Isosceles Triangle 62"/>
            <p:cNvSpPr/>
            <p:nvPr/>
          </p:nvSpPr>
          <p:spPr>
            <a:xfrm flipV="1">
              <a:off x="7162800" y="5257800"/>
              <a:ext cx="381000" cy="304800"/>
            </a:xfrm>
            <a:prstGeom prst="triangl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Group 63"/>
          <p:cNvGrpSpPr/>
          <p:nvPr/>
        </p:nvGrpSpPr>
        <p:grpSpPr>
          <a:xfrm flipV="1">
            <a:off x="6705600" y="5954239"/>
            <a:ext cx="381000" cy="522761"/>
            <a:chOff x="6400800" y="3505200"/>
            <a:chExt cx="1828800" cy="2057400"/>
          </a:xfrm>
        </p:grpSpPr>
        <p:sp>
          <p:nvSpPr>
            <p:cNvPr id="65" name="Oval 64"/>
            <p:cNvSpPr/>
            <p:nvPr/>
          </p:nvSpPr>
          <p:spPr>
            <a:xfrm>
              <a:off x="6400800" y="3505200"/>
              <a:ext cx="1828800" cy="1752600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Isosceles Triangle 65"/>
            <p:cNvSpPr/>
            <p:nvPr/>
          </p:nvSpPr>
          <p:spPr>
            <a:xfrm flipV="1">
              <a:off x="7162800" y="5257800"/>
              <a:ext cx="381000" cy="304800"/>
            </a:xfrm>
            <a:prstGeom prst="triangl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Group 88"/>
          <p:cNvGrpSpPr/>
          <p:nvPr/>
        </p:nvGrpSpPr>
        <p:grpSpPr>
          <a:xfrm>
            <a:off x="1828800" y="2743200"/>
            <a:ext cx="609600" cy="914400"/>
            <a:chOff x="6781800" y="304800"/>
            <a:chExt cx="1600200" cy="2438400"/>
          </a:xfrm>
        </p:grpSpPr>
        <p:sp>
          <p:nvSpPr>
            <p:cNvPr id="52" name="Rectangle 51"/>
            <p:cNvSpPr/>
            <p:nvPr/>
          </p:nvSpPr>
          <p:spPr>
            <a:xfrm>
              <a:off x="6781800" y="304800"/>
              <a:ext cx="1600200" cy="2438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6781800" y="457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781800" y="838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781800" y="1219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781800" y="1600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6781800" y="1981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781800" y="2362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57150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 flipH="1" flipV="1">
              <a:off x="61722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H="1" flipV="1">
              <a:off x="67056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89"/>
          <p:cNvGrpSpPr/>
          <p:nvPr/>
        </p:nvGrpSpPr>
        <p:grpSpPr>
          <a:xfrm>
            <a:off x="4191000" y="2743200"/>
            <a:ext cx="609600" cy="914400"/>
            <a:chOff x="6781800" y="304800"/>
            <a:chExt cx="1600200" cy="2438400"/>
          </a:xfrm>
        </p:grpSpPr>
        <p:sp>
          <p:nvSpPr>
            <p:cNvPr id="91" name="Rectangle 90"/>
            <p:cNvSpPr/>
            <p:nvPr/>
          </p:nvSpPr>
          <p:spPr>
            <a:xfrm>
              <a:off x="6781800" y="304800"/>
              <a:ext cx="1600200" cy="2438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6781800" y="457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781800" y="838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781800" y="1219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781800" y="1600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781800" y="1981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781800" y="2362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 flipH="1" flipV="1">
              <a:off x="57150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 flipH="1" flipV="1">
              <a:off x="61722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 flipH="1" flipV="1">
              <a:off x="67056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00"/>
          <p:cNvGrpSpPr/>
          <p:nvPr/>
        </p:nvGrpSpPr>
        <p:grpSpPr>
          <a:xfrm>
            <a:off x="6553200" y="2743200"/>
            <a:ext cx="609600" cy="914400"/>
            <a:chOff x="6781800" y="304800"/>
            <a:chExt cx="1600200" cy="2438400"/>
          </a:xfrm>
        </p:grpSpPr>
        <p:sp>
          <p:nvSpPr>
            <p:cNvPr id="102" name="Rectangle 101"/>
            <p:cNvSpPr/>
            <p:nvPr/>
          </p:nvSpPr>
          <p:spPr>
            <a:xfrm>
              <a:off x="6781800" y="304800"/>
              <a:ext cx="1600200" cy="2438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6781800" y="457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6781800" y="838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781800" y="1219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6781800" y="1600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6781800" y="1981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781800" y="2362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 flipH="1" flipV="1">
              <a:off x="57150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 flipH="1" flipV="1">
              <a:off x="61722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 flipH="1" flipV="1">
              <a:off x="67056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11"/>
          <p:cNvGrpSpPr/>
          <p:nvPr/>
        </p:nvGrpSpPr>
        <p:grpSpPr>
          <a:xfrm>
            <a:off x="1828800" y="4800600"/>
            <a:ext cx="609600" cy="914400"/>
            <a:chOff x="6781800" y="304800"/>
            <a:chExt cx="1600200" cy="2438400"/>
          </a:xfrm>
        </p:grpSpPr>
        <p:sp>
          <p:nvSpPr>
            <p:cNvPr id="113" name="Rectangle 112"/>
            <p:cNvSpPr/>
            <p:nvPr/>
          </p:nvSpPr>
          <p:spPr>
            <a:xfrm>
              <a:off x="6781800" y="304800"/>
              <a:ext cx="1600200" cy="2438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6781800" y="457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6781800" y="838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6781800" y="1219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781800" y="1600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781800" y="1981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6781800" y="2362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 flipH="1" flipV="1">
              <a:off x="57150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 flipH="1" flipV="1">
              <a:off x="61722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 flipH="1" flipV="1">
              <a:off x="67056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22"/>
          <p:cNvGrpSpPr/>
          <p:nvPr/>
        </p:nvGrpSpPr>
        <p:grpSpPr>
          <a:xfrm>
            <a:off x="4191000" y="4800600"/>
            <a:ext cx="609600" cy="914400"/>
            <a:chOff x="6781800" y="304800"/>
            <a:chExt cx="1600200" cy="2438400"/>
          </a:xfrm>
        </p:grpSpPr>
        <p:sp>
          <p:nvSpPr>
            <p:cNvPr id="124" name="Rectangle 123"/>
            <p:cNvSpPr/>
            <p:nvPr/>
          </p:nvSpPr>
          <p:spPr>
            <a:xfrm>
              <a:off x="6781800" y="304800"/>
              <a:ext cx="1600200" cy="2438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6781800" y="457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6781800" y="838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6781800" y="1219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6781800" y="1600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6781800" y="1981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6781800" y="2362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5400000" flipH="1" flipV="1">
              <a:off x="57150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5400000" flipH="1" flipV="1">
              <a:off x="61722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5400000" flipH="1" flipV="1">
              <a:off x="67056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33"/>
          <p:cNvGrpSpPr/>
          <p:nvPr/>
        </p:nvGrpSpPr>
        <p:grpSpPr>
          <a:xfrm>
            <a:off x="6553200" y="4800600"/>
            <a:ext cx="609600" cy="914400"/>
            <a:chOff x="6781800" y="304800"/>
            <a:chExt cx="1600200" cy="2438400"/>
          </a:xfrm>
        </p:grpSpPr>
        <p:sp>
          <p:nvSpPr>
            <p:cNvPr id="135" name="Rectangle 134"/>
            <p:cNvSpPr/>
            <p:nvPr/>
          </p:nvSpPr>
          <p:spPr>
            <a:xfrm>
              <a:off x="6781800" y="304800"/>
              <a:ext cx="1600200" cy="2438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6781800" y="457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6781800" y="838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6781800" y="1219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6781800" y="1600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6781800" y="1981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6781800" y="2362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 flipH="1" flipV="1">
              <a:off x="57150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 flipH="1" flipV="1">
              <a:off x="61722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 flipH="1" flipV="1">
              <a:off x="67056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6.89177E-6 C 0.03855 -0.02728 0.07726 -0.05457 0.12118 -0.05434 C 0.16511 -0.05411 0.21424 -0.02613 0.26337 0.00209 " pathEditMode="relative" ptsTypes="aaA">
                                      <p:cBhvr>
                                        <p:cTn id="6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3472E-18 4.51434E-6 C 0.02743 0.02405 0.05503 0.04834 0.07899 0.0414 C 0.10295 0.03446 0.11354 -0.034 0.14375 -0.04117 C 0.17396 -0.04833 0.21718 -0.02521 0.26059 -0.00185 " pathEditMode="relative" ptsTypes="aaaA">
                                      <p:cBhvr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6531E-6 C 0.04219 0.04278 0.08455 0.08557 0.08455 0.13506 C 0.08455 0.18455 0.04219 0.24052 1.94444E-6 0.29649 " pathEditMode="relative" ptsTypes="aaA">
                                      <p:cBhvr>
                                        <p:cTn id="10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5717E-6 C -0.03455 -0.02961 -0.0691 -0.05898 -0.1 -0.05435 C -0.13091 -0.04973 -0.15903 0.01988 -0.18577 0.02821 C -0.2125 0.03654 -0.23646 0.01642 -0.26042 -0.00371 " pathEditMode="relative" ptsTypes="aaaA">
                                      <p:cBhvr>
                                        <p:cTn id="12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15541E-6 C -0.04167 -0.01318 -0.08333 -0.02636 -0.12674 -0.02636 C -0.17014 -0.02636 -0.21545 -0.01318 -0.26059 -2.15541E-6 " pathEditMode="relative" ptsTypes="aaA">
                                      <p:cBhvr>
                                        <p:cTn id="14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1.90564E-6 C -0.05416 -0.02475 -0.10815 -0.04926 -0.1085 -0.09922 C -0.10885 -0.14917 -0.0552 -0.2248 -0.00155 -0.30019 " pathEditMode="relative" ptsTypes="aaA">
                                      <p:cBhvr>
                                        <p:cTn id="16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685800"/>
          </a:xfrm>
          <a:noFill/>
        </p:spPr>
        <p:txBody>
          <a:bodyPr>
            <a:noAutofit/>
          </a:bodyPr>
          <a:lstStyle/>
          <a:p>
            <a:r>
              <a:rPr kumimoji="1" lang="ja-JP" altLang="en-US" sz="3600" smtClean="0"/>
              <a:t>他の人が書いたＢＷ用紙を受け取る。</a:t>
            </a:r>
            <a:endParaRPr kumimoji="1" lang="en-US" altLang="ja-JP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kumimoji="1" lang="ja-JP" altLang="en-US" smtClean="0"/>
              <a:t>ＢＷの実施方法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00600" y="1981200"/>
          <a:ext cx="3733800" cy="466300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304800"/>
                <a:gridCol w="1143000"/>
                <a:gridCol w="1143000"/>
                <a:gridCol w="1143000"/>
              </a:tblGrid>
              <a:tr h="22860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20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/>
                        <a:t>１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20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/>
                        <a:t>２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20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/>
                        <a:t>３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20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/>
                        <a:t>４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20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/>
                        <a:t>５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20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/>
                        <a:t>６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2362200"/>
            <a:ext cx="4267200" cy="4191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前の人の意見を読む。</a:t>
            </a:r>
            <a:endParaRPr kumimoji="1" lang="en-US" altLang="ja-JP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それを</a:t>
            </a:r>
            <a:r>
              <a:rPr kumimoji="1" lang="ja-JP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参考</a:t>
            </a:r>
            <a:r>
              <a:rPr kumimoji="1" lang="ja-JP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にして自分の意見を書く。</a:t>
            </a:r>
            <a:endParaRPr kumimoji="1" lang="en-US" altLang="ja-JP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3600" smtClean="0"/>
              <a:t>前回書いた意見とはまた</a:t>
            </a:r>
            <a:r>
              <a:rPr kumimoji="1" lang="ja-JP" altLang="en-US" sz="3600" smtClean="0">
                <a:solidFill>
                  <a:srgbClr val="FF0000"/>
                </a:solidFill>
              </a:rPr>
              <a:t>違う</a:t>
            </a:r>
            <a:r>
              <a:rPr kumimoji="1" lang="ja-JP" altLang="en-US" sz="3600" smtClean="0"/>
              <a:t>意見を三つ書く。</a:t>
            </a:r>
            <a:endParaRPr kumimoji="1" lang="en-US" altLang="ja-JP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5400" y="308746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Ｋ君の</a:t>
            </a:r>
            <a:endParaRPr kumimoji="1" lang="en-US" altLang="ja-JP" dirty="0" smtClean="0"/>
          </a:p>
          <a:p>
            <a:r>
              <a:rPr kumimoji="1" lang="ja-JP" altLang="en-US" smtClean="0">
                <a:solidFill>
                  <a:srgbClr val="FF0000"/>
                </a:solidFill>
              </a:rPr>
              <a:t>反省</a:t>
            </a:r>
            <a:r>
              <a:rPr kumimoji="1" lang="ja-JP" altLang="en-US" smtClean="0"/>
              <a:t>４</a:t>
            </a:r>
            <a:endParaRPr kumimoji="1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248400" y="308746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Ｋ君の</a:t>
            </a:r>
            <a:endParaRPr kumimoji="1" lang="en-US" altLang="ja-JP" dirty="0" smtClean="0"/>
          </a:p>
          <a:p>
            <a:r>
              <a:rPr kumimoji="1" lang="ja-JP" altLang="en-US" smtClean="0">
                <a:solidFill>
                  <a:srgbClr val="FF0000"/>
                </a:solidFill>
              </a:rPr>
              <a:t>反省</a:t>
            </a:r>
            <a:r>
              <a:rPr kumimoji="1" lang="ja-JP" altLang="en-US" smtClean="0"/>
              <a:t>５</a:t>
            </a:r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391400" y="308746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Ｋ君の</a:t>
            </a:r>
            <a:endParaRPr kumimoji="1" lang="en-US" altLang="ja-JP" dirty="0" smtClean="0"/>
          </a:p>
          <a:p>
            <a:r>
              <a:rPr kumimoji="1" lang="ja-JP" altLang="en-US" smtClean="0">
                <a:solidFill>
                  <a:srgbClr val="FF0000"/>
                </a:solidFill>
              </a:rPr>
              <a:t>反省</a:t>
            </a:r>
            <a:r>
              <a:rPr kumimoji="1" lang="ja-JP" altLang="en-US" smtClean="0"/>
              <a:t>６</a:t>
            </a:r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105400" y="377326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Ｊ君の</a:t>
            </a:r>
            <a:endParaRPr kumimoji="1" lang="en-US" altLang="ja-JP" dirty="0" smtClean="0"/>
          </a:p>
          <a:p>
            <a:r>
              <a:rPr kumimoji="1" lang="ja-JP" altLang="en-US" smtClean="0">
                <a:solidFill>
                  <a:srgbClr val="FF0000"/>
                </a:solidFill>
              </a:rPr>
              <a:t>反省</a:t>
            </a:r>
            <a:r>
              <a:rPr kumimoji="1" lang="ja-JP" altLang="en-US" smtClean="0"/>
              <a:t>７</a:t>
            </a:r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248400" y="377326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Ｊ君の</a:t>
            </a:r>
            <a:endParaRPr kumimoji="1" lang="en-US" altLang="ja-JP" dirty="0" smtClean="0"/>
          </a:p>
          <a:p>
            <a:r>
              <a:rPr kumimoji="1" lang="ja-JP" altLang="en-US" smtClean="0">
                <a:solidFill>
                  <a:srgbClr val="FF0000"/>
                </a:solidFill>
              </a:rPr>
              <a:t>反省</a:t>
            </a:r>
            <a:r>
              <a:rPr kumimoji="1" lang="ja-JP" altLang="en-US" smtClean="0"/>
              <a:t>８</a:t>
            </a:r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391400" y="377326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Ｊ君の</a:t>
            </a:r>
            <a:endParaRPr kumimoji="1" lang="en-US" altLang="ja-JP" dirty="0" smtClean="0"/>
          </a:p>
          <a:p>
            <a:r>
              <a:rPr kumimoji="1" lang="ja-JP" altLang="en-US" smtClean="0">
                <a:solidFill>
                  <a:srgbClr val="FF0000"/>
                </a:solidFill>
              </a:rPr>
              <a:t>反省</a:t>
            </a:r>
            <a:r>
              <a:rPr kumimoji="1" lang="ja-JP" altLang="en-US" smtClean="0"/>
              <a:t>９</a:t>
            </a:r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05400" y="23622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Ｌ君の</a:t>
            </a:r>
            <a:endParaRPr kumimoji="1" lang="en-US" altLang="ja-JP" dirty="0" smtClean="0"/>
          </a:p>
          <a:p>
            <a:r>
              <a:rPr kumimoji="1" lang="ja-JP" altLang="en-US" smtClean="0">
                <a:solidFill>
                  <a:srgbClr val="FF0000"/>
                </a:solidFill>
              </a:rPr>
              <a:t>反省</a:t>
            </a:r>
            <a:r>
              <a:rPr kumimoji="1" lang="ja-JP" altLang="en-US" smtClean="0"/>
              <a:t>１</a:t>
            </a:r>
            <a:endParaRPr kumimoji="1" lang="ja-JP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248400" y="23622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Ｌ君の</a:t>
            </a:r>
            <a:endParaRPr kumimoji="1" lang="en-US" altLang="ja-JP" dirty="0" smtClean="0"/>
          </a:p>
          <a:p>
            <a:r>
              <a:rPr kumimoji="1" lang="ja-JP" altLang="en-US" smtClean="0">
                <a:solidFill>
                  <a:srgbClr val="FF0000"/>
                </a:solidFill>
              </a:rPr>
              <a:t>反省</a:t>
            </a:r>
            <a:r>
              <a:rPr kumimoji="1" lang="ja-JP" altLang="en-US" smtClean="0"/>
              <a:t>２</a:t>
            </a:r>
            <a:endParaRPr kumimoji="1" lang="ja-JP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391400" y="23622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Ｌ君の</a:t>
            </a:r>
            <a:endParaRPr kumimoji="1" lang="en-US" altLang="ja-JP" dirty="0" smtClean="0"/>
          </a:p>
          <a:p>
            <a:r>
              <a:rPr kumimoji="1" lang="ja-JP" altLang="en-US" smtClean="0">
                <a:solidFill>
                  <a:srgbClr val="FF0000"/>
                </a:solidFill>
              </a:rPr>
              <a:t>反省</a:t>
            </a:r>
            <a:r>
              <a:rPr kumimoji="1" lang="ja-JP" altLang="en-US" smtClean="0"/>
              <a:t>３</a:t>
            </a:r>
            <a:endParaRPr kumimoji="1" lang="ja-JP" alt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648200" y="4572000"/>
            <a:ext cx="4267200" cy="1295400"/>
          </a:xfrm>
          <a:prstGeom prst="rect">
            <a:avLst/>
          </a:prstGeom>
          <a:solidFill>
            <a:srgbClr val="FFD1D1"/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前の人の意見の</a:t>
            </a:r>
            <a:endParaRPr kumimoji="1" lang="en-US" altLang="ja-JP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コピーもダメだよ！</a:t>
            </a:r>
            <a:endParaRPr kumimoji="1" lang="en-US" altLang="ja-JP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62000"/>
          </a:xfrm>
          <a:noFill/>
        </p:spPr>
        <p:txBody>
          <a:bodyPr>
            <a:noAutofit/>
          </a:bodyPr>
          <a:lstStyle/>
          <a:p>
            <a:r>
              <a:rPr kumimoji="1" lang="ja-JP" altLang="en-US" sz="4000" smtClean="0"/>
              <a:t>再び用紙を時計回りに回す。</a:t>
            </a:r>
            <a:endParaRPr kumimoji="1" lang="en-US" altLang="ja-JP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kumimoji="1" lang="ja-JP" altLang="en-US" smtClean="0"/>
              <a:t>ＢＷの実施方法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2590800"/>
            <a:ext cx="7239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smtClean="0"/>
              <a:t>机</a:t>
            </a:r>
            <a:endParaRPr kumimoji="1" lang="ja-JP" altLang="en-US" sz="3200"/>
          </a:p>
        </p:txBody>
      </p:sp>
      <p:sp>
        <p:nvSpPr>
          <p:cNvPr id="6" name="Rectangle 5"/>
          <p:cNvSpPr/>
          <p:nvPr/>
        </p:nvSpPr>
        <p:spPr>
          <a:xfrm>
            <a:off x="762000" y="4648200"/>
            <a:ext cx="7239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smtClean="0"/>
              <a:t>机</a:t>
            </a:r>
            <a:endParaRPr kumimoji="1" lang="ja-JP" altLang="en-US" sz="3200"/>
          </a:p>
        </p:txBody>
      </p:sp>
      <p:grpSp>
        <p:nvGrpSpPr>
          <p:cNvPr id="9" name="Group 8"/>
          <p:cNvGrpSpPr/>
          <p:nvPr/>
        </p:nvGrpSpPr>
        <p:grpSpPr>
          <a:xfrm flipV="1">
            <a:off x="1905000" y="3896839"/>
            <a:ext cx="381000" cy="522761"/>
            <a:chOff x="6400800" y="3505200"/>
            <a:chExt cx="1828800" cy="2057400"/>
          </a:xfrm>
        </p:grpSpPr>
        <p:sp>
          <p:nvSpPr>
            <p:cNvPr id="7" name="Oval 6"/>
            <p:cNvSpPr/>
            <p:nvPr/>
          </p:nvSpPr>
          <p:spPr>
            <a:xfrm>
              <a:off x="6400800" y="3505200"/>
              <a:ext cx="1828800" cy="1752600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Isosceles Triangle 7"/>
            <p:cNvSpPr/>
            <p:nvPr/>
          </p:nvSpPr>
          <p:spPr>
            <a:xfrm flipV="1">
              <a:off x="7162800" y="5257800"/>
              <a:ext cx="381000" cy="304800"/>
            </a:xfrm>
            <a:prstGeom prst="triangl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Down Arrow 24"/>
          <p:cNvSpPr/>
          <p:nvPr/>
        </p:nvSpPr>
        <p:spPr>
          <a:xfrm flipV="1">
            <a:off x="8229600" y="3124200"/>
            <a:ext cx="533400" cy="3200400"/>
          </a:xfrm>
          <a:prstGeom prst="downArrow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001000" y="259080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smtClean="0"/>
              <a:t>前</a:t>
            </a:r>
            <a:endParaRPr kumimoji="1" lang="ja-JP" altLang="en-US" sz="3200" b="1"/>
          </a:p>
        </p:txBody>
      </p:sp>
      <p:grpSp>
        <p:nvGrpSpPr>
          <p:cNvPr id="10" name="Group 51"/>
          <p:cNvGrpSpPr/>
          <p:nvPr/>
        </p:nvGrpSpPr>
        <p:grpSpPr>
          <a:xfrm flipV="1">
            <a:off x="4267200" y="3896839"/>
            <a:ext cx="381000" cy="522761"/>
            <a:chOff x="6400800" y="3505200"/>
            <a:chExt cx="1828800" cy="2057400"/>
          </a:xfrm>
        </p:grpSpPr>
        <p:sp>
          <p:nvSpPr>
            <p:cNvPr id="53" name="Oval 52"/>
            <p:cNvSpPr/>
            <p:nvPr/>
          </p:nvSpPr>
          <p:spPr>
            <a:xfrm>
              <a:off x="6400800" y="3505200"/>
              <a:ext cx="1828800" cy="1752600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Isosceles Triangle 53"/>
            <p:cNvSpPr/>
            <p:nvPr/>
          </p:nvSpPr>
          <p:spPr>
            <a:xfrm flipV="1">
              <a:off x="7162800" y="5257800"/>
              <a:ext cx="381000" cy="304800"/>
            </a:xfrm>
            <a:prstGeom prst="triangl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Group 54"/>
          <p:cNvGrpSpPr/>
          <p:nvPr/>
        </p:nvGrpSpPr>
        <p:grpSpPr>
          <a:xfrm flipV="1">
            <a:off x="6705600" y="3886200"/>
            <a:ext cx="381000" cy="522761"/>
            <a:chOff x="6400800" y="3505200"/>
            <a:chExt cx="1828800" cy="2057400"/>
          </a:xfrm>
        </p:grpSpPr>
        <p:sp>
          <p:nvSpPr>
            <p:cNvPr id="56" name="Oval 55"/>
            <p:cNvSpPr/>
            <p:nvPr/>
          </p:nvSpPr>
          <p:spPr>
            <a:xfrm>
              <a:off x="6400800" y="3505200"/>
              <a:ext cx="1828800" cy="1752600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Isosceles Triangle 56"/>
            <p:cNvSpPr/>
            <p:nvPr/>
          </p:nvSpPr>
          <p:spPr>
            <a:xfrm flipV="1">
              <a:off x="7162800" y="5257800"/>
              <a:ext cx="381000" cy="304800"/>
            </a:xfrm>
            <a:prstGeom prst="triangl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Group 57"/>
          <p:cNvGrpSpPr/>
          <p:nvPr/>
        </p:nvGrpSpPr>
        <p:grpSpPr>
          <a:xfrm flipV="1">
            <a:off x="1905000" y="5954239"/>
            <a:ext cx="381000" cy="522761"/>
            <a:chOff x="6400800" y="3505200"/>
            <a:chExt cx="1828800" cy="2057400"/>
          </a:xfrm>
        </p:grpSpPr>
        <p:sp>
          <p:nvSpPr>
            <p:cNvPr id="59" name="Oval 58"/>
            <p:cNvSpPr/>
            <p:nvPr/>
          </p:nvSpPr>
          <p:spPr>
            <a:xfrm>
              <a:off x="6400800" y="3505200"/>
              <a:ext cx="1828800" cy="1752600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Isosceles Triangle 59"/>
            <p:cNvSpPr/>
            <p:nvPr/>
          </p:nvSpPr>
          <p:spPr>
            <a:xfrm flipV="1">
              <a:off x="7162800" y="5257800"/>
              <a:ext cx="381000" cy="304800"/>
            </a:xfrm>
            <a:prstGeom prst="triangl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Group 60"/>
          <p:cNvGrpSpPr/>
          <p:nvPr/>
        </p:nvGrpSpPr>
        <p:grpSpPr>
          <a:xfrm flipV="1">
            <a:off x="4267200" y="5954239"/>
            <a:ext cx="381000" cy="522761"/>
            <a:chOff x="6400800" y="3505200"/>
            <a:chExt cx="1828800" cy="2057400"/>
          </a:xfrm>
        </p:grpSpPr>
        <p:sp>
          <p:nvSpPr>
            <p:cNvPr id="62" name="Oval 61"/>
            <p:cNvSpPr/>
            <p:nvPr/>
          </p:nvSpPr>
          <p:spPr>
            <a:xfrm>
              <a:off x="6400800" y="3505200"/>
              <a:ext cx="1828800" cy="1752600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Isosceles Triangle 62"/>
            <p:cNvSpPr/>
            <p:nvPr/>
          </p:nvSpPr>
          <p:spPr>
            <a:xfrm flipV="1">
              <a:off x="7162800" y="5257800"/>
              <a:ext cx="381000" cy="304800"/>
            </a:xfrm>
            <a:prstGeom prst="triangl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Group 63"/>
          <p:cNvGrpSpPr/>
          <p:nvPr/>
        </p:nvGrpSpPr>
        <p:grpSpPr>
          <a:xfrm flipV="1">
            <a:off x="6705600" y="5954239"/>
            <a:ext cx="381000" cy="522761"/>
            <a:chOff x="6400800" y="3505200"/>
            <a:chExt cx="1828800" cy="2057400"/>
          </a:xfrm>
        </p:grpSpPr>
        <p:sp>
          <p:nvSpPr>
            <p:cNvPr id="65" name="Oval 64"/>
            <p:cNvSpPr/>
            <p:nvPr/>
          </p:nvSpPr>
          <p:spPr>
            <a:xfrm>
              <a:off x="6400800" y="3505200"/>
              <a:ext cx="1828800" cy="1752600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Isosceles Triangle 65"/>
            <p:cNvSpPr/>
            <p:nvPr/>
          </p:nvSpPr>
          <p:spPr>
            <a:xfrm flipV="1">
              <a:off x="7162800" y="5257800"/>
              <a:ext cx="381000" cy="304800"/>
            </a:xfrm>
            <a:prstGeom prst="triangl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Group 88"/>
          <p:cNvGrpSpPr/>
          <p:nvPr/>
        </p:nvGrpSpPr>
        <p:grpSpPr>
          <a:xfrm>
            <a:off x="1828800" y="2743200"/>
            <a:ext cx="609600" cy="914400"/>
            <a:chOff x="6781800" y="304800"/>
            <a:chExt cx="1600200" cy="2438400"/>
          </a:xfrm>
        </p:grpSpPr>
        <p:sp>
          <p:nvSpPr>
            <p:cNvPr id="52" name="Rectangle 51"/>
            <p:cNvSpPr/>
            <p:nvPr/>
          </p:nvSpPr>
          <p:spPr>
            <a:xfrm>
              <a:off x="6781800" y="304800"/>
              <a:ext cx="1600200" cy="2438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6781800" y="457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781800" y="838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781800" y="1219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781800" y="1600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6781800" y="1981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781800" y="2362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57150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 flipH="1" flipV="1">
              <a:off x="61722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H="1" flipV="1">
              <a:off x="67056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89"/>
          <p:cNvGrpSpPr/>
          <p:nvPr/>
        </p:nvGrpSpPr>
        <p:grpSpPr>
          <a:xfrm>
            <a:off x="4191000" y="2743200"/>
            <a:ext cx="609600" cy="914400"/>
            <a:chOff x="6781800" y="304800"/>
            <a:chExt cx="1600200" cy="2438400"/>
          </a:xfrm>
        </p:grpSpPr>
        <p:sp>
          <p:nvSpPr>
            <p:cNvPr id="91" name="Rectangle 90"/>
            <p:cNvSpPr/>
            <p:nvPr/>
          </p:nvSpPr>
          <p:spPr>
            <a:xfrm>
              <a:off x="6781800" y="304800"/>
              <a:ext cx="1600200" cy="2438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6781800" y="457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781800" y="838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781800" y="1219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781800" y="1600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781800" y="1981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781800" y="2362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 flipH="1" flipV="1">
              <a:off x="57150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 flipH="1" flipV="1">
              <a:off x="61722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 flipH="1" flipV="1">
              <a:off x="67056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00"/>
          <p:cNvGrpSpPr/>
          <p:nvPr/>
        </p:nvGrpSpPr>
        <p:grpSpPr>
          <a:xfrm>
            <a:off x="6553200" y="2743200"/>
            <a:ext cx="609600" cy="914400"/>
            <a:chOff x="6781800" y="304800"/>
            <a:chExt cx="1600200" cy="2438400"/>
          </a:xfrm>
        </p:grpSpPr>
        <p:sp>
          <p:nvSpPr>
            <p:cNvPr id="102" name="Rectangle 101"/>
            <p:cNvSpPr/>
            <p:nvPr/>
          </p:nvSpPr>
          <p:spPr>
            <a:xfrm>
              <a:off x="6781800" y="304800"/>
              <a:ext cx="1600200" cy="2438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6781800" y="457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6781800" y="838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781800" y="1219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6781800" y="1600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6781800" y="1981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781800" y="2362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 flipH="1" flipV="1">
              <a:off x="57150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 flipH="1" flipV="1">
              <a:off x="61722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 flipH="1" flipV="1">
              <a:off x="67056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11"/>
          <p:cNvGrpSpPr/>
          <p:nvPr/>
        </p:nvGrpSpPr>
        <p:grpSpPr>
          <a:xfrm>
            <a:off x="1828800" y="4800600"/>
            <a:ext cx="609600" cy="914400"/>
            <a:chOff x="6781800" y="304800"/>
            <a:chExt cx="1600200" cy="2438400"/>
          </a:xfrm>
        </p:grpSpPr>
        <p:sp>
          <p:nvSpPr>
            <p:cNvPr id="113" name="Rectangle 112"/>
            <p:cNvSpPr/>
            <p:nvPr/>
          </p:nvSpPr>
          <p:spPr>
            <a:xfrm>
              <a:off x="6781800" y="304800"/>
              <a:ext cx="1600200" cy="2438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6781800" y="457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6781800" y="838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6781800" y="1219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781800" y="1600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781800" y="1981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6781800" y="2362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 flipH="1" flipV="1">
              <a:off x="57150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 flipH="1" flipV="1">
              <a:off x="61722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 flipH="1" flipV="1">
              <a:off x="67056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22"/>
          <p:cNvGrpSpPr/>
          <p:nvPr/>
        </p:nvGrpSpPr>
        <p:grpSpPr>
          <a:xfrm>
            <a:off x="4191000" y="4800600"/>
            <a:ext cx="609600" cy="914400"/>
            <a:chOff x="6781800" y="304800"/>
            <a:chExt cx="1600200" cy="2438400"/>
          </a:xfrm>
        </p:grpSpPr>
        <p:sp>
          <p:nvSpPr>
            <p:cNvPr id="124" name="Rectangle 123"/>
            <p:cNvSpPr/>
            <p:nvPr/>
          </p:nvSpPr>
          <p:spPr>
            <a:xfrm>
              <a:off x="6781800" y="304800"/>
              <a:ext cx="1600200" cy="2438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6781800" y="457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6781800" y="838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6781800" y="1219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6781800" y="1600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6781800" y="1981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6781800" y="2362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5400000" flipH="1" flipV="1">
              <a:off x="57150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5400000" flipH="1" flipV="1">
              <a:off x="61722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5400000" flipH="1" flipV="1">
              <a:off x="67056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33"/>
          <p:cNvGrpSpPr/>
          <p:nvPr/>
        </p:nvGrpSpPr>
        <p:grpSpPr>
          <a:xfrm>
            <a:off x="6553200" y="4800600"/>
            <a:ext cx="609600" cy="914400"/>
            <a:chOff x="6781800" y="304800"/>
            <a:chExt cx="1600200" cy="2438400"/>
          </a:xfrm>
        </p:grpSpPr>
        <p:sp>
          <p:nvSpPr>
            <p:cNvPr id="135" name="Rectangle 134"/>
            <p:cNvSpPr/>
            <p:nvPr/>
          </p:nvSpPr>
          <p:spPr>
            <a:xfrm>
              <a:off x="6781800" y="304800"/>
              <a:ext cx="1600200" cy="2438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6781800" y="457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6781800" y="838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6781800" y="1219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6781800" y="1600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6781800" y="1981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6781800" y="2362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 flipH="1" flipV="1">
              <a:off x="57150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 flipH="1" flipV="1">
              <a:off x="61722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 flipH="1" flipV="1">
              <a:off x="67056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6.89177E-6 C 0.03855 -0.02728 0.07726 -0.05457 0.12118 -0.05434 C 0.16511 -0.05411 0.21424 -0.02613 0.26337 0.00209 " pathEditMode="relative" ptsTypes="aaA">
                                      <p:cBhvr>
                                        <p:cTn id="6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3472E-18 4.51434E-6 C 0.02743 0.02405 0.05503 0.04834 0.07899 0.0414 C 0.10295 0.03446 0.11354 -0.034 0.14375 -0.04117 C 0.17396 -0.04833 0.21718 -0.02521 0.26059 -0.00185 " pathEditMode="relative" ptsTypes="aaaA">
                                      <p:cBhvr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6531E-6 C 0.04219 0.04278 0.08455 0.08557 0.08455 0.13506 C 0.08455 0.18455 0.04219 0.24052 1.94444E-6 0.29649 " pathEditMode="relative" ptsTypes="aaA">
                                      <p:cBhvr>
                                        <p:cTn id="10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5717E-6 C -0.03455 -0.02961 -0.0691 -0.05898 -0.1 -0.05435 C -0.13091 -0.04973 -0.15903 0.01988 -0.18577 0.02821 C -0.2125 0.03654 -0.23646 0.01642 -0.26042 -0.00371 " pathEditMode="relative" ptsTypes="aaaA">
                                      <p:cBhvr>
                                        <p:cTn id="12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15541E-6 C -0.04167 -0.01318 -0.08333 -0.02636 -0.12674 -0.02636 C -0.17014 -0.02636 -0.21545 -0.01318 -0.26059 -2.15541E-6 " pathEditMode="relative" ptsTypes="aaA">
                                      <p:cBhvr>
                                        <p:cTn id="14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1.90564E-6 C -0.05416 -0.02475 -0.10815 -0.04926 -0.1085 -0.09922 C -0.10885 -0.14917 -0.0552 -0.2248 -0.00155 -0.30019 " pathEditMode="relative" ptsTypes="aaA">
                                      <p:cBhvr>
                                        <p:cTn id="16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62000"/>
          </a:xfrm>
          <a:noFill/>
        </p:spPr>
        <p:txBody>
          <a:bodyPr>
            <a:noAutofit/>
          </a:bodyPr>
          <a:lstStyle/>
          <a:p>
            <a:r>
              <a:rPr kumimoji="1" lang="ja-JP" altLang="en-US" sz="2800" smtClean="0"/>
              <a:t>６行を埋めるために用紙を時計回りに５回回す。</a:t>
            </a:r>
            <a:endParaRPr kumimoji="1" lang="en-US" altLang="ja-JP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kumimoji="1" lang="ja-JP" altLang="en-US" smtClean="0"/>
              <a:t>ＢＷの実施方法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2590800"/>
            <a:ext cx="7239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smtClean="0"/>
              <a:t>机</a:t>
            </a:r>
            <a:endParaRPr kumimoji="1" lang="ja-JP" altLang="en-US" sz="3200"/>
          </a:p>
        </p:txBody>
      </p:sp>
      <p:sp>
        <p:nvSpPr>
          <p:cNvPr id="6" name="Rectangle 5"/>
          <p:cNvSpPr/>
          <p:nvPr/>
        </p:nvSpPr>
        <p:spPr>
          <a:xfrm>
            <a:off x="762000" y="4648200"/>
            <a:ext cx="7239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smtClean="0"/>
              <a:t>机</a:t>
            </a:r>
            <a:endParaRPr kumimoji="1" lang="ja-JP" altLang="en-US" sz="3200"/>
          </a:p>
        </p:txBody>
      </p:sp>
      <p:grpSp>
        <p:nvGrpSpPr>
          <p:cNvPr id="9" name="Group 8"/>
          <p:cNvGrpSpPr/>
          <p:nvPr/>
        </p:nvGrpSpPr>
        <p:grpSpPr>
          <a:xfrm flipV="1">
            <a:off x="1905000" y="3896839"/>
            <a:ext cx="381000" cy="522761"/>
            <a:chOff x="6400800" y="3505200"/>
            <a:chExt cx="1828800" cy="2057400"/>
          </a:xfrm>
        </p:grpSpPr>
        <p:sp>
          <p:nvSpPr>
            <p:cNvPr id="7" name="Oval 6"/>
            <p:cNvSpPr/>
            <p:nvPr/>
          </p:nvSpPr>
          <p:spPr>
            <a:xfrm>
              <a:off x="6400800" y="3505200"/>
              <a:ext cx="1828800" cy="1752600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Isosceles Triangle 7"/>
            <p:cNvSpPr/>
            <p:nvPr/>
          </p:nvSpPr>
          <p:spPr>
            <a:xfrm flipV="1">
              <a:off x="7162800" y="5257800"/>
              <a:ext cx="381000" cy="304800"/>
            </a:xfrm>
            <a:prstGeom prst="triangl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Down Arrow 24"/>
          <p:cNvSpPr/>
          <p:nvPr/>
        </p:nvSpPr>
        <p:spPr>
          <a:xfrm flipV="1">
            <a:off x="8229600" y="3124200"/>
            <a:ext cx="533400" cy="3200400"/>
          </a:xfrm>
          <a:prstGeom prst="downArrow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001000" y="259080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smtClean="0"/>
              <a:t>前</a:t>
            </a:r>
            <a:endParaRPr kumimoji="1" lang="ja-JP" altLang="en-US" sz="3200" b="1"/>
          </a:p>
        </p:txBody>
      </p:sp>
      <p:grpSp>
        <p:nvGrpSpPr>
          <p:cNvPr id="10" name="Group 51"/>
          <p:cNvGrpSpPr/>
          <p:nvPr/>
        </p:nvGrpSpPr>
        <p:grpSpPr>
          <a:xfrm flipV="1">
            <a:off x="4267200" y="3896839"/>
            <a:ext cx="381000" cy="522761"/>
            <a:chOff x="6400800" y="3505200"/>
            <a:chExt cx="1828800" cy="2057400"/>
          </a:xfrm>
        </p:grpSpPr>
        <p:sp>
          <p:nvSpPr>
            <p:cNvPr id="53" name="Oval 52"/>
            <p:cNvSpPr/>
            <p:nvPr/>
          </p:nvSpPr>
          <p:spPr>
            <a:xfrm>
              <a:off x="6400800" y="3505200"/>
              <a:ext cx="1828800" cy="1752600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Isosceles Triangle 53"/>
            <p:cNvSpPr/>
            <p:nvPr/>
          </p:nvSpPr>
          <p:spPr>
            <a:xfrm flipV="1">
              <a:off x="7162800" y="5257800"/>
              <a:ext cx="381000" cy="304800"/>
            </a:xfrm>
            <a:prstGeom prst="triangl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Group 54"/>
          <p:cNvGrpSpPr/>
          <p:nvPr/>
        </p:nvGrpSpPr>
        <p:grpSpPr>
          <a:xfrm flipV="1">
            <a:off x="6705600" y="3886200"/>
            <a:ext cx="381000" cy="522761"/>
            <a:chOff x="6400800" y="3505200"/>
            <a:chExt cx="1828800" cy="2057400"/>
          </a:xfrm>
        </p:grpSpPr>
        <p:sp>
          <p:nvSpPr>
            <p:cNvPr id="56" name="Oval 55"/>
            <p:cNvSpPr/>
            <p:nvPr/>
          </p:nvSpPr>
          <p:spPr>
            <a:xfrm>
              <a:off x="6400800" y="3505200"/>
              <a:ext cx="1828800" cy="1752600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Isosceles Triangle 56"/>
            <p:cNvSpPr/>
            <p:nvPr/>
          </p:nvSpPr>
          <p:spPr>
            <a:xfrm flipV="1">
              <a:off x="7162800" y="5257800"/>
              <a:ext cx="381000" cy="304800"/>
            </a:xfrm>
            <a:prstGeom prst="triangl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Group 57"/>
          <p:cNvGrpSpPr/>
          <p:nvPr/>
        </p:nvGrpSpPr>
        <p:grpSpPr>
          <a:xfrm flipV="1">
            <a:off x="1905000" y="5954239"/>
            <a:ext cx="381000" cy="522761"/>
            <a:chOff x="6400800" y="3505200"/>
            <a:chExt cx="1828800" cy="2057400"/>
          </a:xfrm>
        </p:grpSpPr>
        <p:sp>
          <p:nvSpPr>
            <p:cNvPr id="59" name="Oval 58"/>
            <p:cNvSpPr/>
            <p:nvPr/>
          </p:nvSpPr>
          <p:spPr>
            <a:xfrm>
              <a:off x="6400800" y="3505200"/>
              <a:ext cx="1828800" cy="1752600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Isosceles Triangle 59"/>
            <p:cNvSpPr/>
            <p:nvPr/>
          </p:nvSpPr>
          <p:spPr>
            <a:xfrm flipV="1">
              <a:off x="7162800" y="5257800"/>
              <a:ext cx="381000" cy="304800"/>
            </a:xfrm>
            <a:prstGeom prst="triangl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Group 60"/>
          <p:cNvGrpSpPr/>
          <p:nvPr/>
        </p:nvGrpSpPr>
        <p:grpSpPr>
          <a:xfrm flipV="1">
            <a:off x="4267200" y="5954239"/>
            <a:ext cx="381000" cy="522761"/>
            <a:chOff x="6400800" y="3505200"/>
            <a:chExt cx="1828800" cy="2057400"/>
          </a:xfrm>
        </p:grpSpPr>
        <p:sp>
          <p:nvSpPr>
            <p:cNvPr id="62" name="Oval 61"/>
            <p:cNvSpPr/>
            <p:nvPr/>
          </p:nvSpPr>
          <p:spPr>
            <a:xfrm>
              <a:off x="6400800" y="3505200"/>
              <a:ext cx="1828800" cy="1752600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Isosceles Triangle 62"/>
            <p:cNvSpPr/>
            <p:nvPr/>
          </p:nvSpPr>
          <p:spPr>
            <a:xfrm flipV="1">
              <a:off x="7162800" y="5257800"/>
              <a:ext cx="381000" cy="304800"/>
            </a:xfrm>
            <a:prstGeom prst="triangl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Group 63"/>
          <p:cNvGrpSpPr/>
          <p:nvPr/>
        </p:nvGrpSpPr>
        <p:grpSpPr>
          <a:xfrm flipV="1">
            <a:off x="6705600" y="5954239"/>
            <a:ext cx="381000" cy="522761"/>
            <a:chOff x="6400800" y="3505200"/>
            <a:chExt cx="1828800" cy="2057400"/>
          </a:xfrm>
        </p:grpSpPr>
        <p:sp>
          <p:nvSpPr>
            <p:cNvPr id="65" name="Oval 64"/>
            <p:cNvSpPr/>
            <p:nvPr/>
          </p:nvSpPr>
          <p:spPr>
            <a:xfrm>
              <a:off x="6400800" y="3505200"/>
              <a:ext cx="1828800" cy="1752600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Isosceles Triangle 65"/>
            <p:cNvSpPr/>
            <p:nvPr/>
          </p:nvSpPr>
          <p:spPr>
            <a:xfrm flipV="1">
              <a:off x="7162800" y="5257800"/>
              <a:ext cx="381000" cy="304800"/>
            </a:xfrm>
            <a:prstGeom prst="triangl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Group 88"/>
          <p:cNvGrpSpPr/>
          <p:nvPr/>
        </p:nvGrpSpPr>
        <p:grpSpPr>
          <a:xfrm>
            <a:off x="1828800" y="2743200"/>
            <a:ext cx="609600" cy="914400"/>
            <a:chOff x="6781800" y="304800"/>
            <a:chExt cx="1600200" cy="2438400"/>
          </a:xfrm>
        </p:grpSpPr>
        <p:sp>
          <p:nvSpPr>
            <p:cNvPr id="52" name="Rectangle 51"/>
            <p:cNvSpPr/>
            <p:nvPr/>
          </p:nvSpPr>
          <p:spPr>
            <a:xfrm>
              <a:off x="6781800" y="304800"/>
              <a:ext cx="1600200" cy="2438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6781800" y="457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781800" y="838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781800" y="1219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781800" y="1600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6781800" y="1981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781800" y="2362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57150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 flipH="1" flipV="1">
              <a:off x="61722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H="1" flipV="1">
              <a:off x="67056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89"/>
          <p:cNvGrpSpPr/>
          <p:nvPr/>
        </p:nvGrpSpPr>
        <p:grpSpPr>
          <a:xfrm>
            <a:off x="4191000" y="2743200"/>
            <a:ext cx="609600" cy="914400"/>
            <a:chOff x="6781800" y="304800"/>
            <a:chExt cx="1600200" cy="2438400"/>
          </a:xfrm>
        </p:grpSpPr>
        <p:sp>
          <p:nvSpPr>
            <p:cNvPr id="91" name="Rectangle 90"/>
            <p:cNvSpPr/>
            <p:nvPr/>
          </p:nvSpPr>
          <p:spPr>
            <a:xfrm>
              <a:off x="6781800" y="304800"/>
              <a:ext cx="1600200" cy="2438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6781800" y="457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781800" y="838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781800" y="1219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781800" y="1600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781800" y="1981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781800" y="2362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 flipH="1" flipV="1">
              <a:off x="57150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 flipH="1" flipV="1">
              <a:off x="61722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 flipH="1" flipV="1">
              <a:off x="67056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00"/>
          <p:cNvGrpSpPr/>
          <p:nvPr/>
        </p:nvGrpSpPr>
        <p:grpSpPr>
          <a:xfrm>
            <a:off x="6553200" y="2743200"/>
            <a:ext cx="609600" cy="914400"/>
            <a:chOff x="6781800" y="304800"/>
            <a:chExt cx="1600200" cy="2438400"/>
          </a:xfrm>
        </p:grpSpPr>
        <p:sp>
          <p:nvSpPr>
            <p:cNvPr id="102" name="Rectangle 101"/>
            <p:cNvSpPr/>
            <p:nvPr/>
          </p:nvSpPr>
          <p:spPr>
            <a:xfrm>
              <a:off x="6781800" y="304800"/>
              <a:ext cx="1600200" cy="2438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6781800" y="457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6781800" y="838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781800" y="1219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6781800" y="1600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6781800" y="1981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781800" y="2362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 flipH="1" flipV="1">
              <a:off x="57150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 flipH="1" flipV="1">
              <a:off x="61722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 flipH="1" flipV="1">
              <a:off x="67056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11"/>
          <p:cNvGrpSpPr/>
          <p:nvPr/>
        </p:nvGrpSpPr>
        <p:grpSpPr>
          <a:xfrm>
            <a:off x="1828800" y="4800600"/>
            <a:ext cx="609600" cy="914400"/>
            <a:chOff x="6781800" y="304800"/>
            <a:chExt cx="1600200" cy="2438400"/>
          </a:xfrm>
        </p:grpSpPr>
        <p:sp>
          <p:nvSpPr>
            <p:cNvPr id="113" name="Rectangle 112"/>
            <p:cNvSpPr/>
            <p:nvPr/>
          </p:nvSpPr>
          <p:spPr>
            <a:xfrm>
              <a:off x="6781800" y="304800"/>
              <a:ext cx="1600200" cy="2438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6781800" y="457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6781800" y="838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6781800" y="1219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781800" y="1600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781800" y="1981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6781800" y="2362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 flipH="1" flipV="1">
              <a:off x="57150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 flipH="1" flipV="1">
              <a:off x="61722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 flipH="1" flipV="1">
              <a:off x="67056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22"/>
          <p:cNvGrpSpPr/>
          <p:nvPr/>
        </p:nvGrpSpPr>
        <p:grpSpPr>
          <a:xfrm>
            <a:off x="4191000" y="4800600"/>
            <a:ext cx="609600" cy="914400"/>
            <a:chOff x="6781800" y="304800"/>
            <a:chExt cx="1600200" cy="2438400"/>
          </a:xfrm>
        </p:grpSpPr>
        <p:sp>
          <p:nvSpPr>
            <p:cNvPr id="124" name="Rectangle 123"/>
            <p:cNvSpPr/>
            <p:nvPr/>
          </p:nvSpPr>
          <p:spPr>
            <a:xfrm>
              <a:off x="6781800" y="304800"/>
              <a:ext cx="1600200" cy="2438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6781800" y="457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6781800" y="838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6781800" y="1219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6781800" y="1600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6781800" y="1981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6781800" y="2362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5400000" flipH="1" flipV="1">
              <a:off x="57150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5400000" flipH="1" flipV="1">
              <a:off x="61722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5400000" flipH="1" flipV="1">
              <a:off x="67056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33"/>
          <p:cNvGrpSpPr/>
          <p:nvPr/>
        </p:nvGrpSpPr>
        <p:grpSpPr>
          <a:xfrm>
            <a:off x="6553200" y="4800600"/>
            <a:ext cx="609600" cy="914400"/>
            <a:chOff x="6781800" y="304800"/>
            <a:chExt cx="1600200" cy="2438400"/>
          </a:xfrm>
        </p:grpSpPr>
        <p:sp>
          <p:nvSpPr>
            <p:cNvPr id="135" name="Rectangle 134"/>
            <p:cNvSpPr/>
            <p:nvPr/>
          </p:nvSpPr>
          <p:spPr>
            <a:xfrm>
              <a:off x="6781800" y="304800"/>
              <a:ext cx="1600200" cy="2438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6781800" y="457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6781800" y="838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6781800" y="1219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6781800" y="1600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6781800" y="1981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6781800" y="2362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 flipH="1" flipV="1">
              <a:off x="57150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 flipH="1" flipV="1">
              <a:off x="61722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 flipH="1" flipV="1">
              <a:off x="67056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5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6.89177E-6 C 0.03855 -0.02728 0.07726 -0.05457 0.12118 -0.05434 C 0.16511 -0.05411 0.21424 -0.02613 0.26337 0.00209 " pathEditMode="relative" ptsTypes="aaA">
                                      <p:cBhvr>
                                        <p:cTn id="6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3472E-18 4.51434E-6 C 0.02743 0.02405 0.05503 0.04834 0.07899 0.0414 C 0.10295 0.03446 0.11354 -0.034 0.14375 -0.04117 C 0.17396 -0.04833 0.21718 -0.02521 0.26059 -0.00185 " pathEditMode="relative" ptsTypes="aaaA">
                                      <p:cBhvr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6531E-6 C 0.04219 0.04278 0.08455 0.08557 0.08455 0.13506 C 0.08455 0.18455 0.04219 0.24052 1.94444E-6 0.29649 " pathEditMode="relative" ptsTypes="aaA">
                                      <p:cBhvr>
                                        <p:cTn id="10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5717E-6 C -0.03455 -0.02961 -0.0691 -0.05898 -0.1 -0.05435 C -0.13091 -0.04973 -0.15903 0.01988 -0.18577 0.02821 C -0.2125 0.03654 -0.23646 0.01642 -0.26042 -0.00371 " pathEditMode="relative" ptsTypes="aaaA">
                                      <p:cBhvr>
                                        <p:cTn id="12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15541E-6 C -0.04167 -0.01318 -0.08333 -0.02636 -0.12674 -0.02636 C -0.17014 -0.02636 -0.21545 -0.01318 -0.26059 -2.15541E-6 " pathEditMode="relative" ptsTypes="aaA">
                                      <p:cBhvr>
                                        <p:cTn id="14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1.90564E-6 C -0.05416 -0.02475 -0.10815 -0.04926 -0.1085 -0.09922 C -0.10885 -0.14917 -0.0552 -0.2248 -0.00155 -0.30019 " pathEditMode="relative" ptsTypes="aaA">
                                      <p:cBhvr>
                                        <p:cTn id="16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62000"/>
          </a:xfrm>
          <a:noFill/>
        </p:spPr>
        <p:txBody>
          <a:bodyPr>
            <a:noAutofit/>
          </a:bodyPr>
          <a:lstStyle/>
          <a:p>
            <a:r>
              <a:rPr kumimoji="1" lang="ja-JP" altLang="en-US" sz="4000" smtClean="0"/>
              <a:t>一人が</a:t>
            </a:r>
            <a:r>
              <a:rPr kumimoji="1" lang="ja-JP" altLang="en-US" sz="4000" smtClean="0">
                <a:solidFill>
                  <a:srgbClr val="FF0000"/>
                </a:solidFill>
              </a:rPr>
              <a:t>遅く</a:t>
            </a:r>
            <a:r>
              <a:rPr kumimoji="1" lang="ja-JP" altLang="en-US" sz="4000" smtClean="0"/>
              <a:t>書くと・・・・</a:t>
            </a:r>
            <a:endParaRPr kumimoji="1" lang="en-US" altLang="ja-JP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kumimoji="1" lang="ja-JP" altLang="en-US" smtClean="0"/>
              <a:t>ＢＷの実施方法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2590800"/>
            <a:ext cx="7239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smtClean="0"/>
              <a:t>机</a:t>
            </a:r>
            <a:endParaRPr kumimoji="1" lang="ja-JP" altLang="en-US" sz="3200"/>
          </a:p>
        </p:txBody>
      </p:sp>
      <p:sp>
        <p:nvSpPr>
          <p:cNvPr id="6" name="Rectangle 5"/>
          <p:cNvSpPr/>
          <p:nvPr/>
        </p:nvSpPr>
        <p:spPr>
          <a:xfrm>
            <a:off x="762000" y="4648200"/>
            <a:ext cx="7239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smtClean="0"/>
              <a:t>机</a:t>
            </a:r>
            <a:endParaRPr kumimoji="1" lang="ja-JP" altLang="en-US" sz="3200"/>
          </a:p>
        </p:txBody>
      </p:sp>
      <p:grpSp>
        <p:nvGrpSpPr>
          <p:cNvPr id="9" name="Group 8"/>
          <p:cNvGrpSpPr/>
          <p:nvPr/>
        </p:nvGrpSpPr>
        <p:grpSpPr>
          <a:xfrm flipV="1">
            <a:off x="1905000" y="3896839"/>
            <a:ext cx="381000" cy="522761"/>
            <a:chOff x="6400800" y="3505200"/>
            <a:chExt cx="1828800" cy="2057400"/>
          </a:xfrm>
        </p:grpSpPr>
        <p:sp>
          <p:nvSpPr>
            <p:cNvPr id="7" name="Oval 6"/>
            <p:cNvSpPr/>
            <p:nvPr/>
          </p:nvSpPr>
          <p:spPr>
            <a:xfrm>
              <a:off x="6400800" y="3505200"/>
              <a:ext cx="1828800" cy="1752600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Isosceles Triangle 7"/>
            <p:cNvSpPr/>
            <p:nvPr/>
          </p:nvSpPr>
          <p:spPr>
            <a:xfrm flipV="1">
              <a:off x="7162800" y="5257800"/>
              <a:ext cx="381000" cy="304800"/>
            </a:xfrm>
            <a:prstGeom prst="triangl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Down Arrow 24"/>
          <p:cNvSpPr/>
          <p:nvPr/>
        </p:nvSpPr>
        <p:spPr>
          <a:xfrm flipV="1">
            <a:off x="8229600" y="3124200"/>
            <a:ext cx="533400" cy="3200400"/>
          </a:xfrm>
          <a:prstGeom prst="downArrow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001000" y="259080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smtClean="0"/>
              <a:t>前</a:t>
            </a:r>
            <a:endParaRPr kumimoji="1" lang="ja-JP" altLang="en-US" sz="3200" b="1"/>
          </a:p>
        </p:txBody>
      </p:sp>
      <p:grpSp>
        <p:nvGrpSpPr>
          <p:cNvPr id="10" name="Group 51"/>
          <p:cNvGrpSpPr/>
          <p:nvPr/>
        </p:nvGrpSpPr>
        <p:grpSpPr>
          <a:xfrm flipV="1">
            <a:off x="4267200" y="3896839"/>
            <a:ext cx="381000" cy="522761"/>
            <a:chOff x="6400800" y="3505200"/>
            <a:chExt cx="1828800" cy="2057400"/>
          </a:xfrm>
        </p:grpSpPr>
        <p:sp>
          <p:nvSpPr>
            <p:cNvPr id="53" name="Oval 52"/>
            <p:cNvSpPr/>
            <p:nvPr/>
          </p:nvSpPr>
          <p:spPr>
            <a:xfrm>
              <a:off x="6400800" y="3505200"/>
              <a:ext cx="1828800" cy="1752600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Isosceles Triangle 53"/>
            <p:cNvSpPr/>
            <p:nvPr/>
          </p:nvSpPr>
          <p:spPr>
            <a:xfrm flipV="1">
              <a:off x="7162800" y="5257800"/>
              <a:ext cx="381000" cy="304800"/>
            </a:xfrm>
            <a:prstGeom prst="triangl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Group 54"/>
          <p:cNvGrpSpPr/>
          <p:nvPr/>
        </p:nvGrpSpPr>
        <p:grpSpPr>
          <a:xfrm flipV="1">
            <a:off x="6705600" y="3886200"/>
            <a:ext cx="381000" cy="522761"/>
            <a:chOff x="6400800" y="3505200"/>
            <a:chExt cx="1828800" cy="2057400"/>
          </a:xfrm>
        </p:grpSpPr>
        <p:sp>
          <p:nvSpPr>
            <p:cNvPr id="56" name="Oval 55"/>
            <p:cNvSpPr/>
            <p:nvPr/>
          </p:nvSpPr>
          <p:spPr>
            <a:xfrm>
              <a:off x="6400800" y="3505200"/>
              <a:ext cx="1828800" cy="1752600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Isosceles Triangle 56"/>
            <p:cNvSpPr/>
            <p:nvPr/>
          </p:nvSpPr>
          <p:spPr>
            <a:xfrm flipV="1">
              <a:off x="7162800" y="5257800"/>
              <a:ext cx="381000" cy="304800"/>
            </a:xfrm>
            <a:prstGeom prst="triangl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Group 57"/>
          <p:cNvGrpSpPr/>
          <p:nvPr/>
        </p:nvGrpSpPr>
        <p:grpSpPr>
          <a:xfrm flipV="1">
            <a:off x="1905000" y="5954239"/>
            <a:ext cx="381000" cy="522761"/>
            <a:chOff x="6400800" y="3505200"/>
            <a:chExt cx="1828800" cy="2057400"/>
          </a:xfrm>
        </p:grpSpPr>
        <p:sp>
          <p:nvSpPr>
            <p:cNvPr id="59" name="Oval 58"/>
            <p:cNvSpPr/>
            <p:nvPr/>
          </p:nvSpPr>
          <p:spPr>
            <a:xfrm>
              <a:off x="6400800" y="3505200"/>
              <a:ext cx="1828800" cy="1752600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Isosceles Triangle 59"/>
            <p:cNvSpPr/>
            <p:nvPr/>
          </p:nvSpPr>
          <p:spPr>
            <a:xfrm flipV="1">
              <a:off x="7162800" y="5257800"/>
              <a:ext cx="381000" cy="304800"/>
            </a:xfrm>
            <a:prstGeom prst="triangl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Group 60"/>
          <p:cNvGrpSpPr/>
          <p:nvPr/>
        </p:nvGrpSpPr>
        <p:grpSpPr>
          <a:xfrm flipV="1">
            <a:off x="4267200" y="5954239"/>
            <a:ext cx="381000" cy="522761"/>
            <a:chOff x="6400800" y="3505200"/>
            <a:chExt cx="1828800" cy="2057400"/>
          </a:xfrm>
        </p:grpSpPr>
        <p:sp>
          <p:nvSpPr>
            <p:cNvPr id="62" name="Oval 61"/>
            <p:cNvSpPr/>
            <p:nvPr/>
          </p:nvSpPr>
          <p:spPr>
            <a:xfrm>
              <a:off x="6400800" y="3505200"/>
              <a:ext cx="1828800" cy="1752600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Isosceles Triangle 62"/>
            <p:cNvSpPr/>
            <p:nvPr/>
          </p:nvSpPr>
          <p:spPr>
            <a:xfrm flipV="1">
              <a:off x="7162800" y="5257800"/>
              <a:ext cx="381000" cy="304800"/>
            </a:xfrm>
            <a:prstGeom prst="triangl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Group 63"/>
          <p:cNvGrpSpPr/>
          <p:nvPr/>
        </p:nvGrpSpPr>
        <p:grpSpPr>
          <a:xfrm flipV="1">
            <a:off x="6705600" y="5954239"/>
            <a:ext cx="381000" cy="522761"/>
            <a:chOff x="6400800" y="3505200"/>
            <a:chExt cx="1828800" cy="2057400"/>
          </a:xfrm>
        </p:grpSpPr>
        <p:sp>
          <p:nvSpPr>
            <p:cNvPr id="65" name="Oval 64"/>
            <p:cNvSpPr/>
            <p:nvPr/>
          </p:nvSpPr>
          <p:spPr>
            <a:xfrm>
              <a:off x="6400800" y="3505200"/>
              <a:ext cx="1828800" cy="1752600"/>
            </a:xfrm>
            <a:prstGeom prst="ellips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Isosceles Triangle 65"/>
            <p:cNvSpPr/>
            <p:nvPr/>
          </p:nvSpPr>
          <p:spPr>
            <a:xfrm flipV="1">
              <a:off x="7162800" y="5257800"/>
              <a:ext cx="381000" cy="304800"/>
            </a:xfrm>
            <a:prstGeom prst="triangle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Group 88"/>
          <p:cNvGrpSpPr/>
          <p:nvPr/>
        </p:nvGrpSpPr>
        <p:grpSpPr>
          <a:xfrm>
            <a:off x="1828800" y="2743200"/>
            <a:ext cx="609600" cy="914400"/>
            <a:chOff x="6781800" y="304800"/>
            <a:chExt cx="1600200" cy="2438400"/>
          </a:xfrm>
        </p:grpSpPr>
        <p:sp>
          <p:nvSpPr>
            <p:cNvPr id="52" name="Rectangle 51"/>
            <p:cNvSpPr/>
            <p:nvPr/>
          </p:nvSpPr>
          <p:spPr>
            <a:xfrm>
              <a:off x="6781800" y="304800"/>
              <a:ext cx="1600200" cy="2438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6781800" y="457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781800" y="838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781800" y="1219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781800" y="1600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6781800" y="1981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781800" y="2362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57150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 flipH="1" flipV="1">
              <a:off x="61722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H="1" flipV="1">
              <a:off x="67056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89"/>
          <p:cNvGrpSpPr/>
          <p:nvPr/>
        </p:nvGrpSpPr>
        <p:grpSpPr>
          <a:xfrm>
            <a:off x="4191000" y="2743200"/>
            <a:ext cx="609600" cy="914400"/>
            <a:chOff x="6781800" y="304800"/>
            <a:chExt cx="1600200" cy="2438400"/>
          </a:xfrm>
        </p:grpSpPr>
        <p:sp>
          <p:nvSpPr>
            <p:cNvPr id="91" name="Rectangle 90"/>
            <p:cNvSpPr/>
            <p:nvPr/>
          </p:nvSpPr>
          <p:spPr>
            <a:xfrm>
              <a:off x="6781800" y="304800"/>
              <a:ext cx="1600200" cy="2438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6781800" y="457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781800" y="838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781800" y="1219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781800" y="1600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781800" y="1981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781800" y="2362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 flipH="1" flipV="1">
              <a:off x="57150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 flipH="1" flipV="1">
              <a:off x="61722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 flipH="1" flipV="1">
              <a:off x="67056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00"/>
          <p:cNvGrpSpPr/>
          <p:nvPr/>
        </p:nvGrpSpPr>
        <p:grpSpPr>
          <a:xfrm>
            <a:off x="6553200" y="2743200"/>
            <a:ext cx="609600" cy="914400"/>
            <a:chOff x="6781800" y="304800"/>
            <a:chExt cx="1600200" cy="2438400"/>
          </a:xfrm>
        </p:grpSpPr>
        <p:sp>
          <p:nvSpPr>
            <p:cNvPr id="102" name="Rectangle 101"/>
            <p:cNvSpPr/>
            <p:nvPr/>
          </p:nvSpPr>
          <p:spPr>
            <a:xfrm>
              <a:off x="6781800" y="304800"/>
              <a:ext cx="1600200" cy="2438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6781800" y="457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6781800" y="838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781800" y="1219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6781800" y="1600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6781800" y="1981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781800" y="2362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 flipH="1" flipV="1">
              <a:off x="57150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 flipH="1" flipV="1">
              <a:off x="61722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 flipH="1" flipV="1">
              <a:off x="67056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11"/>
          <p:cNvGrpSpPr/>
          <p:nvPr/>
        </p:nvGrpSpPr>
        <p:grpSpPr>
          <a:xfrm>
            <a:off x="1828800" y="4800600"/>
            <a:ext cx="609600" cy="914400"/>
            <a:chOff x="6781800" y="304800"/>
            <a:chExt cx="1600200" cy="2438400"/>
          </a:xfrm>
        </p:grpSpPr>
        <p:sp>
          <p:nvSpPr>
            <p:cNvPr id="113" name="Rectangle 112"/>
            <p:cNvSpPr/>
            <p:nvPr/>
          </p:nvSpPr>
          <p:spPr>
            <a:xfrm>
              <a:off x="6781800" y="304800"/>
              <a:ext cx="1600200" cy="2438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6781800" y="457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6781800" y="838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6781800" y="1219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781800" y="1600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781800" y="1981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6781800" y="2362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 flipH="1" flipV="1">
              <a:off x="57150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 flipH="1" flipV="1">
              <a:off x="61722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 flipH="1" flipV="1">
              <a:off x="67056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22"/>
          <p:cNvGrpSpPr/>
          <p:nvPr/>
        </p:nvGrpSpPr>
        <p:grpSpPr>
          <a:xfrm>
            <a:off x="4191000" y="4800600"/>
            <a:ext cx="609600" cy="914400"/>
            <a:chOff x="6781800" y="304800"/>
            <a:chExt cx="1600200" cy="2438400"/>
          </a:xfrm>
        </p:grpSpPr>
        <p:sp>
          <p:nvSpPr>
            <p:cNvPr id="124" name="Rectangle 123"/>
            <p:cNvSpPr/>
            <p:nvPr/>
          </p:nvSpPr>
          <p:spPr>
            <a:xfrm>
              <a:off x="6781800" y="304800"/>
              <a:ext cx="1600200" cy="2438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6781800" y="457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6781800" y="838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6781800" y="1219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6781800" y="1600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6781800" y="1981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6781800" y="2362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5400000" flipH="1" flipV="1">
              <a:off x="57150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5400000" flipH="1" flipV="1">
              <a:off x="61722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5400000" flipH="1" flipV="1">
              <a:off x="67056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33"/>
          <p:cNvGrpSpPr/>
          <p:nvPr/>
        </p:nvGrpSpPr>
        <p:grpSpPr>
          <a:xfrm>
            <a:off x="6553200" y="4800600"/>
            <a:ext cx="609600" cy="914400"/>
            <a:chOff x="6781800" y="304800"/>
            <a:chExt cx="1600200" cy="2438400"/>
          </a:xfrm>
        </p:grpSpPr>
        <p:sp>
          <p:nvSpPr>
            <p:cNvPr id="135" name="Rectangle 134"/>
            <p:cNvSpPr/>
            <p:nvPr/>
          </p:nvSpPr>
          <p:spPr>
            <a:xfrm>
              <a:off x="6781800" y="304800"/>
              <a:ext cx="1600200" cy="2438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6781800" y="457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6781800" y="838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6781800" y="1219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6781800" y="1600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6781800" y="1981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6781800" y="23622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 flipH="1" flipV="1">
              <a:off x="57150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 flipH="1" flipV="1">
              <a:off x="61722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5400000" flipH="1" flipV="1">
              <a:off x="6705600" y="1524000"/>
              <a:ext cx="2438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Content Placeholder 2"/>
          <p:cNvSpPr txBox="1">
            <a:spLocks/>
          </p:cNvSpPr>
          <p:nvPr/>
        </p:nvSpPr>
        <p:spPr>
          <a:xfrm>
            <a:off x="179512" y="2564904"/>
            <a:ext cx="8712968" cy="1270287"/>
          </a:xfrm>
          <a:prstGeom prst="rect">
            <a:avLst/>
          </a:prstGeom>
          <a:solidFill>
            <a:srgbClr val="FFD1D1"/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6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全体が回らなくなる！</a:t>
            </a:r>
            <a:endParaRPr kumimoji="1" lang="en-US" altLang="ja-JP" sz="6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" name="Content Placeholder 2"/>
          <p:cNvSpPr txBox="1">
            <a:spLocks/>
          </p:cNvSpPr>
          <p:nvPr/>
        </p:nvSpPr>
        <p:spPr>
          <a:xfrm>
            <a:off x="185664" y="4598713"/>
            <a:ext cx="8712968" cy="1296144"/>
          </a:xfrm>
          <a:prstGeom prst="rect">
            <a:avLst/>
          </a:prstGeom>
          <a:solidFill>
            <a:srgbClr val="FFD1D1"/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チームワーク</a:t>
            </a:r>
            <a:r>
              <a:rPr kumimoji="1" lang="ja-JP" altLang="en-US" sz="4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が試される時！</a:t>
            </a:r>
            <a:endParaRPr kumimoji="1" lang="en-US" altLang="ja-JP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5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6.89177E-6 C 0.03855 -0.02728 0.07726 -0.05457 0.12118 -0.05434 C 0.16511 -0.05411 0.21424 -0.02613 0.26337 0.00209 " pathEditMode="relative" ptsTypes="aaA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3472E-18 4.51434E-6 C 0.02743 0.02405 0.05503 0.04834 0.07899 0.0414 C 0.10295 0.03446 0.11354 -0.034 0.14375 -0.04117 C 0.17396 -0.04833 0.21718 -0.02521 0.26059 -0.00185 " pathEditMode="relative" ptsTypes="aaaA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6531E-6 C 0.04219 0.04278 0.08455 0.08557 0.08455 0.13506 C 0.08455 0.18455 0.04219 0.24052 1.94444E-6 0.29649 " pathEditMode="relative" ptsTypes="aaA">
                                      <p:cBhvr>
                                        <p:cTn id="10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5717E-6 C -0.03455 -0.02961 -0.0691 -0.05898 -0.1 -0.05435 C -0.13091 -0.04973 -0.15903 0.01988 -0.18577 0.02821 C -0.2125 0.03654 -0.23646 0.01642 -0.26042 -0.00371 " pathEditMode="relative" ptsTypes="aaaA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15541E-6 C -0.04167 -0.01318 -0.08333 -0.02636 -0.12674 -0.02636 C -0.17014 -0.02636 -0.21545 -0.01318 -0.26059 -2.15541E-6 " pathEditMode="relative" ptsTypes="aaA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1.90564E-6 C -0.05416 -0.02475 -0.10815 -0.04926 -0.1085 -0.09922 C -0.10885 -0.14917 -0.0552 -0.2248 -0.00155 -0.30019 " pathEditMode="relative" ptsTypes="aaA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  <a:noFill/>
        </p:spPr>
        <p:txBody>
          <a:bodyPr>
            <a:noAutofit/>
          </a:bodyPr>
          <a:lstStyle/>
          <a:p>
            <a:r>
              <a:rPr kumimoji="1" lang="ja-JP" altLang="en-US" sz="4000" smtClean="0">
                <a:solidFill>
                  <a:srgbClr val="0000FF"/>
                </a:solidFill>
              </a:rPr>
              <a:t>多く</a:t>
            </a:r>
            <a:r>
              <a:rPr kumimoji="1" lang="ja-JP" altLang="en-US" sz="4000" smtClean="0"/>
              <a:t>の意見を同じグループにしてまとめる。</a:t>
            </a:r>
            <a:endParaRPr kumimoji="1" lang="en-US" altLang="ja-JP" sz="4000" dirty="0" smtClean="0"/>
          </a:p>
          <a:p>
            <a:r>
              <a:rPr kumimoji="1" lang="ja-JP" altLang="en-US" sz="4000" smtClean="0"/>
              <a:t>まとめたグループに名前をつける。</a:t>
            </a:r>
            <a:endParaRPr kumimoji="1" lang="en-US" altLang="ja-JP" sz="4000" dirty="0" smtClean="0"/>
          </a:p>
          <a:p>
            <a:r>
              <a:rPr kumimoji="1" lang="ja-JP" altLang="en-US" sz="4000" smtClean="0"/>
              <a:t>抽象化して本質を見つける。</a:t>
            </a:r>
            <a:endParaRPr kumimoji="1" lang="en-US" altLang="ja-JP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kumimoji="1" lang="ja-JP" altLang="en-US" smtClean="0"/>
              <a:t>ＫＪ法の実施方法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  <a:noFill/>
        </p:spPr>
        <p:txBody>
          <a:bodyPr>
            <a:noAutofit/>
          </a:bodyPr>
          <a:lstStyle/>
          <a:p>
            <a:r>
              <a:rPr kumimoji="1" lang="ja-JP" altLang="en-US" sz="4000" smtClean="0"/>
              <a:t>ＫＪ法でまとめた情報を話しあって、原因は何なのかを追求する。</a:t>
            </a:r>
            <a:endParaRPr kumimoji="1" lang="en-US" altLang="ja-JP" sz="4000" dirty="0" smtClean="0"/>
          </a:p>
          <a:p>
            <a:r>
              <a:rPr kumimoji="1" lang="ja-JP" altLang="en-US" sz="4000" smtClean="0"/>
              <a:t>本当の</a:t>
            </a:r>
            <a:r>
              <a:rPr kumimoji="1" lang="ja-JP" altLang="en-US" sz="4000" smtClean="0">
                <a:solidFill>
                  <a:srgbClr val="FF0000"/>
                </a:solidFill>
              </a:rPr>
              <a:t>問題</a:t>
            </a:r>
            <a:r>
              <a:rPr kumimoji="1" lang="ja-JP" altLang="en-US" sz="4000" smtClean="0"/>
              <a:t>は何なのか？</a:t>
            </a:r>
            <a:endParaRPr kumimoji="1" lang="en-US" altLang="ja-JP" sz="4000" dirty="0" smtClean="0"/>
          </a:p>
          <a:p>
            <a:r>
              <a:rPr kumimoji="1" lang="ja-JP" altLang="en-US" sz="4000" smtClean="0"/>
              <a:t>実際どうすれば良かったのか？</a:t>
            </a:r>
            <a:endParaRPr kumimoji="1" lang="en-US" altLang="ja-JP" sz="4000" dirty="0" smtClean="0"/>
          </a:p>
          <a:p>
            <a:r>
              <a:rPr kumimoji="1" lang="ja-JP" altLang="en-US" sz="4000" smtClean="0"/>
              <a:t>「</a:t>
            </a:r>
            <a:r>
              <a:rPr kumimoji="1" lang="ja-JP" altLang="en-US" sz="4000" smtClean="0">
                <a:solidFill>
                  <a:srgbClr val="0000FF"/>
                </a:solidFill>
              </a:rPr>
              <a:t>なぜ？</a:t>
            </a:r>
            <a:r>
              <a:rPr kumimoji="1" lang="ja-JP" altLang="en-US" sz="4000" smtClean="0"/>
              <a:t>」を５回以上繰り返して答えを求める。</a:t>
            </a:r>
            <a:endParaRPr kumimoji="1" lang="en-US" altLang="ja-JP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kumimoji="1" lang="ja-JP" altLang="en-US" smtClean="0"/>
              <a:t>連関図法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kumimoji="1" lang="ja-JP" altLang="en-US" dirty="0" smtClean="0"/>
              <a:t>なぜを５回以上繰り返す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730250" y="4941210"/>
            <a:ext cx="643463" cy="567118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itchFamily="50" charset="-128"/>
                <a:ea typeface="ＭＳ Ｐゴシック" pitchFamily="50" charset="-128"/>
                <a:cs typeface="ＭＳ Ｐゴシック" pitchFamily="50" charset="-128"/>
              </a:rPr>
              <a:t>結果</a:t>
            </a:r>
            <a:endParaRPr kumimoji="1" 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534875" y="3810000"/>
            <a:ext cx="642278" cy="688826"/>
          </a:xfrm>
          <a:prstGeom prst="rect">
            <a:avLst/>
          </a:prstGeom>
          <a:noFill/>
          <a:ln w="508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itchFamily="50" charset="-128"/>
                <a:ea typeface="ＭＳ Ｐゴシック" pitchFamily="50" charset="-128"/>
                <a:cs typeface="ＭＳ Ｐゴシック" pitchFamily="50" charset="-128"/>
              </a:rPr>
              <a:t>なぜ</a:t>
            </a:r>
            <a:endParaRPr kumimoji="1" lang="en-US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itchFamily="50" charset="-128"/>
                <a:ea typeface="ＭＳ Ｐゴシック" pitchFamily="50" charset="-128"/>
                <a:cs typeface="ＭＳ Ｐゴシック" pitchFamily="50" charset="-128"/>
              </a:rPr>
              <a:t>１</a:t>
            </a:r>
            <a:endParaRPr kumimoji="1" 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338315" y="4941210"/>
            <a:ext cx="643463" cy="567118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itchFamily="50" charset="-128"/>
                <a:ea typeface="ＭＳ Ｐゴシック" pitchFamily="50" charset="-128"/>
                <a:cs typeface="ＭＳ Ｐゴシック" pitchFamily="50" charset="-128"/>
              </a:rPr>
              <a:t>原因１</a:t>
            </a:r>
            <a:endParaRPr kumimoji="1" 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142941" y="3806974"/>
            <a:ext cx="643463" cy="688826"/>
          </a:xfrm>
          <a:prstGeom prst="rect">
            <a:avLst/>
          </a:prstGeom>
          <a:noFill/>
          <a:ln w="508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itchFamily="50" charset="-128"/>
                <a:ea typeface="ＭＳ Ｐゴシック" pitchFamily="50" charset="-128"/>
                <a:cs typeface="ＭＳ Ｐゴシック" pitchFamily="50" charset="-128"/>
              </a:rPr>
              <a:t>なぜ</a:t>
            </a:r>
            <a:endParaRPr kumimoji="1" lang="en-US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itchFamily="50" charset="-128"/>
                <a:ea typeface="ＭＳ Ｐゴシック" pitchFamily="50" charset="-128"/>
                <a:cs typeface="ＭＳ Ｐゴシック" pitchFamily="50" charset="-128"/>
              </a:rPr>
              <a:t>２</a:t>
            </a:r>
            <a:endParaRPr kumimoji="1" 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946381" y="4941210"/>
            <a:ext cx="643463" cy="567118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itchFamily="50" charset="-128"/>
                <a:ea typeface="ＭＳ Ｐゴシック" pitchFamily="50" charset="-128"/>
                <a:cs typeface="ＭＳ Ｐゴシック" pitchFamily="50" charset="-128"/>
              </a:rPr>
              <a:t>原因２</a:t>
            </a:r>
            <a:endParaRPr kumimoji="1" lang="ja-JP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4751006" y="3806974"/>
            <a:ext cx="594878" cy="688826"/>
          </a:xfrm>
          <a:prstGeom prst="rect">
            <a:avLst/>
          </a:prstGeom>
          <a:noFill/>
          <a:ln w="508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itchFamily="50" charset="-128"/>
                <a:ea typeface="ＭＳ Ｐゴシック" pitchFamily="50" charset="-128"/>
                <a:cs typeface="ＭＳ Ｐゴシック" pitchFamily="50" charset="-128"/>
              </a:rPr>
              <a:t>なぜ</a:t>
            </a:r>
            <a:endParaRPr kumimoji="1" lang="en-US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itchFamily="50" charset="-128"/>
                <a:ea typeface="ＭＳ Ｐゴシック" pitchFamily="50" charset="-128"/>
                <a:cs typeface="ＭＳ Ｐゴシック" pitchFamily="50" charset="-128"/>
              </a:rPr>
              <a:t>…</a:t>
            </a:r>
            <a:endParaRPr kumimoji="1" lang="ja-JP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7182657" y="4953000"/>
            <a:ext cx="1109174" cy="567118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itchFamily="50" charset="-128"/>
                <a:ea typeface="ＭＳ Ｐゴシック" pitchFamily="50" charset="-128"/>
                <a:cs typeface="ＭＳ Ｐゴシック" pitchFamily="50" charset="-128"/>
              </a:rPr>
              <a:t>究極原因</a:t>
            </a:r>
            <a:endParaRPr kumimoji="1" 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082" name="Arc 10"/>
          <p:cNvSpPr>
            <a:spLocks/>
          </p:cNvSpPr>
          <p:nvPr/>
        </p:nvSpPr>
        <p:spPr bwMode="auto">
          <a:xfrm>
            <a:off x="2195945" y="4091219"/>
            <a:ext cx="322324" cy="84999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00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083" name="Arc 11"/>
          <p:cNvSpPr>
            <a:spLocks/>
          </p:cNvSpPr>
          <p:nvPr/>
        </p:nvSpPr>
        <p:spPr bwMode="auto">
          <a:xfrm flipH="1">
            <a:off x="1201676" y="4091219"/>
            <a:ext cx="322324" cy="84999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rgbClr val="000000"/>
            </a:solidFill>
            <a:round/>
            <a:headEnd type="triangle" w="med" len="med"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00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087" name="Arc 15"/>
          <p:cNvSpPr>
            <a:spLocks/>
          </p:cNvSpPr>
          <p:nvPr/>
        </p:nvSpPr>
        <p:spPr bwMode="auto">
          <a:xfrm>
            <a:off x="5334000" y="4091219"/>
            <a:ext cx="321139" cy="84999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00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6359071" y="3806974"/>
            <a:ext cx="643463" cy="688826"/>
          </a:xfrm>
          <a:prstGeom prst="rect">
            <a:avLst/>
          </a:prstGeom>
          <a:noFill/>
          <a:ln w="508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itchFamily="50" charset="-128"/>
                <a:ea typeface="ＭＳ Ｐゴシック" pitchFamily="50" charset="-128"/>
                <a:cs typeface="ＭＳ Ｐゴシック" pitchFamily="50" charset="-128"/>
              </a:rPr>
              <a:t>なぜ</a:t>
            </a:r>
            <a:endParaRPr kumimoji="1" lang="en-US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itchFamily="50" charset="-128"/>
                <a:ea typeface="ＭＳ Ｐゴシック" pitchFamily="50" charset="-128"/>
                <a:cs typeface="ＭＳ Ｐゴシック" pitchFamily="50" charset="-128"/>
              </a:rPr>
              <a:t>ｎ</a:t>
            </a:r>
            <a:endParaRPr kumimoji="1" 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089" name="Arc 17"/>
          <p:cNvSpPr>
            <a:spLocks/>
          </p:cNvSpPr>
          <p:nvPr/>
        </p:nvSpPr>
        <p:spPr bwMode="auto">
          <a:xfrm flipH="1">
            <a:off x="6037932" y="4091219"/>
            <a:ext cx="321139" cy="84999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rgbClr val="000000"/>
            </a:solidFill>
            <a:round/>
            <a:headEnd type="triangle" w="med" len="med"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00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090" name="Arc 18"/>
          <p:cNvSpPr>
            <a:spLocks/>
          </p:cNvSpPr>
          <p:nvPr/>
        </p:nvSpPr>
        <p:spPr bwMode="auto">
          <a:xfrm>
            <a:off x="7010400" y="4091219"/>
            <a:ext cx="321139" cy="84999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00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5554446" y="4941210"/>
            <a:ext cx="643463" cy="567118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itchFamily="50" charset="-128"/>
                <a:ea typeface="ＭＳ Ｐゴシック" pitchFamily="50" charset="-128"/>
                <a:cs typeface="ＭＳ Ｐゴシック" pitchFamily="50" charset="-128"/>
              </a:rPr>
              <a:t>原因</a:t>
            </a:r>
            <a:r>
              <a:rPr kumimoji="1" lang="en-US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itchFamily="50" charset="-128"/>
                <a:ea typeface="ＭＳ Ｐゴシック" pitchFamily="50" charset="-128"/>
                <a:cs typeface="ＭＳ Ｐゴシック" pitchFamily="50" charset="-128"/>
              </a:rPr>
              <a:t>…</a:t>
            </a:r>
            <a:endParaRPr kumimoji="1" lang="ja-JP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 flipV="1">
            <a:off x="2667000" y="3239856"/>
            <a:ext cx="321139" cy="1701354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00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 flipV="1">
            <a:off x="4267200" y="3239856"/>
            <a:ext cx="321139" cy="1701354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00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 flipV="1">
            <a:off x="5876770" y="3239856"/>
            <a:ext cx="321139" cy="1701354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00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 flipV="1">
            <a:off x="7484836" y="3239856"/>
            <a:ext cx="321139" cy="1701354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00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3886200" y="2135829"/>
            <a:ext cx="1190685" cy="1132863"/>
          </a:xfrm>
          <a:prstGeom prst="rect">
            <a:avLst/>
          </a:prstGeom>
          <a:noFill/>
          <a:ln w="50800" cmpd="dbl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itchFamily="50" charset="-128"/>
                <a:ea typeface="ＭＳ Ｐゴシック" pitchFamily="50" charset="-128"/>
                <a:cs typeface="ＭＳ Ｐゴシック" pitchFamily="50" charset="-128"/>
              </a:rPr>
              <a:t>気付いた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itchFamily="50" charset="-128"/>
                <a:ea typeface="ＭＳ Ｐゴシック" pitchFamily="50" charset="-128"/>
                <a:cs typeface="ＭＳ Ｐゴシック" pitchFamily="50" charset="-128"/>
              </a:rPr>
              <a:t>結果２</a:t>
            </a:r>
            <a:endParaRPr kumimoji="1" 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5562600" y="2135829"/>
            <a:ext cx="1149606" cy="1132863"/>
          </a:xfrm>
          <a:prstGeom prst="rect">
            <a:avLst/>
          </a:prstGeom>
          <a:noFill/>
          <a:ln w="50800" cmpd="dbl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itchFamily="50" charset="-128"/>
                <a:ea typeface="ＭＳ Ｐゴシック" pitchFamily="50" charset="-128"/>
                <a:cs typeface="ＭＳ Ｐゴシック" pitchFamily="50" charset="-128"/>
              </a:rPr>
              <a:t>気付いた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itchFamily="50" charset="-128"/>
                <a:ea typeface="ＭＳ Ｐゴシック" pitchFamily="50" charset="-128"/>
                <a:cs typeface="ＭＳ Ｐゴシック" pitchFamily="50" charset="-128"/>
              </a:rPr>
              <a:t>結果</a:t>
            </a:r>
            <a:r>
              <a:rPr kumimoji="1" lang="en-US" altLang="ja-JP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itchFamily="50" charset="-128"/>
                <a:ea typeface="ＭＳ Ｐゴシック" pitchFamily="50" charset="-128"/>
                <a:cs typeface="ＭＳ Ｐゴシック" pitchFamily="50" charset="-128"/>
              </a:rPr>
              <a:t>…</a:t>
            </a:r>
            <a:endParaRPr kumimoji="1" lang="ja-JP" altLang="ja-JP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7315200" y="2115232"/>
            <a:ext cx="1134238" cy="1132863"/>
          </a:xfrm>
          <a:prstGeom prst="rect">
            <a:avLst/>
          </a:prstGeom>
          <a:noFill/>
          <a:ln w="50800" cmpd="dbl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itchFamily="50" charset="-128"/>
                <a:ea typeface="ＭＳ Ｐゴシック" pitchFamily="50" charset="-128"/>
                <a:cs typeface="ＭＳ Ｐゴシック" pitchFamily="50" charset="-128"/>
              </a:rPr>
              <a:t>気付いた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itchFamily="50" charset="-128"/>
                <a:ea typeface="ＭＳ Ｐゴシック" pitchFamily="50" charset="-128"/>
                <a:cs typeface="ＭＳ Ｐゴシック" pitchFamily="50" charset="-128"/>
              </a:rPr>
              <a:t>究極の</a:t>
            </a:r>
            <a:endParaRPr kumimoji="1" lang="en-US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itchFamily="50" charset="-128"/>
                <a:ea typeface="ＭＳ Ｐゴシック" pitchFamily="50" charset="-128"/>
                <a:cs typeface="ＭＳ Ｐゴシック" pitchFamily="50" charset="-128"/>
              </a:rPr>
              <a:t>結果</a:t>
            </a:r>
            <a:endParaRPr kumimoji="1" 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099" name="Line 27"/>
          <p:cNvSpPr>
            <a:spLocks noChangeShapeType="1"/>
          </p:cNvSpPr>
          <p:nvPr/>
        </p:nvSpPr>
        <p:spPr bwMode="auto">
          <a:xfrm>
            <a:off x="2017176" y="2106993"/>
            <a:ext cx="0" cy="1699981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00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100" name="Line 28"/>
          <p:cNvSpPr>
            <a:spLocks noChangeShapeType="1"/>
          </p:cNvSpPr>
          <p:nvPr/>
        </p:nvSpPr>
        <p:spPr bwMode="auto">
          <a:xfrm>
            <a:off x="3625242" y="2106993"/>
            <a:ext cx="0" cy="1699981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00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101" name="Line 29"/>
          <p:cNvSpPr>
            <a:spLocks noChangeShapeType="1"/>
          </p:cNvSpPr>
          <p:nvPr/>
        </p:nvSpPr>
        <p:spPr bwMode="auto">
          <a:xfrm flipH="1">
            <a:off x="5233307" y="2106993"/>
            <a:ext cx="0" cy="1699981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00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102" name="Line 30"/>
          <p:cNvSpPr>
            <a:spLocks noChangeShapeType="1"/>
          </p:cNvSpPr>
          <p:nvPr/>
        </p:nvSpPr>
        <p:spPr bwMode="auto">
          <a:xfrm flipH="1">
            <a:off x="6858000" y="2106993"/>
            <a:ext cx="0" cy="1699981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00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103" name="Arc 31"/>
          <p:cNvSpPr>
            <a:spLocks/>
          </p:cNvSpPr>
          <p:nvPr/>
        </p:nvSpPr>
        <p:spPr bwMode="auto">
          <a:xfrm>
            <a:off x="1856014" y="1822747"/>
            <a:ext cx="161162" cy="28424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00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104" name="Arc 32"/>
          <p:cNvSpPr>
            <a:spLocks/>
          </p:cNvSpPr>
          <p:nvPr/>
        </p:nvSpPr>
        <p:spPr bwMode="auto">
          <a:xfrm>
            <a:off x="3464080" y="1822747"/>
            <a:ext cx="161162" cy="28424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00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106" name="Arc 34"/>
          <p:cNvSpPr>
            <a:spLocks/>
          </p:cNvSpPr>
          <p:nvPr/>
        </p:nvSpPr>
        <p:spPr bwMode="auto">
          <a:xfrm>
            <a:off x="6694066" y="1822747"/>
            <a:ext cx="161162" cy="28424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00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107" name="Line 35"/>
          <p:cNvSpPr>
            <a:spLocks noChangeShapeType="1"/>
          </p:cNvSpPr>
          <p:nvPr/>
        </p:nvSpPr>
        <p:spPr bwMode="auto">
          <a:xfrm>
            <a:off x="3330387" y="1828800"/>
            <a:ext cx="17526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00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110" name="Arc 38"/>
          <p:cNvSpPr>
            <a:spLocks/>
          </p:cNvSpPr>
          <p:nvPr/>
        </p:nvSpPr>
        <p:spPr bwMode="auto">
          <a:xfrm flipH="1">
            <a:off x="2819400" y="4091219"/>
            <a:ext cx="322324" cy="84999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rgbClr val="000000"/>
            </a:solidFill>
            <a:round/>
            <a:headEnd type="triangle" w="med" len="med"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00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111" name="Arc 39"/>
          <p:cNvSpPr>
            <a:spLocks/>
          </p:cNvSpPr>
          <p:nvPr/>
        </p:nvSpPr>
        <p:spPr bwMode="auto">
          <a:xfrm>
            <a:off x="3793661" y="4091219"/>
            <a:ext cx="321139" cy="84999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00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112" name="Arc 40"/>
          <p:cNvSpPr>
            <a:spLocks/>
          </p:cNvSpPr>
          <p:nvPr/>
        </p:nvSpPr>
        <p:spPr bwMode="auto">
          <a:xfrm flipH="1">
            <a:off x="4419600" y="4091219"/>
            <a:ext cx="322324" cy="84999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rgbClr val="000000"/>
            </a:solidFill>
            <a:round/>
            <a:headEnd type="triangle" w="med" len="med"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00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116" name="Text Box 44"/>
          <p:cNvSpPr txBox="1">
            <a:spLocks noChangeArrowheads="1"/>
          </p:cNvSpPr>
          <p:nvPr/>
        </p:nvSpPr>
        <p:spPr bwMode="auto">
          <a:xfrm>
            <a:off x="2286000" y="2143737"/>
            <a:ext cx="1197040" cy="1132863"/>
          </a:xfrm>
          <a:prstGeom prst="rect">
            <a:avLst/>
          </a:prstGeom>
          <a:noFill/>
          <a:ln w="50800" cmpd="dbl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itchFamily="50" charset="-128"/>
                <a:ea typeface="ＭＳ Ｐゴシック" pitchFamily="50" charset="-128"/>
                <a:cs typeface="ＭＳ Ｐゴシック" pitchFamily="50" charset="-128"/>
              </a:rPr>
              <a:t>気付いた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itchFamily="50" charset="-128"/>
                <a:ea typeface="ＭＳ Ｐゴシック" pitchFamily="50" charset="-128"/>
                <a:cs typeface="ＭＳ Ｐゴシック" pitchFamily="50" charset="-128"/>
              </a:rPr>
              <a:t>結果１</a:t>
            </a:r>
            <a:endParaRPr kumimoji="1" 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121" name="Text Box 49"/>
          <p:cNvSpPr txBox="1">
            <a:spLocks noChangeArrowheads="1"/>
          </p:cNvSpPr>
          <p:nvPr/>
        </p:nvSpPr>
        <p:spPr bwMode="auto">
          <a:xfrm>
            <a:off x="914401" y="1539875"/>
            <a:ext cx="958204" cy="974725"/>
          </a:xfrm>
          <a:prstGeom prst="rect">
            <a:avLst/>
          </a:prstGeom>
          <a:noFill/>
          <a:ln w="50800" cap="rnd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itchFamily="50" charset="-128"/>
                <a:ea typeface="ＭＳ Ｐゴシック" pitchFamily="50" charset="-128"/>
                <a:cs typeface="ＭＳ Ｐゴシック" pitchFamily="50" charset="-128"/>
              </a:rPr>
              <a:t>好奇心</a:t>
            </a:r>
            <a:endParaRPr kumimoji="1" lang="en-US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dirty="0" smtClean="0">
                <a:latin typeface="ＭＳ Ｐゴシック" pitchFamily="50" charset="-128"/>
                <a:ea typeface="ＭＳ Ｐゴシック" pitchFamily="50" charset="-128"/>
                <a:cs typeface="ＭＳ Ｐゴシック" pitchFamily="50" charset="-128"/>
              </a:rPr>
              <a:t>関心</a:t>
            </a:r>
            <a:endParaRPr kumimoji="1" lang="en-US" altLang="ja-JP" sz="2000" dirty="0" smtClean="0">
              <a:latin typeface="ＭＳ Ｐゴシック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itchFamily="50" charset="-128"/>
                <a:ea typeface="ＭＳ Ｐゴシック" pitchFamily="50" charset="-128"/>
                <a:cs typeface="ＭＳ Ｐゴシック" pitchFamily="50" charset="-128"/>
              </a:rPr>
              <a:t>興味</a:t>
            </a:r>
            <a:endParaRPr kumimoji="1" 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128" name="Arc 56"/>
          <p:cNvSpPr>
            <a:spLocks/>
          </p:cNvSpPr>
          <p:nvPr/>
        </p:nvSpPr>
        <p:spPr bwMode="auto">
          <a:xfrm>
            <a:off x="5068928" y="1835499"/>
            <a:ext cx="161162" cy="28424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00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130" name="Line 58"/>
          <p:cNvSpPr>
            <a:spLocks noChangeShapeType="1"/>
          </p:cNvSpPr>
          <p:nvPr/>
        </p:nvSpPr>
        <p:spPr bwMode="auto">
          <a:xfrm>
            <a:off x="1891872" y="1822747"/>
            <a:ext cx="1572986" cy="6053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00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131" name="Text Box 59"/>
          <p:cNvSpPr txBox="1">
            <a:spLocks noChangeArrowheads="1"/>
          </p:cNvSpPr>
          <p:nvPr/>
        </p:nvSpPr>
        <p:spPr bwMode="auto">
          <a:xfrm>
            <a:off x="1391478" y="5307890"/>
            <a:ext cx="900611" cy="101671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itchFamily="50" charset="-128"/>
                <a:ea typeface="ＭＳ Ｐゴシック" pitchFamily="50" charset="-128"/>
                <a:cs typeface="ＭＳ Ｐゴシック" pitchFamily="50" charset="-128"/>
              </a:rPr>
              <a:t>因果</a:t>
            </a:r>
            <a:endParaRPr kumimoji="1" lang="en-US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itchFamily="50" charset="-128"/>
                <a:ea typeface="ＭＳ Ｐゴシック" pitchFamily="50" charset="-128"/>
                <a:cs typeface="ＭＳ Ｐゴシック" pitchFamily="50" charset="-128"/>
              </a:rPr>
              <a:t>関係</a:t>
            </a:r>
            <a:endParaRPr kumimoji="1" lang="en-US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itchFamily="50" charset="-128"/>
                <a:ea typeface="ＭＳ Ｐゴシック" pitchFamily="50" charset="-128"/>
                <a:cs typeface="ＭＳ Ｐゴシック" pitchFamily="50" charset="-128"/>
              </a:rPr>
              <a:t>ｎ</a:t>
            </a:r>
            <a:endParaRPr kumimoji="1" 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132" name="Text Box 60"/>
          <p:cNvSpPr txBox="1">
            <a:spLocks noChangeArrowheads="1"/>
          </p:cNvSpPr>
          <p:nvPr/>
        </p:nvSpPr>
        <p:spPr bwMode="auto">
          <a:xfrm>
            <a:off x="3048000" y="5300282"/>
            <a:ext cx="838200" cy="1024318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itchFamily="50" charset="-128"/>
                <a:ea typeface="ＭＳ Ｐゴシック" pitchFamily="50" charset="-128"/>
                <a:cs typeface="ＭＳ Ｐゴシック" pitchFamily="50" charset="-128"/>
              </a:rPr>
              <a:t>因果</a:t>
            </a:r>
            <a:endParaRPr kumimoji="1" lang="en-US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itchFamily="50" charset="-128"/>
                <a:ea typeface="ＭＳ Ｐゴシック" pitchFamily="50" charset="-128"/>
                <a:cs typeface="ＭＳ Ｐゴシック" pitchFamily="50" charset="-128"/>
              </a:rPr>
              <a:t>関係</a:t>
            </a:r>
            <a:endParaRPr kumimoji="1" lang="en-US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itchFamily="50" charset="-128"/>
                <a:ea typeface="ＭＳ Ｐゴシック" pitchFamily="50" charset="-128"/>
                <a:cs typeface="ＭＳ Ｐゴシック" pitchFamily="50" charset="-128"/>
              </a:rPr>
              <a:t>…</a:t>
            </a:r>
            <a:endParaRPr kumimoji="1" lang="ja-JP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133" name="Text Box 61"/>
          <p:cNvSpPr txBox="1">
            <a:spLocks noChangeArrowheads="1"/>
          </p:cNvSpPr>
          <p:nvPr/>
        </p:nvSpPr>
        <p:spPr bwMode="auto">
          <a:xfrm>
            <a:off x="4648201" y="5300282"/>
            <a:ext cx="838200" cy="1024318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itchFamily="50" charset="-128"/>
                <a:ea typeface="ＭＳ Ｐゴシック" pitchFamily="50" charset="-128"/>
                <a:cs typeface="ＭＳ Ｐゴシック" pitchFamily="50" charset="-128"/>
              </a:rPr>
              <a:t>因果</a:t>
            </a:r>
            <a:endParaRPr kumimoji="1" lang="en-US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itchFamily="50" charset="-128"/>
                <a:ea typeface="ＭＳ Ｐゴシック" pitchFamily="50" charset="-128"/>
                <a:cs typeface="ＭＳ Ｐゴシック" pitchFamily="50" charset="-128"/>
              </a:rPr>
              <a:t>関係</a:t>
            </a:r>
            <a:endParaRPr kumimoji="1" lang="en-US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itchFamily="50" charset="-128"/>
                <a:ea typeface="ＭＳ Ｐゴシック" pitchFamily="50" charset="-128"/>
                <a:cs typeface="ＭＳ Ｐゴシック" pitchFamily="50" charset="-128"/>
              </a:rPr>
              <a:t>２</a:t>
            </a:r>
            <a:endParaRPr kumimoji="1" 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134" name="Text Box 62"/>
          <p:cNvSpPr txBox="1">
            <a:spLocks noChangeArrowheads="1"/>
          </p:cNvSpPr>
          <p:nvPr/>
        </p:nvSpPr>
        <p:spPr bwMode="auto">
          <a:xfrm>
            <a:off x="6268279" y="5300282"/>
            <a:ext cx="838200" cy="1024318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itchFamily="50" charset="-128"/>
                <a:ea typeface="ＭＳ Ｐゴシック" pitchFamily="50" charset="-128"/>
                <a:cs typeface="ＭＳ Ｐゴシック" pitchFamily="50" charset="-128"/>
              </a:rPr>
              <a:t>因果</a:t>
            </a:r>
            <a:endParaRPr kumimoji="1" lang="en-US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itchFamily="50" charset="-128"/>
                <a:ea typeface="ＭＳ Ｐゴシック" pitchFamily="50" charset="-128"/>
                <a:cs typeface="ＭＳ Ｐゴシック" pitchFamily="50" charset="-128"/>
              </a:rPr>
              <a:t>関係</a:t>
            </a:r>
            <a:endParaRPr kumimoji="1" lang="en-US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pitchFamily="50" charset="-128"/>
                <a:ea typeface="ＭＳ Ｐゴシック" pitchFamily="50" charset="-128"/>
                <a:cs typeface="ＭＳ Ｐゴシック" pitchFamily="50" charset="-128"/>
              </a:rPr>
              <a:t>１</a:t>
            </a:r>
            <a:endParaRPr kumimoji="1" 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Ｐゴシック" pitchFamily="50" charset="-128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135" name="Line 63"/>
          <p:cNvSpPr>
            <a:spLocks noChangeShapeType="1"/>
          </p:cNvSpPr>
          <p:nvPr/>
        </p:nvSpPr>
        <p:spPr bwMode="auto">
          <a:xfrm flipH="1">
            <a:off x="1373713" y="5257800"/>
            <a:ext cx="964602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00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136" name="Line 64"/>
          <p:cNvSpPr>
            <a:spLocks noChangeShapeType="1"/>
          </p:cNvSpPr>
          <p:nvPr/>
        </p:nvSpPr>
        <p:spPr bwMode="auto">
          <a:xfrm flipH="1">
            <a:off x="2981779" y="5257800"/>
            <a:ext cx="964602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00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137" name="Line 65"/>
          <p:cNvSpPr>
            <a:spLocks noChangeShapeType="1"/>
          </p:cNvSpPr>
          <p:nvPr/>
        </p:nvSpPr>
        <p:spPr bwMode="auto">
          <a:xfrm flipH="1">
            <a:off x="4589844" y="5257800"/>
            <a:ext cx="964602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00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138" name="Line 66"/>
          <p:cNvSpPr>
            <a:spLocks noChangeShapeType="1"/>
          </p:cNvSpPr>
          <p:nvPr/>
        </p:nvSpPr>
        <p:spPr bwMode="auto">
          <a:xfrm flipH="1">
            <a:off x="6197909" y="5257800"/>
            <a:ext cx="965787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00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auto">
          <a:xfrm>
            <a:off x="7162800" y="1822747"/>
            <a:ext cx="1447800" cy="1701354"/>
          </a:xfrm>
          <a:prstGeom prst="rect">
            <a:avLst/>
          </a:prstGeom>
          <a:noFill/>
          <a:ln w="508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00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69" name="Line 35"/>
          <p:cNvSpPr>
            <a:spLocks noChangeShapeType="1"/>
          </p:cNvSpPr>
          <p:nvPr/>
        </p:nvSpPr>
        <p:spPr bwMode="auto">
          <a:xfrm>
            <a:off x="4948926" y="1828800"/>
            <a:ext cx="17526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00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70" name="Line 20"/>
          <p:cNvSpPr>
            <a:spLocks noChangeShapeType="1"/>
          </p:cNvSpPr>
          <p:nvPr/>
        </p:nvSpPr>
        <p:spPr bwMode="auto">
          <a:xfrm flipV="1">
            <a:off x="990600" y="2514600"/>
            <a:ext cx="457200" cy="2435644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2000">
              <a:latin typeface="ＭＳ Ｐゴシック" pitchFamily="50" charset="-128"/>
              <a:ea typeface="ＭＳ Ｐゴシック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9000"/>
                            </p:stCondLst>
                            <p:childTnLst>
                              <p:par>
                                <p:cTn id="1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9500"/>
                            </p:stCondLst>
                            <p:childTnLst>
                              <p:par>
                                <p:cTn id="1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500"/>
                            </p:stCondLst>
                            <p:childTnLst>
                              <p:par>
                                <p:cTn id="1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1000"/>
                            </p:stCondLst>
                            <p:childTnLst>
                              <p:par>
                                <p:cTn id="1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1500"/>
                            </p:stCondLst>
                            <p:childTnLst>
                              <p:par>
                                <p:cTn id="1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2000"/>
                            </p:stCondLst>
                            <p:childTnLst>
                              <p:par>
                                <p:cTn id="1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2500"/>
                            </p:stCondLst>
                            <p:childTnLst>
                              <p:par>
                                <p:cTn id="1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3000"/>
                            </p:stCondLst>
                            <p:childTnLst>
                              <p:par>
                                <p:cTn id="1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nimBg="1"/>
      <p:bldP spid="3076" grpId="0" animBg="1"/>
      <p:bldP spid="3077" grpId="0" animBg="1"/>
      <p:bldP spid="3078" grpId="0" animBg="1"/>
      <p:bldP spid="3079" grpId="0" animBg="1"/>
      <p:bldP spid="3080" grpId="0" animBg="1"/>
      <p:bldP spid="3081" grpId="0" animBg="1"/>
      <p:bldP spid="3082" grpId="0" animBg="1"/>
      <p:bldP spid="3083" grpId="0" animBg="1"/>
      <p:bldP spid="3087" grpId="0" animBg="1"/>
      <p:bldP spid="3088" grpId="0" animBg="1"/>
      <p:bldP spid="3089" grpId="0" animBg="1"/>
      <p:bldP spid="3090" grpId="0" animBg="1"/>
      <p:bldP spid="3091" grpId="0" animBg="1"/>
      <p:bldP spid="3092" grpId="0" animBg="1"/>
      <p:bldP spid="3093" grpId="0" animBg="1"/>
      <p:bldP spid="3094" grpId="0" animBg="1"/>
      <p:bldP spid="3095" grpId="0" animBg="1"/>
      <p:bldP spid="3096" grpId="0" animBg="1"/>
      <p:bldP spid="3097" grpId="0" animBg="1"/>
      <p:bldP spid="3098" grpId="0" animBg="1"/>
      <p:bldP spid="3099" grpId="0" animBg="1"/>
      <p:bldP spid="3100" grpId="0" animBg="1"/>
      <p:bldP spid="3101" grpId="0" animBg="1"/>
      <p:bldP spid="3102" grpId="0" animBg="1"/>
      <p:bldP spid="3103" grpId="0" animBg="1"/>
      <p:bldP spid="3104" grpId="0" animBg="1"/>
      <p:bldP spid="3106" grpId="0" animBg="1"/>
      <p:bldP spid="3107" grpId="0" animBg="1"/>
      <p:bldP spid="3110" grpId="0" animBg="1"/>
      <p:bldP spid="3111" grpId="0" animBg="1"/>
      <p:bldP spid="3112" grpId="0" animBg="1"/>
      <p:bldP spid="3116" grpId="0" animBg="1"/>
      <p:bldP spid="3121" grpId="0" animBg="1"/>
      <p:bldP spid="3128" grpId="0" animBg="1"/>
      <p:bldP spid="3130" grpId="0" animBg="1"/>
      <p:bldP spid="3131" grpId="0"/>
      <p:bldP spid="3132" grpId="0"/>
      <p:bldP spid="3133" grpId="0"/>
      <p:bldP spid="3134" grpId="0"/>
      <p:bldP spid="3135" grpId="0" animBg="1"/>
      <p:bldP spid="3136" grpId="0" animBg="1"/>
      <p:bldP spid="3137" grpId="0" animBg="1"/>
      <p:bldP spid="3138" grpId="0" animBg="1"/>
      <p:bldP spid="3139" grpId="0" animBg="1"/>
      <p:bldP spid="69" grpId="0" animBg="1"/>
      <p:bldP spid="7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連関図法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915816" y="3356992"/>
            <a:ext cx="3240360" cy="1152128"/>
          </a:xfrm>
          <a:prstGeom prst="roundRect">
            <a:avLst>
              <a:gd name="adj" fmla="val 3498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kumimoji="1" lang="ja-JP" altLang="en-US" sz="4000" b="1" smtClean="0">
                <a:solidFill>
                  <a:srgbClr val="3333FF"/>
                </a:solidFill>
              </a:rPr>
              <a:t>ＩＴ日本語はなぜおもしろいのか</a:t>
            </a:r>
            <a:endParaRPr kumimoji="1" lang="ja-JP" altLang="en-US" sz="4000" b="1">
              <a:solidFill>
                <a:srgbClr val="3333FF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372200" y="2276872"/>
            <a:ext cx="2376264" cy="1152128"/>
          </a:xfrm>
          <a:prstGeom prst="roundRect">
            <a:avLst>
              <a:gd name="adj" fmla="val 3498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kumimoji="1" lang="ja-JP" altLang="en-US" sz="4000" b="1" smtClean="0">
                <a:solidFill>
                  <a:srgbClr val="3333FF"/>
                </a:solidFill>
              </a:rPr>
              <a:t>くだらないから</a:t>
            </a:r>
            <a:endParaRPr kumimoji="1" lang="ja-JP" altLang="en-US" sz="4000" b="1">
              <a:solidFill>
                <a:srgbClr val="3333FF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15816" y="1556792"/>
            <a:ext cx="3240360" cy="1152128"/>
          </a:xfrm>
          <a:prstGeom prst="roundRect">
            <a:avLst>
              <a:gd name="adj" fmla="val 3498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kumimoji="1" lang="ja-JP" altLang="en-US" sz="4000" b="1" smtClean="0">
                <a:solidFill>
                  <a:srgbClr val="3333FF"/>
                </a:solidFill>
              </a:rPr>
              <a:t>卒業がかかっているから</a:t>
            </a:r>
            <a:endParaRPr kumimoji="1" lang="ja-JP" altLang="en-US" sz="4000" b="1">
              <a:solidFill>
                <a:srgbClr val="3333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27584" y="548680"/>
            <a:ext cx="1584176" cy="1152128"/>
          </a:xfrm>
          <a:prstGeom prst="roundRect">
            <a:avLst>
              <a:gd name="adj" fmla="val 3498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kumimoji="1" lang="ja-JP" altLang="en-US" sz="4000" b="1" smtClean="0">
                <a:solidFill>
                  <a:srgbClr val="3333FF"/>
                </a:solidFill>
              </a:rPr>
              <a:t>黒犬</a:t>
            </a:r>
            <a:endParaRPr kumimoji="1" lang="ja-JP" altLang="en-US" sz="4000" b="1">
              <a:solidFill>
                <a:srgbClr val="3333FF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99792" y="5157192"/>
            <a:ext cx="1512168" cy="1152128"/>
          </a:xfrm>
          <a:prstGeom prst="roundRect">
            <a:avLst>
              <a:gd name="adj" fmla="val 3498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kumimoji="1" lang="ja-JP" altLang="en-US" sz="4000" b="1" smtClean="0">
                <a:solidFill>
                  <a:srgbClr val="3333FF"/>
                </a:solidFill>
              </a:rPr>
              <a:t>白犬</a:t>
            </a:r>
            <a:endParaRPr kumimoji="1" lang="ja-JP" altLang="en-US" sz="4000" b="1">
              <a:solidFill>
                <a:srgbClr val="3333FF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44008" y="5157192"/>
            <a:ext cx="2771800" cy="1152128"/>
          </a:xfrm>
          <a:prstGeom prst="roundRect">
            <a:avLst>
              <a:gd name="adj" fmla="val 3498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kumimoji="1" lang="ja-JP" altLang="en-US" sz="4000" b="1" smtClean="0">
                <a:solidFill>
                  <a:srgbClr val="3333FF"/>
                </a:solidFill>
              </a:rPr>
              <a:t>単に暗記科目だから</a:t>
            </a:r>
            <a:endParaRPr kumimoji="1" lang="ja-JP" altLang="en-US" sz="4000" b="1">
              <a:solidFill>
                <a:srgbClr val="3333FF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3528" y="2420888"/>
            <a:ext cx="2448272" cy="1152128"/>
          </a:xfrm>
          <a:prstGeom prst="roundRect">
            <a:avLst>
              <a:gd name="adj" fmla="val 3498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kumimoji="1" lang="ja-JP" altLang="en-US" sz="4000" b="1" smtClean="0">
                <a:solidFill>
                  <a:srgbClr val="3333FF"/>
                </a:solidFill>
              </a:rPr>
              <a:t>考える必要がないから</a:t>
            </a:r>
            <a:endParaRPr kumimoji="1" lang="ja-JP" altLang="en-US" sz="4000" b="1">
              <a:solidFill>
                <a:srgbClr val="3333FF"/>
              </a:solidFill>
            </a:endParaRPr>
          </a:p>
        </p:txBody>
      </p:sp>
      <p:cxnSp>
        <p:nvCxnSpPr>
          <p:cNvPr id="13" name="Straight Connector 12"/>
          <p:cNvCxnSpPr>
            <a:stCxn id="5" idx="2"/>
            <a:endCxn id="9" idx="0"/>
          </p:cNvCxnSpPr>
          <p:nvPr/>
        </p:nvCxnSpPr>
        <p:spPr>
          <a:xfrm flipH="1">
            <a:off x="3455876" y="4509120"/>
            <a:ext cx="1080120" cy="648072"/>
          </a:xfrm>
          <a:prstGeom prst="line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2"/>
            <a:endCxn id="10" idx="0"/>
          </p:cNvCxnSpPr>
          <p:nvPr/>
        </p:nvCxnSpPr>
        <p:spPr>
          <a:xfrm>
            <a:off x="4535996" y="4509120"/>
            <a:ext cx="1493912" cy="648072"/>
          </a:xfrm>
          <a:prstGeom prst="line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3"/>
            <a:endCxn id="6" idx="2"/>
          </p:cNvCxnSpPr>
          <p:nvPr/>
        </p:nvCxnSpPr>
        <p:spPr>
          <a:xfrm flipV="1">
            <a:off x="6156176" y="3429000"/>
            <a:ext cx="1404156" cy="504056"/>
          </a:xfrm>
          <a:prstGeom prst="line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0"/>
            <a:endCxn id="7" idx="2"/>
          </p:cNvCxnSpPr>
          <p:nvPr/>
        </p:nvCxnSpPr>
        <p:spPr>
          <a:xfrm flipV="1">
            <a:off x="4535996" y="2708920"/>
            <a:ext cx="0" cy="648072"/>
          </a:xfrm>
          <a:prstGeom prst="line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1"/>
            <a:endCxn id="11" idx="2"/>
          </p:cNvCxnSpPr>
          <p:nvPr/>
        </p:nvCxnSpPr>
        <p:spPr>
          <a:xfrm flipH="1" flipV="1">
            <a:off x="1547664" y="3573016"/>
            <a:ext cx="1368152" cy="360040"/>
          </a:xfrm>
          <a:prstGeom prst="line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1"/>
            <a:endCxn id="8" idx="2"/>
          </p:cNvCxnSpPr>
          <p:nvPr/>
        </p:nvCxnSpPr>
        <p:spPr>
          <a:xfrm flipH="1" flipV="1">
            <a:off x="1619672" y="1700808"/>
            <a:ext cx="1296144" cy="432048"/>
          </a:xfrm>
          <a:prstGeom prst="line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95536" y="4365104"/>
            <a:ext cx="1512168" cy="1152128"/>
          </a:xfrm>
          <a:prstGeom prst="roundRect">
            <a:avLst>
              <a:gd name="adj" fmla="val 3498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kumimoji="1" lang="ja-JP" altLang="en-US" sz="4000" b="1" smtClean="0">
                <a:solidFill>
                  <a:srgbClr val="3333FF"/>
                </a:solidFill>
              </a:rPr>
              <a:t>白猫</a:t>
            </a:r>
            <a:endParaRPr kumimoji="1" lang="ja-JP" altLang="en-US" sz="4000" b="1">
              <a:solidFill>
                <a:srgbClr val="3333FF"/>
              </a:solidFill>
            </a:endParaRPr>
          </a:p>
        </p:txBody>
      </p:sp>
      <p:cxnSp>
        <p:nvCxnSpPr>
          <p:cNvPr id="36" name="Straight Connector 35"/>
          <p:cNvCxnSpPr>
            <a:stCxn id="5" idx="1"/>
            <a:endCxn id="35" idx="3"/>
          </p:cNvCxnSpPr>
          <p:nvPr/>
        </p:nvCxnSpPr>
        <p:spPr>
          <a:xfrm flipH="1">
            <a:off x="1907704" y="3933056"/>
            <a:ext cx="1008112" cy="1008112"/>
          </a:xfrm>
          <a:prstGeom prst="line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6804248" y="332656"/>
            <a:ext cx="1584176" cy="1152128"/>
          </a:xfrm>
          <a:prstGeom prst="roundRect">
            <a:avLst>
              <a:gd name="adj" fmla="val 3498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kumimoji="1" lang="ja-JP" altLang="en-US" sz="4000" b="1" smtClean="0">
                <a:solidFill>
                  <a:srgbClr val="3333FF"/>
                </a:solidFill>
              </a:rPr>
              <a:t>黒猫</a:t>
            </a:r>
            <a:endParaRPr kumimoji="1" lang="ja-JP" altLang="en-US" sz="4000" b="1">
              <a:solidFill>
                <a:srgbClr val="3333FF"/>
              </a:solidFill>
            </a:endParaRPr>
          </a:p>
        </p:txBody>
      </p:sp>
      <p:cxnSp>
        <p:nvCxnSpPr>
          <p:cNvPr id="41" name="Straight Connector 40"/>
          <p:cNvCxnSpPr>
            <a:stCxn id="7" idx="3"/>
            <a:endCxn id="40" idx="2"/>
          </p:cNvCxnSpPr>
          <p:nvPr/>
        </p:nvCxnSpPr>
        <p:spPr>
          <a:xfrm flipV="1">
            <a:off x="6156176" y="1484784"/>
            <a:ext cx="1440160" cy="648072"/>
          </a:xfrm>
          <a:prstGeom prst="line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6767736" y="3789040"/>
            <a:ext cx="2376264" cy="1152128"/>
          </a:xfrm>
          <a:prstGeom prst="roundRect">
            <a:avLst>
              <a:gd name="adj" fmla="val 3498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kumimoji="1" lang="ja-JP" altLang="en-US" sz="4000" b="1" smtClean="0">
                <a:solidFill>
                  <a:srgbClr val="3333FF"/>
                </a:solidFill>
              </a:rPr>
              <a:t>遊びだから</a:t>
            </a:r>
            <a:endParaRPr kumimoji="1" lang="ja-JP" altLang="en-US" sz="4000" b="1">
              <a:solidFill>
                <a:srgbClr val="3333FF"/>
              </a:solidFill>
            </a:endParaRPr>
          </a:p>
        </p:txBody>
      </p:sp>
      <p:cxnSp>
        <p:nvCxnSpPr>
          <p:cNvPr id="46" name="Straight Connector 45"/>
          <p:cNvCxnSpPr>
            <a:stCxn id="5" idx="3"/>
            <a:endCxn id="45" idx="1"/>
          </p:cNvCxnSpPr>
          <p:nvPr/>
        </p:nvCxnSpPr>
        <p:spPr>
          <a:xfrm>
            <a:off x="6156176" y="3933056"/>
            <a:ext cx="611560" cy="432048"/>
          </a:xfrm>
          <a:prstGeom prst="line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5" grpId="0" animBg="1"/>
      <p:bldP spid="40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  <a:noFill/>
        </p:spPr>
        <p:txBody>
          <a:bodyPr>
            <a:noAutofit/>
          </a:bodyPr>
          <a:lstStyle/>
          <a:p>
            <a:r>
              <a:rPr kumimoji="1" lang="ja-JP" altLang="en-US" sz="4000" smtClean="0"/>
              <a:t>たくさん</a:t>
            </a:r>
            <a:r>
              <a:rPr kumimoji="1" lang="ja-JP" altLang="en-US" sz="4000" smtClean="0">
                <a:solidFill>
                  <a:srgbClr val="FF0000"/>
                </a:solidFill>
              </a:rPr>
              <a:t>後悔</a:t>
            </a:r>
            <a:r>
              <a:rPr kumimoji="1" lang="ja-JP" altLang="en-US" sz="4000" smtClean="0"/>
              <a:t>してみよう！</a:t>
            </a:r>
            <a:endParaRPr kumimoji="1" lang="en-US" altLang="ja-JP" sz="4000" dirty="0" smtClean="0"/>
          </a:p>
          <a:p>
            <a:r>
              <a:rPr kumimoji="1" lang="ja-JP" altLang="en-US" sz="4000" smtClean="0">
                <a:solidFill>
                  <a:srgbClr val="FF0000"/>
                </a:solidFill>
              </a:rPr>
              <a:t>後悔</a:t>
            </a:r>
            <a:r>
              <a:rPr kumimoji="1" lang="ja-JP" altLang="en-US" sz="4000" smtClean="0"/>
              <a:t>から</a:t>
            </a:r>
            <a:r>
              <a:rPr kumimoji="1" lang="ja-JP" altLang="en-US" sz="4000" smtClean="0">
                <a:solidFill>
                  <a:srgbClr val="FF0000"/>
                </a:solidFill>
              </a:rPr>
              <a:t>反省点</a:t>
            </a:r>
            <a:r>
              <a:rPr kumimoji="1" lang="ja-JP" altLang="en-US" sz="4000" smtClean="0"/>
              <a:t>が導き出せたら、</a:t>
            </a:r>
            <a:endParaRPr kumimoji="1" lang="en-US" altLang="ja-JP" sz="4000" dirty="0" smtClean="0"/>
          </a:p>
          <a:p>
            <a:pPr indent="17463">
              <a:buNone/>
            </a:pPr>
            <a:r>
              <a:rPr kumimoji="1" lang="ja-JP" altLang="en-US" sz="4000" smtClean="0">
                <a:solidFill>
                  <a:srgbClr val="0000FF"/>
                </a:solidFill>
              </a:rPr>
              <a:t>多く</a:t>
            </a:r>
            <a:r>
              <a:rPr kumimoji="1" lang="ja-JP" altLang="en-US" sz="4000" smtClean="0"/>
              <a:t>の</a:t>
            </a:r>
            <a:r>
              <a:rPr kumimoji="1" lang="ja-JP" altLang="en-US" sz="4000" b="1" smtClean="0">
                <a:solidFill>
                  <a:srgbClr val="0000FF"/>
                </a:solidFill>
              </a:rPr>
              <a:t>成長</a:t>
            </a:r>
            <a:r>
              <a:rPr kumimoji="1" lang="ja-JP" altLang="en-US" sz="4000" smtClean="0"/>
              <a:t>や</a:t>
            </a:r>
            <a:r>
              <a:rPr kumimoji="1" lang="en-US" altLang="ja-JP" sz="4000" b="1" dirty="0" smtClean="0">
                <a:solidFill>
                  <a:srgbClr val="0000FF"/>
                </a:solidFill>
              </a:rPr>
              <a:t>Skill Up</a:t>
            </a:r>
            <a:r>
              <a:rPr kumimoji="1" lang="ja-JP" altLang="en-US" sz="4000" smtClean="0"/>
              <a:t>が望める。</a:t>
            </a:r>
            <a:endParaRPr kumimoji="1" lang="en-US" altLang="ja-JP" sz="4000" dirty="0" smtClean="0"/>
          </a:p>
          <a:p>
            <a:r>
              <a:rPr kumimoji="1" lang="ja-JP" altLang="en-US" sz="4000" smtClean="0">
                <a:solidFill>
                  <a:srgbClr val="0000FF"/>
                </a:solidFill>
              </a:rPr>
              <a:t>多く</a:t>
            </a:r>
            <a:r>
              <a:rPr kumimoji="1" lang="ja-JP" altLang="en-US" sz="4000" smtClean="0"/>
              <a:t>の</a:t>
            </a:r>
            <a:r>
              <a:rPr kumimoji="1" lang="ja-JP" altLang="en-US" sz="4000" smtClean="0">
                <a:solidFill>
                  <a:srgbClr val="FF0000"/>
                </a:solidFill>
              </a:rPr>
              <a:t>反省点</a:t>
            </a:r>
            <a:r>
              <a:rPr kumimoji="1" lang="ja-JP" altLang="en-US" sz="4000" smtClean="0"/>
              <a:t>を導き出すには・・・</a:t>
            </a:r>
            <a:endParaRPr kumimoji="1" lang="en-US" altLang="ja-JP" sz="4000" dirty="0" smtClean="0"/>
          </a:p>
          <a:p>
            <a:r>
              <a:rPr kumimoji="1" lang="ja-JP" altLang="en-US" sz="4000" smtClean="0">
                <a:solidFill>
                  <a:srgbClr val="FF0000"/>
                </a:solidFill>
              </a:rPr>
              <a:t>失敗</a:t>
            </a:r>
            <a:r>
              <a:rPr kumimoji="1" lang="ja-JP" altLang="en-US" sz="4000" smtClean="0"/>
              <a:t>に</a:t>
            </a:r>
            <a:r>
              <a:rPr kumimoji="1" lang="ja-JP" altLang="en-US" sz="4000" smtClean="0">
                <a:solidFill>
                  <a:srgbClr val="0000FF"/>
                </a:solidFill>
              </a:rPr>
              <a:t>気づく</a:t>
            </a:r>
            <a:r>
              <a:rPr kumimoji="1" lang="ja-JP" altLang="en-US" sz="4000" smtClean="0"/>
              <a:t>必要がある。そして・・・</a:t>
            </a:r>
            <a:endParaRPr kumimoji="1" lang="en-US" altLang="ja-JP" sz="4000" dirty="0" smtClean="0"/>
          </a:p>
          <a:p>
            <a:pPr algn="ctr">
              <a:buNone/>
            </a:pPr>
            <a:r>
              <a:rPr kumimoji="1" lang="ja-JP" altLang="en-US" sz="4800" smtClean="0"/>
              <a:t>意見を</a:t>
            </a:r>
            <a:r>
              <a:rPr kumimoji="1" lang="ja-JP" altLang="en-US" sz="4800" smtClean="0">
                <a:solidFill>
                  <a:srgbClr val="0000FF"/>
                </a:solidFill>
              </a:rPr>
              <a:t>多く出す</a:t>
            </a:r>
            <a:r>
              <a:rPr kumimoji="1" lang="ja-JP" altLang="en-US" sz="4800" smtClean="0"/>
              <a:t>・・・</a:t>
            </a:r>
            <a:r>
              <a:rPr kumimoji="1" lang="ja-JP" altLang="en-US" sz="4800" smtClean="0">
                <a:solidFill>
                  <a:srgbClr val="0000FF"/>
                </a:solidFill>
              </a:rPr>
              <a:t>発想</a:t>
            </a:r>
            <a:r>
              <a:rPr kumimoji="1" lang="ja-JP" altLang="en-US" sz="4800" smtClean="0"/>
              <a:t>法・・・</a:t>
            </a:r>
            <a:endParaRPr kumimoji="1" lang="en-US" altLang="ja-JP" sz="4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kumimoji="1" lang="ja-JP" altLang="en-US" smtClean="0">
                <a:solidFill>
                  <a:srgbClr val="FF0000"/>
                </a:solidFill>
              </a:rPr>
              <a:t>反省</a:t>
            </a:r>
            <a:r>
              <a:rPr kumimoji="1" lang="ja-JP" altLang="en-US" smtClean="0"/>
              <a:t>会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次回反省会を実施します。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kumimoji="1" lang="ja-JP" altLang="en-US" sz="4800" smtClean="0"/>
              <a:t>スケジュール</a:t>
            </a:r>
            <a:endParaRPr kumimoji="1" lang="en-US" altLang="ja-JP" sz="4800" dirty="0" smtClean="0"/>
          </a:p>
          <a:p>
            <a:r>
              <a:rPr kumimoji="1" lang="ja-JP" altLang="en-US" sz="4800" smtClean="0">
                <a:solidFill>
                  <a:srgbClr val="FF0000"/>
                </a:solidFill>
              </a:rPr>
              <a:t>午前：発散技法（ＢＷの実施）</a:t>
            </a:r>
            <a:endParaRPr kumimoji="1" lang="en-US" altLang="ja-JP" sz="4800" dirty="0" smtClean="0">
              <a:solidFill>
                <a:srgbClr val="FF0000"/>
              </a:solidFill>
            </a:endParaRPr>
          </a:p>
          <a:p>
            <a:r>
              <a:rPr lang="ja-JP" altLang="en-US" sz="4800" smtClean="0">
                <a:solidFill>
                  <a:srgbClr val="3333FF"/>
                </a:solidFill>
              </a:rPr>
              <a:t>午</a:t>
            </a:r>
            <a:r>
              <a:rPr lang="ja-JP" altLang="en-US" sz="4800" smtClean="0">
                <a:solidFill>
                  <a:srgbClr val="3333FF"/>
                </a:solidFill>
              </a:rPr>
              <a:t>後：収束技法</a:t>
            </a:r>
            <a:r>
              <a:rPr lang="ja-JP" altLang="en-US" sz="4400" smtClean="0">
                <a:solidFill>
                  <a:srgbClr val="3333FF"/>
                </a:solidFill>
              </a:rPr>
              <a:t>（ＫＪ法の実施）</a:t>
            </a:r>
            <a:endParaRPr lang="en-US" altLang="ja-JP" sz="4800" dirty="0" smtClean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kumimoji="1" lang="ja-JP" altLang="en-US" sz="4800" smtClean="0"/>
              <a:t>ＢＷの用紙とＫＪ法でまとめた用紙を当日</a:t>
            </a:r>
            <a:r>
              <a:rPr kumimoji="1" lang="ja-JP" altLang="en-US" sz="4800" smtClean="0">
                <a:solidFill>
                  <a:srgbClr val="3333FF"/>
                </a:solidFill>
              </a:rPr>
              <a:t>提出してもらいます</a:t>
            </a:r>
            <a:r>
              <a:rPr kumimoji="1" lang="ja-JP" altLang="en-US" sz="4800" smtClean="0"/>
              <a:t>。</a:t>
            </a:r>
            <a:endParaRPr kumimoji="1" lang="en-US" altLang="ja-JP" sz="4800" dirty="0" smtClean="0"/>
          </a:p>
          <a:p>
            <a:pPr marL="0" indent="0">
              <a:buNone/>
            </a:pPr>
            <a:r>
              <a:rPr lang="ja-JP" altLang="en-US" sz="4800" smtClean="0"/>
              <a:t>もち</a:t>
            </a:r>
            <a:r>
              <a:rPr lang="ja-JP" altLang="en-US" sz="4800" smtClean="0"/>
              <a:t>ろ</a:t>
            </a:r>
            <a:r>
              <a:rPr lang="ja-JP" altLang="en-US" sz="4800" smtClean="0"/>
              <a:t>ん、採点対象です。</a:t>
            </a:r>
            <a:endParaRPr kumimoji="1"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失敗から学べること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sz="4800" smtClean="0"/>
              <a:t>たくさんある！</a:t>
            </a:r>
            <a:endParaRPr kumimoji="1" lang="en-US" altLang="ja-JP" sz="4800" dirty="0" smtClean="0"/>
          </a:p>
          <a:p>
            <a:r>
              <a:rPr lang="ja-JP" altLang="en-US" sz="4800" smtClean="0"/>
              <a:t>同</a:t>
            </a:r>
            <a:r>
              <a:rPr lang="ja-JP" altLang="en-US" sz="4800" smtClean="0"/>
              <a:t>じ失敗を繰り返すのはバカのやることである。</a:t>
            </a:r>
            <a:endParaRPr lang="en-US" altLang="ja-JP" sz="4800" dirty="0" smtClean="0"/>
          </a:p>
          <a:p>
            <a:r>
              <a:rPr kumimoji="1" lang="ja-JP" altLang="en-US" sz="4800" smtClean="0"/>
              <a:t>一度目の失敗は許される。</a:t>
            </a:r>
            <a:endParaRPr kumimoji="1" lang="en-US" altLang="ja-JP" sz="4800" dirty="0" smtClean="0"/>
          </a:p>
          <a:p>
            <a:r>
              <a:rPr lang="ja-JP" altLang="en-US" sz="4800" smtClean="0"/>
              <a:t>二度目の失敗はバカ者。</a:t>
            </a:r>
            <a:endParaRPr lang="en-US" altLang="ja-JP" sz="4800" dirty="0" smtClean="0"/>
          </a:p>
          <a:p>
            <a:r>
              <a:rPr kumimoji="1" lang="ja-JP" altLang="en-US" sz="4800" smtClean="0"/>
              <a:t>三度目の失敗は生きている資格がない。</a:t>
            </a:r>
            <a:endParaRPr kumimoji="1"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失敗・・・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sz="4800" smtClean="0">
                <a:sym typeface="Wingdings" pitchFamily="2" charset="2"/>
              </a:rPr>
              <a:t>ＡＢＣＤＥＦ</a:t>
            </a:r>
            <a:r>
              <a:rPr lang="ja-JP" altLang="en-US" sz="4800" smtClean="0">
                <a:sym typeface="Wingdings" pitchFamily="2" charset="2"/>
              </a:rPr>
              <a:t></a:t>
            </a:r>
            <a:r>
              <a:rPr lang="ja-JP" altLang="en-US" sz="4800" smtClean="0">
                <a:sym typeface="Wingdings" pitchFamily="2" charset="2"/>
              </a:rPr>
              <a:t>Ｇ</a:t>
            </a:r>
            <a:endParaRPr lang="en-US" altLang="ja-JP" sz="4800" dirty="0" smtClean="0">
              <a:sym typeface="Wingdings" pitchFamily="2" charset="2"/>
            </a:endParaRPr>
          </a:p>
          <a:p>
            <a:r>
              <a:rPr lang="ja-JP" altLang="en-US" sz="4800" smtClean="0">
                <a:solidFill>
                  <a:srgbClr val="3333FF"/>
                </a:solidFill>
                <a:sym typeface="Wingdings" pitchFamily="2" charset="2"/>
              </a:rPr>
              <a:t>Ａ</a:t>
            </a:r>
            <a:r>
              <a:rPr lang="ja-JP" altLang="en-US" sz="4800" smtClean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ja-JP" altLang="en-US" sz="4800" smtClean="0">
                <a:solidFill>
                  <a:srgbClr val="FF0000"/>
                </a:solidFill>
                <a:sym typeface="Wingdings" pitchFamily="2" charset="2"/>
              </a:rPr>
              <a:t>Ｂ</a:t>
            </a:r>
            <a:endParaRPr lang="en-US" altLang="ja-JP" sz="4800" dirty="0" smtClean="0">
              <a:solidFill>
                <a:srgbClr val="FF0000"/>
              </a:solidFill>
            </a:endParaRPr>
          </a:p>
          <a:p>
            <a:r>
              <a:rPr lang="ja-JP" altLang="en-US" sz="4800" smtClean="0">
                <a:solidFill>
                  <a:srgbClr val="3333FF"/>
                </a:solidFill>
                <a:sym typeface="Wingdings" pitchFamily="2" charset="2"/>
              </a:rPr>
              <a:t>ＡＢＣ</a:t>
            </a:r>
            <a:r>
              <a:rPr lang="ja-JP" altLang="en-US" sz="4800" smtClean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ja-JP" altLang="en-US" sz="4800" smtClean="0">
                <a:solidFill>
                  <a:srgbClr val="FF0000"/>
                </a:solidFill>
                <a:sym typeface="Wingdings" pitchFamily="2" charset="2"/>
              </a:rPr>
              <a:t>Ｄ</a:t>
            </a:r>
            <a:endParaRPr lang="en-US" altLang="ja-JP" sz="4800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ja-JP" altLang="en-US" sz="4800" smtClean="0">
                <a:solidFill>
                  <a:srgbClr val="3333FF"/>
                </a:solidFill>
                <a:sym typeface="Wingdings" pitchFamily="2" charset="2"/>
              </a:rPr>
              <a:t>ＡＢＣＤＥ</a:t>
            </a:r>
            <a:r>
              <a:rPr lang="ja-JP" altLang="en-US" sz="4800" smtClean="0">
                <a:solidFill>
                  <a:srgbClr val="FF0000"/>
                </a:solidFill>
                <a:sym typeface="Wingdings" pitchFamily="2" charset="2"/>
              </a:rPr>
              <a:t>Ｆ</a:t>
            </a:r>
            <a:r>
              <a:rPr lang="ja-JP" altLang="en-US" sz="4800" smtClean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ja-JP" altLang="en-US" sz="4800" smtClean="0">
                <a:solidFill>
                  <a:srgbClr val="FF0000"/>
                </a:solidFill>
                <a:sym typeface="Wingdings" pitchFamily="2" charset="2"/>
              </a:rPr>
              <a:t>Ｇ</a:t>
            </a:r>
            <a:endParaRPr lang="en-US" altLang="ja-JP" sz="4800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ja-JP" altLang="en-US" sz="4800" smtClean="0">
                <a:solidFill>
                  <a:srgbClr val="3333FF"/>
                </a:solidFill>
                <a:sym typeface="Wingdings" pitchFamily="2" charset="2"/>
              </a:rPr>
              <a:t>ＡＢＣＤＥＦ</a:t>
            </a:r>
            <a:r>
              <a:rPr lang="ja-JP" altLang="en-US" sz="4800" smtClean="0">
                <a:solidFill>
                  <a:srgbClr val="3333FF"/>
                </a:solidFill>
                <a:sym typeface="Wingdings" pitchFamily="2" charset="2"/>
              </a:rPr>
              <a:t></a:t>
            </a:r>
            <a:r>
              <a:rPr lang="ja-JP" altLang="en-US" sz="4800" smtClean="0">
                <a:solidFill>
                  <a:srgbClr val="3333FF"/>
                </a:solidFill>
                <a:sym typeface="Wingdings" pitchFamily="2" charset="2"/>
              </a:rPr>
              <a:t>Ｇ</a:t>
            </a:r>
            <a:endParaRPr lang="en-US" altLang="ja-JP" sz="4800" dirty="0" smtClean="0">
              <a:solidFill>
                <a:srgbClr val="3333FF"/>
              </a:solidFill>
              <a:sym typeface="Wingdings" pitchFamily="2" charset="2"/>
            </a:endParaRPr>
          </a:p>
          <a:p>
            <a:r>
              <a:rPr lang="ja-JP" altLang="en-US" sz="4800" smtClean="0">
                <a:sym typeface="Wingdings" pitchFamily="2" charset="2"/>
              </a:rPr>
              <a:t>こ</a:t>
            </a:r>
            <a:r>
              <a:rPr lang="ja-JP" altLang="en-US" sz="4800" smtClean="0">
                <a:sym typeface="Wingdings" pitchFamily="2" charset="2"/>
              </a:rPr>
              <a:t>れ</a:t>
            </a:r>
            <a:r>
              <a:rPr lang="ja-JP" altLang="en-US" sz="4800" smtClean="0">
                <a:sym typeface="Wingdings" pitchFamily="2" charset="2"/>
              </a:rPr>
              <a:t>は同じ失敗ではない。</a:t>
            </a:r>
            <a:endParaRPr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失敗・・・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sz="4800" smtClean="0">
                <a:sym typeface="Wingdings" pitchFamily="2" charset="2"/>
              </a:rPr>
              <a:t>ＡＢＣＤＥＦ</a:t>
            </a:r>
            <a:r>
              <a:rPr lang="ja-JP" altLang="en-US" sz="4800" smtClean="0">
                <a:sym typeface="Wingdings" pitchFamily="2" charset="2"/>
              </a:rPr>
              <a:t></a:t>
            </a:r>
            <a:r>
              <a:rPr lang="ja-JP" altLang="en-US" sz="4800" smtClean="0">
                <a:sym typeface="Wingdings" pitchFamily="2" charset="2"/>
              </a:rPr>
              <a:t>Ｇ</a:t>
            </a:r>
            <a:endParaRPr lang="en-US" altLang="ja-JP" sz="4800" dirty="0" smtClean="0">
              <a:sym typeface="Wingdings" pitchFamily="2" charset="2"/>
            </a:endParaRPr>
          </a:p>
          <a:p>
            <a:r>
              <a:rPr lang="ja-JP" altLang="en-US" sz="4800" smtClean="0">
                <a:solidFill>
                  <a:srgbClr val="3333FF"/>
                </a:solidFill>
                <a:sym typeface="Wingdings" pitchFamily="2" charset="2"/>
              </a:rPr>
              <a:t>Ａ</a:t>
            </a:r>
            <a:r>
              <a:rPr lang="ja-JP" altLang="en-US" sz="4800" smtClean="0">
                <a:solidFill>
                  <a:srgbClr val="3333FF"/>
                </a:solidFill>
                <a:sym typeface="Wingdings" pitchFamily="2" charset="2"/>
              </a:rPr>
              <a:t></a:t>
            </a:r>
            <a:r>
              <a:rPr lang="ja-JP" altLang="en-US" sz="4800" smtClean="0">
                <a:solidFill>
                  <a:srgbClr val="FF0000"/>
                </a:solidFill>
                <a:sym typeface="Wingdings" pitchFamily="2" charset="2"/>
              </a:rPr>
              <a:t>Ｂ</a:t>
            </a:r>
            <a:endParaRPr lang="en-US" altLang="ja-JP" sz="4800" dirty="0" smtClean="0"/>
          </a:p>
          <a:p>
            <a:r>
              <a:rPr lang="ja-JP" altLang="en-US" sz="4800" smtClean="0">
                <a:solidFill>
                  <a:srgbClr val="3333FF"/>
                </a:solidFill>
                <a:sym typeface="Wingdings" pitchFamily="2" charset="2"/>
              </a:rPr>
              <a:t>ＡＢＣ</a:t>
            </a:r>
            <a:r>
              <a:rPr lang="ja-JP" altLang="en-US" sz="4800" smtClean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ja-JP" altLang="en-US" sz="4800" smtClean="0">
                <a:solidFill>
                  <a:srgbClr val="FF0000"/>
                </a:solidFill>
                <a:sym typeface="Wingdings" pitchFamily="2" charset="2"/>
              </a:rPr>
              <a:t>Ｄ</a:t>
            </a:r>
            <a:endParaRPr lang="en-US" altLang="ja-JP" sz="4800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ja-JP" altLang="en-US" sz="4800" smtClean="0">
                <a:solidFill>
                  <a:srgbClr val="3333FF"/>
                </a:solidFill>
                <a:sym typeface="Wingdings" pitchFamily="2" charset="2"/>
              </a:rPr>
              <a:t>ＡＢＣ</a:t>
            </a:r>
            <a:r>
              <a:rPr lang="ja-JP" altLang="en-US" sz="4800" smtClean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ja-JP" altLang="en-US" sz="4800" smtClean="0">
                <a:solidFill>
                  <a:srgbClr val="FF0000"/>
                </a:solidFill>
                <a:sym typeface="Wingdings" pitchFamily="2" charset="2"/>
              </a:rPr>
              <a:t>Ｄ</a:t>
            </a:r>
            <a:endParaRPr lang="en-US" altLang="ja-JP" sz="4800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ja-JP" altLang="en-US" sz="4800" smtClean="0">
                <a:solidFill>
                  <a:srgbClr val="3333FF"/>
                </a:solidFill>
                <a:sym typeface="Wingdings" pitchFamily="2" charset="2"/>
              </a:rPr>
              <a:t>ＡＢＣ</a:t>
            </a:r>
            <a:r>
              <a:rPr lang="ja-JP" altLang="en-US" sz="4800" smtClean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ja-JP" altLang="en-US" sz="4800" smtClean="0">
                <a:solidFill>
                  <a:srgbClr val="FF0000"/>
                </a:solidFill>
                <a:sym typeface="Wingdings" pitchFamily="2" charset="2"/>
              </a:rPr>
              <a:t>Ｄ</a:t>
            </a:r>
            <a:endParaRPr lang="en-US" altLang="ja-JP" sz="4800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ja-JP" altLang="en-US" sz="4300" smtClean="0">
                <a:sym typeface="Wingdings" pitchFamily="2" charset="2"/>
              </a:rPr>
              <a:t>こ</a:t>
            </a:r>
            <a:r>
              <a:rPr lang="ja-JP" altLang="en-US" sz="4300" smtClean="0">
                <a:sym typeface="Wingdings" pitchFamily="2" charset="2"/>
              </a:rPr>
              <a:t>れ</a:t>
            </a:r>
            <a:r>
              <a:rPr lang="ja-JP" altLang="en-US" sz="4300" smtClean="0">
                <a:sym typeface="Wingdings" pitchFamily="2" charset="2"/>
              </a:rPr>
              <a:t>は同じ失敗なので許されない。</a:t>
            </a:r>
            <a:endParaRPr lang="en-US" altLang="ja-JP" sz="43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kumimoji="1" lang="ja-JP" altLang="en-US" sz="4000" smtClean="0"/>
              <a:t>（復習）</a:t>
            </a:r>
            <a:r>
              <a:rPr kumimoji="1" lang="ja-JP" altLang="en-US" sz="4000" smtClean="0">
                <a:solidFill>
                  <a:srgbClr val="FF0000"/>
                </a:solidFill>
              </a:rPr>
              <a:t>失</a:t>
            </a:r>
            <a:r>
              <a:rPr kumimoji="1" lang="ja-JP" altLang="en-US" sz="4000" smtClean="0">
                <a:solidFill>
                  <a:srgbClr val="FF0000"/>
                </a:solidFill>
              </a:rPr>
              <a:t>敗</a:t>
            </a:r>
            <a:r>
              <a:rPr kumimoji="1" lang="ja-JP" altLang="en-US" sz="4000" smtClean="0"/>
              <a:t>と</a:t>
            </a:r>
            <a:r>
              <a:rPr kumimoji="1" lang="ja-JP" altLang="en-US" sz="4000" smtClean="0">
                <a:solidFill>
                  <a:srgbClr val="0000FF"/>
                </a:solidFill>
              </a:rPr>
              <a:t>成</a:t>
            </a:r>
            <a:r>
              <a:rPr kumimoji="1" lang="ja-JP" altLang="en-US" sz="4000" smtClean="0">
                <a:solidFill>
                  <a:srgbClr val="0000FF"/>
                </a:solidFill>
              </a:rPr>
              <a:t>功</a:t>
            </a:r>
            <a:r>
              <a:rPr kumimoji="1" lang="ja-JP" altLang="en-US" sz="4000" smtClean="0"/>
              <a:t>の間の４つの壁</a:t>
            </a:r>
            <a:endParaRPr kumimoji="1" lang="ja-JP" alt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06527" y="1828800"/>
            <a:ext cx="827873" cy="1336431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kumimoji="1" lang="ja-JP" altLang="en-US" sz="3600" b="1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  <a:cs typeface="ＭＳ Ｐゴシック" pitchFamily="50" charset="-128"/>
              </a:rPr>
              <a:t>成</a:t>
            </a:r>
            <a:endParaRPr kumimoji="1" lang="en-US" altLang="ja-JP" sz="3600" b="1" dirty="0" smtClean="0">
              <a:solidFill>
                <a:schemeClr val="bg1"/>
              </a:solidFill>
              <a:latin typeface="ＭＳ ゴシック" pitchFamily="49" charset="-128"/>
              <a:ea typeface="ＭＳ ゴシック" pitchFamily="49" charset="-128"/>
              <a:cs typeface="ＭＳ Ｐゴシック" pitchFamily="50" charset="-128"/>
            </a:endParaRPr>
          </a:p>
          <a:p>
            <a:pPr lvl="0" algn="ctr"/>
            <a:r>
              <a:rPr kumimoji="1" lang="ja-JP" altLang="en-US" sz="3600" b="1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  <a:cs typeface="ＭＳ Ｐゴシック" pitchFamily="50" charset="-128"/>
              </a:rPr>
              <a:t>功</a:t>
            </a:r>
            <a:endParaRPr lang="ja-JP" altLang="en-US" sz="3600">
              <a:solidFill>
                <a:schemeClr val="bg1"/>
              </a:solidFill>
            </a:endParaRPr>
          </a:p>
        </p:txBody>
      </p:sp>
      <p:grpSp>
        <p:nvGrpSpPr>
          <p:cNvPr id="3" name="Group 58"/>
          <p:cNvGrpSpPr/>
          <p:nvPr/>
        </p:nvGrpSpPr>
        <p:grpSpPr>
          <a:xfrm>
            <a:off x="1656688" y="3499338"/>
            <a:ext cx="1279774" cy="1336431"/>
            <a:chOff x="1656688" y="3346938"/>
            <a:chExt cx="1279774" cy="1336431"/>
          </a:xfrm>
        </p:grpSpPr>
        <p:sp>
          <p:nvSpPr>
            <p:cNvPr id="1030" name="Oval 6"/>
            <p:cNvSpPr>
              <a:spLocks noChangeArrowheads="1"/>
            </p:cNvSpPr>
            <p:nvPr/>
          </p:nvSpPr>
          <p:spPr bwMode="auto">
            <a:xfrm>
              <a:off x="1656688" y="3346938"/>
              <a:ext cx="1279774" cy="1336431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6" name="Text Box 12"/>
            <p:cNvSpPr txBox="1">
              <a:spLocks noChangeArrowheads="1"/>
            </p:cNvSpPr>
            <p:nvPr/>
          </p:nvSpPr>
          <p:spPr bwMode="auto">
            <a:xfrm>
              <a:off x="1773031" y="3581400"/>
              <a:ext cx="1047088" cy="923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失敗に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気付か</a:t>
              </a:r>
              <a:endParaRPr kumimoji="1" lang="en-US" altLang="ja-JP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ゴシック" pitchFamily="49" charset="-128"/>
                <a:ea typeface="ＭＳ ゴシック" pitchFamily="49" charset="-128"/>
                <a:cs typeface="ＭＳ Ｐゴシック" pitchFamily="50" charset="-128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ない</a:t>
              </a:r>
              <a:endParaRPr kumimoji="1" 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ゴシック" pitchFamily="49" charset="-128"/>
                <a:ea typeface="ＭＳ ゴシック" pitchFamily="49" charset="-128"/>
                <a:cs typeface="ＭＳ Ｐゴシック" pitchFamily="50" charset="-128"/>
              </a:endParaRPr>
            </a:p>
          </p:txBody>
        </p:sp>
      </p:grp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609600" y="1828800"/>
            <a:ext cx="814401" cy="1336431"/>
          </a:xfrm>
          <a:prstGeom prst="rect">
            <a:avLst/>
          </a:prstGeom>
          <a:solidFill>
            <a:srgbClr val="C0C0C0"/>
          </a:solidFill>
          <a:ln w="12700" cap="rnd">
            <a:noFill/>
            <a:prstDash val="sysDot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4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ＭＳ ゴシック" pitchFamily="49" charset="-128"/>
                <a:ea typeface="ＭＳ ゴシック" pitchFamily="49" charset="-128"/>
                <a:cs typeface="ＭＳ Ｐゴシック" pitchFamily="50" charset="-128"/>
              </a:rPr>
              <a:t>失</a:t>
            </a:r>
            <a:endParaRPr kumimoji="1" lang="en-US" altLang="ja-JP" sz="4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ＭＳ ゴシック" pitchFamily="49" charset="-128"/>
              <a:ea typeface="ＭＳ ゴシック" pitchFamily="49" charset="-128"/>
              <a:cs typeface="ＭＳ Ｐゴシック" pitchFamily="50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4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ＭＳ ゴシック" pitchFamily="49" charset="-128"/>
                <a:ea typeface="ＭＳ ゴシック" pitchFamily="49" charset="-128"/>
                <a:cs typeface="ＭＳ Ｐゴシック" pitchFamily="50" charset="-128"/>
              </a:rPr>
              <a:t>敗</a:t>
            </a:r>
            <a:endParaRPr kumimoji="1" lang="ja-JP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ＭＳ ゴシック" pitchFamily="49" charset="-128"/>
              <a:ea typeface="ＭＳ ゴシック" pitchFamily="49" charset="-128"/>
              <a:cs typeface="ＭＳ Ｐゴシック" pitchFamily="50" charset="-128"/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889374" y="5169877"/>
            <a:ext cx="814401" cy="668215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ゴシック" pitchFamily="49" charset="-128"/>
                <a:ea typeface="ＭＳ ゴシック" pitchFamily="49" charset="-128"/>
                <a:cs typeface="ＭＳ Ｐゴシック" pitchFamily="50" charset="-128"/>
              </a:rPr>
              <a:t>鈍感</a:t>
            </a:r>
            <a:endParaRPr kumimoji="1" lang="ja-JP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grpSp>
        <p:nvGrpSpPr>
          <p:cNvPr id="5" name="Group 55"/>
          <p:cNvGrpSpPr/>
          <p:nvPr/>
        </p:nvGrpSpPr>
        <p:grpSpPr>
          <a:xfrm>
            <a:off x="3169148" y="1828800"/>
            <a:ext cx="1279774" cy="1336431"/>
            <a:chOff x="3169148" y="1676400"/>
            <a:chExt cx="1279774" cy="1336431"/>
          </a:xfrm>
        </p:grpSpPr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3169148" y="1676400"/>
              <a:ext cx="1279774" cy="1336431"/>
            </a:xfrm>
            <a:prstGeom prst="ellipse">
              <a:avLst/>
            </a:prstGeom>
            <a:solidFill>
              <a:srgbClr val="00FF00"/>
            </a:solidFill>
            <a:ln w="381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9" name="Text Box 15"/>
            <p:cNvSpPr txBox="1">
              <a:spLocks noChangeArrowheads="1"/>
            </p:cNvSpPr>
            <p:nvPr/>
          </p:nvSpPr>
          <p:spPr bwMode="auto">
            <a:xfrm>
              <a:off x="3270251" y="2026920"/>
              <a:ext cx="1047088" cy="61555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失敗</a:t>
              </a: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を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認める</a:t>
              </a:r>
              <a:endParaRPr kumimoji="1" lang="ja-JP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endParaRP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1656688" y="1828800"/>
            <a:ext cx="1279774" cy="1336431"/>
            <a:chOff x="1656688" y="1676400"/>
            <a:chExt cx="1279774" cy="1336431"/>
          </a:xfrm>
        </p:grpSpPr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1656688" y="1676400"/>
              <a:ext cx="1279774" cy="1336431"/>
            </a:xfrm>
            <a:prstGeom prst="ellipse">
              <a:avLst/>
            </a:prstGeom>
            <a:solidFill>
              <a:srgbClr val="00FF00"/>
            </a:solidFill>
            <a:ln w="381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40" name="Text Box 16"/>
            <p:cNvSpPr txBox="1">
              <a:spLocks noChangeArrowheads="1"/>
            </p:cNvSpPr>
            <p:nvPr/>
          </p:nvSpPr>
          <p:spPr bwMode="auto">
            <a:xfrm>
              <a:off x="1773031" y="2026921"/>
              <a:ext cx="1047088" cy="61555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失敗</a:t>
              </a: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に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気付く</a:t>
              </a:r>
              <a:endParaRPr kumimoji="1" lang="ja-JP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endParaRPr>
            </a:p>
          </p:txBody>
        </p:sp>
      </p:grpSp>
      <p:grpSp>
        <p:nvGrpSpPr>
          <p:cNvPr id="7" name="Group 59"/>
          <p:cNvGrpSpPr/>
          <p:nvPr/>
        </p:nvGrpSpPr>
        <p:grpSpPr>
          <a:xfrm>
            <a:off x="3169148" y="3499338"/>
            <a:ext cx="1279774" cy="1336431"/>
            <a:chOff x="3169148" y="3346938"/>
            <a:chExt cx="1279774" cy="1336431"/>
          </a:xfrm>
        </p:grpSpPr>
        <p:sp>
          <p:nvSpPr>
            <p:cNvPr id="1029" name="Oval 5"/>
            <p:cNvSpPr>
              <a:spLocks noChangeArrowheads="1"/>
            </p:cNvSpPr>
            <p:nvPr/>
          </p:nvSpPr>
          <p:spPr bwMode="auto">
            <a:xfrm>
              <a:off x="3169148" y="3346938"/>
              <a:ext cx="1279774" cy="1336431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41" name="Text Box 17"/>
            <p:cNvSpPr txBox="1">
              <a:spLocks noChangeArrowheads="1"/>
            </p:cNvSpPr>
            <p:nvPr/>
          </p:nvSpPr>
          <p:spPr bwMode="auto">
            <a:xfrm>
              <a:off x="3285491" y="3697458"/>
              <a:ext cx="1047088" cy="61555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失敗を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認めない</a:t>
              </a:r>
              <a:endParaRPr kumimoji="1" 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ゴシック" pitchFamily="49" charset="-128"/>
                <a:ea typeface="ＭＳ ゴシック" pitchFamily="49" charset="-128"/>
                <a:cs typeface="ＭＳ Ｐゴシック" pitchFamily="50" charset="-128"/>
              </a:endParaRPr>
            </a:p>
          </p:txBody>
        </p:sp>
      </p:grpSp>
      <p:grpSp>
        <p:nvGrpSpPr>
          <p:cNvPr id="8" name="Group 57"/>
          <p:cNvGrpSpPr/>
          <p:nvPr/>
        </p:nvGrpSpPr>
        <p:grpSpPr>
          <a:xfrm>
            <a:off x="6194067" y="1828800"/>
            <a:ext cx="1279774" cy="1336431"/>
            <a:chOff x="6194067" y="1676400"/>
            <a:chExt cx="1279774" cy="1336431"/>
          </a:xfrm>
        </p:grpSpPr>
        <p:sp>
          <p:nvSpPr>
            <p:cNvPr id="1032" name="Oval 8"/>
            <p:cNvSpPr>
              <a:spLocks noChangeArrowheads="1"/>
            </p:cNvSpPr>
            <p:nvPr/>
          </p:nvSpPr>
          <p:spPr bwMode="auto">
            <a:xfrm>
              <a:off x="6194067" y="1676400"/>
              <a:ext cx="1279774" cy="1336431"/>
            </a:xfrm>
            <a:prstGeom prst="ellipse">
              <a:avLst/>
            </a:prstGeom>
            <a:solidFill>
              <a:srgbClr val="00FF00"/>
            </a:solidFill>
            <a:ln w="381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42" name="Text Box 18"/>
            <p:cNvSpPr txBox="1">
              <a:spLocks noChangeArrowheads="1"/>
            </p:cNvSpPr>
            <p:nvPr/>
          </p:nvSpPr>
          <p:spPr bwMode="auto">
            <a:xfrm>
              <a:off x="6310410" y="2042160"/>
              <a:ext cx="1047088" cy="61555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失敗</a:t>
              </a: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を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改める</a:t>
              </a:r>
              <a:endParaRPr kumimoji="1" lang="ja-JP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endParaRPr>
            </a:p>
          </p:txBody>
        </p:sp>
      </p:grpSp>
      <p:grpSp>
        <p:nvGrpSpPr>
          <p:cNvPr id="9" name="Group 61"/>
          <p:cNvGrpSpPr/>
          <p:nvPr/>
        </p:nvGrpSpPr>
        <p:grpSpPr>
          <a:xfrm>
            <a:off x="6194067" y="3499338"/>
            <a:ext cx="1279774" cy="1336431"/>
            <a:chOff x="6194067" y="3346938"/>
            <a:chExt cx="1279774" cy="1336431"/>
          </a:xfrm>
        </p:grpSpPr>
        <p:sp>
          <p:nvSpPr>
            <p:cNvPr id="1027" name="Oval 3"/>
            <p:cNvSpPr>
              <a:spLocks noChangeArrowheads="1"/>
            </p:cNvSpPr>
            <p:nvPr/>
          </p:nvSpPr>
          <p:spPr bwMode="auto">
            <a:xfrm>
              <a:off x="6194067" y="3346938"/>
              <a:ext cx="1279774" cy="1336431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43" name="Text Box 19"/>
            <p:cNvSpPr txBox="1">
              <a:spLocks noChangeArrowheads="1"/>
            </p:cNvSpPr>
            <p:nvPr/>
          </p:nvSpPr>
          <p:spPr bwMode="auto">
            <a:xfrm>
              <a:off x="6310410" y="3697458"/>
              <a:ext cx="1047088" cy="61555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失敗を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改めない</a:t>
              </a:r>
              <a:endParaRPr kumimoji="1" 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ゴシック" pitchFamily="49" charset="-128"/>
                <a:ea typeface="ＭＳ ゴシック" pitchFamily="49" charset="-128"/>
                <a:cs typeface="ＭＳ Ｐゴシック" pitchFamily="50" charset="-128"/>
              </a:endParaRPr>
            </a:p>
          </p:txBody>
        </p:sp>
      </p:grpSp>
      <p:sp>
        <p:nvSpPr>
          <p:cNvPr id="1044" name="Text Box 20"/>
          <p:cNvSpPr txBox="1">
            <a:spLocks noChangeArrowheads="1"/>
          </p:cNvSpPr>
          <p:nvPr/>
        </p:nvSpPr>
        <p:spPr bwMode="auto">
          <a:xfrm>
            <a:off x="3401834" y="5169877"/>
            <a:ext cx="814401" cy="668215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ゴシック" pitchFamily="49" charset="-128"/>
                <a:ea typeface="ＭＳ ゴシック" pitchFamily="49" charset="-128"/>
                <a:cs typeface="ＭＳ Ｐゴシック" pitchFamily="50" charset="-128"/>
              </a:rPr>
              <a:t>頑固</a:t>
            </a:r>
            <a:endParaRPr kumimoji="1" lang="ja-JP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6426753" y="5169877"/>
            <a:ext cx="814401" cy="668215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ゴシック" pitchFamily="49" charset="-128"/>
                <a:ea typeface="ＭＳ ゴシック" pitchFamily="49" charset="-128"/>
                <a:cs typeface="ＭＳ Ｐゴシック" pitchFamily="50" charset="-128"/>
              </a:rPr>
              <a:t>怠惰</a:t>
            </a:r>
            <a:endParaRPr kumimoji="1" lang="ja-JP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grpSp>
        <p:nvGrpSpPr>
          <p:cNvPr id="10" name="Group 56"/>
          <p:cNvGrpSpPr/>
          <p:nvPr/>
        </p:nvGrpSpPr>
        <p:grpSpPr>
          <a:xfrm>
            <a:off x="4681607" y="1828800"/>
            <a:ext cx="1279774" cy="1336431"/>
            <a:chOff x="4681607" y="1676400"/>
            <a:chExt cx="1279774" cy="1336431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4681607" y="1676400"/>
              <a:ext cx="1279774" cy="1336431"/>
            </a:xfrm>
            <a:prstGeom prst="ellipse">
              <a:avLst/>
            </a:prstGeom>
            <a:solidFill>
              <a:srgbClr val="00FF00"/>
            </a:solidFill>
            <a:ln w="381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47" name="Text Box 23"/>
            <p:cNvSpPr txBox="1">
              <a:spLocks noChangeArrowheads="1"/>
            </p:cNvSpPr>
            <p:nvPr/>
          </p:nvSpPr>
          <p:spPr bwMode="auto">
            <a:xfrm>
              <a:off x="4782710" y="2026920"/>
              <a:ext cx="1047088" cy="61555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失敗</a:t>
              </a: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を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分析する</a:t>
              </a:r>
              <a:endParaRPr kumimoji="1" lang="ja-JP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endParaRPr>
            </a:p>
          </p:txBody>
        </p:sp>
      </p:grpSp>
      <p:grpSp>
        <p:nvGrpSpPr>
          <p:cNvPr id="11" name="Group 60"/>
          <p:cNvGrpSpPr/>
          <p:nvPr/>
        </p:nvGrpSpPr>
        <p:grpSpPr>
          <a:xfrm>
            <a:off x="4681607" y="3499338"/>
            <a:ext cx="1279774" cy="1336431"/>
            <a:chOff x="4681607" y="3346938"/>
            <a:chExt cx="1279774" cy="1336431"/>
          </a:xfrm>
        </p:grpSpPr>
        <p:sp>
          <p:nvSpPr>
            <p:cNvPr id="1028" name="Oval 4"/>
            <p:cNvSpPr>
              <a:spLocks noChangeArrowheads="1"/>
            </p:cNvSpPr>
            <p:nvPr/>
          </p:nvSpPr>
          <p:spPr bwMode="auto">
            <a:xfrm>
              <a:off x="4681607" y="3346938"/>
              <a:ext cx="1279774" cy="1336431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48" name="Text Box 24"/>
            <p:cNvSpPr txBox="1">
              <a:spLocks noChangeArrowheads="1"/>
            </p:cNvSpPr>
            <p:nvPr/>
          </p:nvSpPr>
          <p:spPr bwMode="auto">
            <a:xfrm>
              <a:off x="4797950" y="3545058"/>
              <a:ext cx="1047088" cy="923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失敗を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分析</a:t>
              </a:r>
              <a:endParaRPr kumimoji="1" lang="en-US" altLang="ja-JP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ゴシック" pitchFamily="49" charset="-128"/>
                <a:ea typeface="ＭＳ ゴシック" pitchFamily="49" charset="-128"/>
                <a:cs typeface="ＭＳ Ｐゴシック" pitchFamily="50" charset="-128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しない</a:t>
              </a:r>
              <a:endParaRPr kumimoji="1" 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ゴシック" pitchFamily="49" charset="-128"/>
                <a:ea typeface="ＭＳ ゴシック" pitchFamily="49" charset="-128"/>
                <a:cs typeface="ＭＳ Ｐゴシック" pitchFamily="50" charset="-128"/>
              </a:endParaRPr>
            </a:p>
          </p:txBody>
        </p:sp>
      </p:grpSp>
      <p:sp>
        <p:nvSpPr>
          <p:cNvPr id="1050" name="Text Box 26"/>
          <p:cNvSpPr txBox="1">
            <a:spLocks noChangeArrowheads="1"/>
          </p:cNvSpPr>
          <p:nvPr/>
        </p:nvSpPr>
        <p:spPr bwMode="auto">
          <a:xfrm>
            <a:off x="4914294" y="5169877"/>
            <a:ext cx="814401" cy="668215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ゴシック" pitchFamily="49" charset="-128"/>
                <a:ea typeface="ＭＳ ゴシック" pitchFamily="49" charset="-128"/>
                <a:cs typeface="ＭＳ Ｐゴシック" pitchFamily="50" charset="-128"/>
              </a:rPr>
              <a:t>無謀</a:t>
            </a:r>
            <a:endParaRPr kumimoji="1" lang="ja-JP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51" name="Text Box 27"/>
          <p:cNvSpPr txBox="1">
            <a:spLocks noChangeArrowheads="1"/>
          </p:cNvSpPr>
          <p:nvPr/>
        </p:nvSpPr>
        <p:spPr bwMode="auto">
          <a:xfrm>
            <a:off x="7706527" y="3505201"/>
            <a:ext cx="814401" cy="2332892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ゴシック" pitchFamily="49" charset="-128"/>
                <a:ea typeface="ＭＳ ゴシック" pitchFamily="49" charset="-128"/>
                <a:cs typeface="ＭＳ Ｐゴシック" pitchFamily="50" charset="-128"/>
              </a:rPr>
              <a:t>思</a:t>
            </a:r>
            <a:endParaRPr kumimoji="1" lang="en-US" altLang="ja-JP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ゴシック" pitchFamily="49" charset="-128"/>
              <a:ea typeface="ＭＳ ゴシック" pitchFamily="49" charset="-128"/>
              <a:cs typeface="ＭＳ Ｐゴシック" pitchFamily="50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ゴシック" pitchFamily="49" charset="-128"/>
                <a:ea typeface="ＭＳ ゴシック" pitchFamily="49" charset="-128"/>
                <a:cs typeface="ＭＳ Ｐゴシック" pitchFamily="50" charset="-128"/>
              </a:rPr>
              <a:t>慮</a:t>
            </a:r>
            <a:endParaRPr kumimoji="1" lang="en-US" altLang="ja-JP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ゴシック" pitchFamily="49" charset="-128"/>
              <a:ea typeface="ＭＳ ゴシック" pitchFamily="49" charset="-128"/>
              <a:cs typeface="ＭＳ Ｐゴシック" pitchFamily="50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ゴシック" pitchFamily="49" charset="-128"/>
                <a:ea typeface="ＭＳ ゴシック" pitchFamily="49" charset="-128"/>
                <a:cs typeface="ＭＳ Ｐゴシック" pitchFamily="50" charset="-128"/>
              </a:rPr>
              <a:t>不</a:t>
            </a:r>
            <a:endParaRPr kumimoji="1" lang="en-US" altLang="ja-JP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ゴシック" pitchFamily="49" charset="-128"/>
              <a:ea typeface="ＭＳ ゴシック" pitchFamily="49" charset="-128"/>
              <a:cs typeface="ＭＳ Ｐゴシック" pitchFamily="50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ゴシック" pitchFamily="49" charset="-128"/>
                <a:ea typeface="ＭＳ ゴシック" pitchFamily="49" charset="-128"/>
                <a:cs typeface="ＭＳ Ｐゴシック" pitchFamily="50" charset="-128"/>
              </a:rPr>
              <a:t>足</a:t>
            </a:r>
            <a:endParaRPr kumimoji="1" lang="ja-JP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24001" y="2497015"/>
            <a:ext cx="232686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>
            <a:off x="2936461" y="2497015"/>
            <a:ext cx="232686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54" name="Line 30"/>
          <p:cNvSpPr>
            <a:spLocks noChangeShapeType="1"/>
          </p:cNvSpPr>
          <p:nvPr/>
        </p:nvSpPr>
        <p:spPr bwMode="auto">
          <a:xfrm>
            <a:off x="4448921" y="2497015"/>
            <a:ext cx="232686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55" name="Line 31"/>
          <p:cNvSpPr>
            <a:spLocks noChangeShapeType="1"/>
          </p:cNvSpPr>
          <p:nvPr/>
        </p:nvSpPr>
        <p:spPr bwMode="auto">
          <a:xfrm>
            <a:off x="5961381" y="2497015"/>
            <a:ext cx="232686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56" name="Line 32"/>
          <p:cNvSpPr>
            <a:spLocks noChangeShapeType="1"/>
          </p:cNvSpPr>
          <p:nvPr/>
        </p:nvSpPr>
        <p:spPr bwMode="auto">
          <a:xfrm>
            <a:off x="7473841" y="2497015"/>
            <a:ext cx="232686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57" name="Line 33"/>
          <p:cNvSpPr>
            <a:spLocks noChangeShapeType="1"/>
          </p:cNvSpPr>
          <p:nvPr/>
        </p:nvSpPr>
        <p:spPr bwMode="auto">
          <a:xfrm>
            <a:off x="1424001" y="3165231"/>
            <a:ext cx="349029" cy="668215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58" name="Line 34"/>
          <p:cNvSpPr>
            <a:spLocks noChangeShapeType="1"/>
          </p:cNvSpPr>
          <p:nvPr/>
        </p:nvSpPr>
        <p:spPr bwMode="auto">
          <a:xfrm>
            <a:off x="2820118" y="2831123"/>
            <a:ext cx="465372" cy="1002323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4332578" y="2831123"/>
            <a:ext cx="465372" cy="1002323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60" name="Line 36"/>
          <p:cNvSpPr>
            <a:spLocks noChangeShapeType="1"/>
          </p:cNvSpPr>
          <p:nvPr/>
        </p:nvSpPr>
        <p:spPr bwMode="auto">
          <a:xfrm>
            <a:off x="5845038" y="2831123"/>
            <a:ext cx="465372" cy="1002323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61" name="Line 37"/>
          <p:cNvSpPr>
            <a:spLocks noChangeShapeType="1"/>
          </p:cNvSpPr>
          <p:nvPr/>
        </p:nvSpPr>
        <p:spPr bwMode="auto">
          <a:xfrm>
            <a:off x="7357498" y="2831123"/>
            <a:ext cx="349029" cy="668215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62" name="Line 38"/>
          <p:cNvSpPr>
            <a:spLocks noChangeShapeType="1"/>
          </p:cNvSpPr>
          <p:nvPr/>
        </p:nvSpPr>
        <p:spPr bwMode="auto">
          <a:xfrm>
            <a:off x="2238403" y="4835769"/>
            <a:ext cx="0" cy="334108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63" name="Line 39"/>
          <p:cNvSpPr>
            <a:spLocks noChangeShapeType="1"/>
          </p:cNvSpPr>
          <p:nvPr/>
        </p:nvSpPr>
        <p:spPr bwMode="auto">
          <a:xfrm>
            <a:off x="3750863" y="4835769"/>
            <a:ext cx="0" cy="334108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64" name="Line 40"/>
          <p:cNvSpPr>
            <a:spLocks noChangeShapeType="1"/>
          </p:cNvSpPr>
          <p:nvPr/>
        </p:nvSpPr>
        <p:spPr bwMode="auto">
          <a:xfrm>
            <a:off x="5263323" y="4835769"/>
            <a:ext cx="0" cy="334108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65" name="Line 41"/>
          <p:cNvSpPr>
            <a:spLocks noChangeShapeType="1"/>
          </p:cNvSpPr>
          <p:nvPr/>
        </p:nvSpPr>
        <p:spPr bwMode="auto">
          <a:xfrm>
            <a:off x="6775783" y="4835769"/>
            <a:ext cx="0" cy="334108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66" name="Line 42"/>
          <p:cNvSpPr>
            <a:spLocks noChangeShapeType="1"/>
          </p:cNvSpPr>
          <p:nvPr/>
        </p:nvSpPr>
        <p:spPr bwMode="auto">
          <a:xfrm flipV="1">
            <a:off x="1074972" y="3165231"/>
            <a:ext cx="0" cy="2672862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67" name="Line 43"/>
          <p:cNvSpPr>
            <a:spLocks noChangeShapeType="1"/>
          </p:cNvSpPr>
          <p:nvPr/>
        </p:nvSpPr>
        <p:spPr bwMode="auto">
          <a:xfrm>
            <a:off x="1326572" y="6172200"/>
            <a:ext cx="669868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69" name="Arc 45"/>
          <p:cNvSpPr>
            <a:spLocks/>
          </p:cNvSpPr>
          <p:nvPr/>
        </p:nvSpPr>
        <p:spPr bwMode="auto">
          <a:xfrm flipH="1" flipV="1">
            <a:off x="1074972" y="5838092"/>
            <a:ext cx="232686" cy="33410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70" name="Arc 46"/>
          <p:cNvSpPr>
            <a:spLocks/>
          </p:cNvSpPr>
          <p:nvPr/>
        </p:nvSpPr>
        <p:spPr bwMode="auto">
          <a:xfrm flipV="1">
            <a:off x="2005717" y="5838092"/>
            <a:ext cx="232686" cy="33410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71" name="Arc 47"/>
          <p:cNvSpPr>
            <a:spLocks/>
          </p:cNvSpPr>
          <p:nvPr/>
        </p:nvSpPr>
        <p:spPr bwMode="auto">
          <a:xfrm flipV="1">
            <a:off x="3518177" y="5838092"/>
            <a:ext cx="232686" cy="33410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72" name="Arc 48"/>
          <p:cNvSpPr>
            <a:spLocks/>
          </p:cNvSpPr>
          <p:nvPr/>
        </p:nvSpPr>
        <p:spPr bwMode="auto">
          <a:xfrm flipV="1">
            <a:off x="5030637" y="5838092"/>
            <a:ext cx="232686" cy="33410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73" name="Arc 49"/>
          <p:cNvSpPr>
            <a:spLocks/>
          </p:cNvSpPr>
          <p:nvPr/>
        </p:nvSpPr>
        <p:spPr bwMode="auto">
          <a:xfrm flipV="1">
            <a:off x="6543097" y="5838092"/>
            <a:ext cx="232686" cy="33410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74" name="Arc 50"/>
          <p:cNvSpPr>
            <a:spLocks/>
          </p:cNvSpPr>
          <p:nvPr/>
        </p:nvSpPr>
        <p:spPr bwMode="auto">
          <a:xfrm flipV="1">
            <a:off x="7822870" y="5838092"/>
            <a:ext cx="232686" cy="33410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9" name="Line 43"/>
          <p:cNvSpPr>
            <a:spLocks noChangeShapeType="1"/>
          </p:cNvSpPr>
          <p:nvPr/>
        </p:nvSpPr>
        <p:spPr bwMode="auto">
          <a:xfrm>
            <a:off x="1981200" y="6172200"/>
            <a:ext cx="1584268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0" name="Line 43"/>
          <p:cNvSpPr>
            <a:spLocks noChangeShapeType="1"/>
          </p:cNvSpPr>
          <p:nvPr/>
        </p:nvSpPr>
        <p:spPr bwMode="auto">
          <a:xfrm>
            <a:off x="3505200" y="6172200"/>
            <a:ext cx="1584268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1" name="Line 43"/>
          <p:cNvSpPr>
            <a:spLocks noChangeShapeType="1"/>
          </p:cNvSpPr>
          <p:nvPr/>
        </p:nvSpPr>
        <p:spPr bwMode="auto">
          <a:xfrm>
            <a:off x="4953000" y="6172200"/>
            <a:ext cx="1584268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2" name="Line 43"/>
          <p:cNvSpPr>
            <a:spLocks noChangeShapeType="1"/>
          </p:cNvSpPr>
          <p:nvPr/>
        </p:nvSpPr>
        <p:spPr bwMode="auto">
          <a:xfrm>
            <a:off x="6248400" y="6172200"/>
            <a:ext cx="1584268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"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9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5" dur="5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1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9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7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5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3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1"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9"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7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5"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9000"/>
                            </p:stCondLst>
                            <p:childTnLst>
                              <p:par>
                                <p:cTn id="1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9500"/>
                            </p:stCondLst>
                            <p:childTnLst>
                              <p:par>
                                <p:cTn id="16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3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" grpId="0" animBg="1"/>
      <p:bldP spid="1037" grpId="0" animBg="1"/>
      <p:bldP spid="1038" grpId="0" animBg="1"/>
      <p:bldP spid="1044" grpId="0" animBg="1"/>
      <p:bldP spid="1045" grpId="0" animBg="1"/>
      <p:bldP spid="1050" grpId="0" animBg="1"/>
      <p:bldP spid="1051" grpId="0" animBg="1"/>
      <p:bldP spid="1052" grpId="0" animBg="1"/>
      <p:bldP spid="1053" grpId="0" animBg="1"/>
      <p:bldP spid="1054" grpId="0" animBg="1"/>
      <p:bldP spid="1055" grpId="0" animBg="1"/>
      <p:bldP spid="1056" grpId="0" animBg="1"/>
      <p:bldP spid="1057" grpId="0" animBg="1"/>
      <p:bldP spid="1058" grpId="0" animBg="1"/>
      <p:bldP spid="1059" grpId="0" animBg="1"/>
      <p:bldP spid="1060" grpId="0" animBg="1"/>
      <p:bldP spid="1061" grpId="0" animBg="1"/>
      <p:bldP spid="1062" grpId="0" animBg="1"/>
      <p:bldP spid="1063" grpId="0" animBg="1"/>
      <p:bldP spid="1064" grpId="0" animBg="1"/>
      <p:bldP spid="1065" grpId="0" animBg="1"/>
      <p:bldP spid="1066" grpId="0" animBg="1"/>
      <p:bldP spid="1067" grpId="0" animBg="1"/>
      <p:bldP spid="1069" grpId="0" animBg="1"/>
      <p:bldP spid="1070" grpId="0" animBg="1"/>
      <p:bldP spid="1071" grpId="0" animBg="1"/>
      <p:bldP spid="1072" grpId="0" animBg="1"/>
      <p:bldP spid="1073" grpId="0" animBg="1"/>
      <p:bldP spid="1074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失</a:t>
            </a:r>
            <a:r>
              <a:rPr lang="ja-JP" altLang="en-US" smtClean="0"/>
              <a:t>敗体験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4800" smtClean="0"/>
              <a:t>今回の模擬プロジェクトでは多くの失敗があったと思う。</a:t>
            </a:r>
            <a:endParaRPr kumimoji="1" lang="en-US" altLang="ja-JP" sz="4800" dirty="0" smtClean="0"/>
          </a:p>
          <a:p>
            <a:r>
              <a:rPr lang="ja-JP" altLang="en-US" sz="4800" smtClean="0"/>
              <a:t>そうい</a:t>
            </a:r>
            <a:r>
              <a:rPr lang="ja-JP" altLang="en-US" sz="4800" smtClean="0"/>
              <a:t>っ</a:t>
            </a:r>
            <a:r>
              <a:rPr lang="ja-JP" altLang="en-US" sz="4800" smtClean="0"/>
              <a:t>た失敗をたくさん洗い出して欲しい。</a:t>
            </a:r>
            <a:endParaRPr lang="en-US" altLang="ja-JP" sz="4800" dirty="0" smtClean="0"/>
          </a:p>
          <a:p>
            <a:r>
              <a:rPr kumimoji="1" lang="ja-JP" altLang="en-US" sz="4800" smtClean="0"/>
              <a:t>そ</a:t>
            </a:r>
            <a:r>
              <a:rPr kumimoji="1" lang="ja-JP" altLang="en-US" sz="4800" smtClean="0"/>
              <a:t>し</a:t>
            </a:r>
            <a:r>
              <a:rPr kumimoji="1" lang="ja-JP" altLang="en-US" sz="4800" smtClean="0"/>
              <a:t>て、同じ失敗を二度と繰り返さないで欲しい。</a:t>
            </a:r>
            <a:endParaRPr kumimoji="1" lang="en-US" altLang="ja-JP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  <a:noFill/>
        </p:spPr>
        <p:txBody>
          <a:bodyPr>
            <a:noAutofit/>
          </a:bodyPr>
          <a:lstStyle/>
          <a:p>
            <a:pPr algn="ctr">
              <a:buNone/>
            </a:pPr>
            <a:r>
              <a:rPr kumimoji="1" lang="ja-JP" altLang="en-US" sz="9600" smtClean="0"/>
              <a:t>質問が</a:t>
            </a:r>
            <a:endParaRPr kumimoji="1" lang="en-US" altLang="ja-JP" sz="9600" dirty="0" smtClean="0"/>
          </a:p>
          <a:p>
            <a:pPr algn="ctr">
              <a:buNone/>
            </a:pPr>
            <a:r>
              <a:rPr kumimoji="1" lang="ja-JP" altLang="en-US" sz="9600" smtClean="0"/>
              <a:t>ありますか</a:t>
            </a:r>
            <a:r>
              <a:rPr kumimoji="1" lang="ja-JP" altLang="en-US" sz="9600" smtClean="0"/>
              <a:t>？</a:t>
            </a:r>
            <a:endParaRPr kumimoji="1" lang="en-US" altLang="ja-JP" sz="9600" dirty="0" smtClean="0"/>
          </a:p>
          <a:p>
            <a:pPr algn="ctr">
              <a:buNone/>
            </a:pPr>
            <a:endParaRPr lang="en-US" altLang="ja-JP" sz="4000" dirty="0" smtClean="0"/>
          </a:p>
          <a:p>
            <a:pPr algn="ctr">
              <a:buNone/>
            </a:pPr>
            <a:r>
              <a:rPr lang="ja-JP" altLang="en-US" sz="4000" smtClean="0"/>
              <a:t>聞くは一時の恥、</a:t>
            </a:r>
            <a:r>
              <a:rPr kumimoji="1" lang="ja-JP" altLang="en-US" sz="4000" smtClean="0"/>
              <a:t>聞かぬは一生の恥</a:t>
            </a:r>
            <a:endParaRPr kumimoji="1" lang="en-US" altLang="ja-JP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kumimoji="1" lang="ja-JP" altLang="en-US" sz="7200" smtClean="0"/>
              <a:t>ここまでで</a:t>
            </a:r>
            <a:endParaRPr kumimoji="1" lang="ja-JP" altLang="en-US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意見を</a:t>
            </a:r>
            <a:r>
              <a:rPr lang="ja-JP" altLang="en-US" smtClean="0">
                <a:solidFill>
                  <a:srgbClr val="0000FF"/>
                </a:solidFill>
              </a:rPr>
              <a:t>多く出す</a:t>
            </a:r>
            <a:r>
              <a:rPr lang="ja-JP" altLang="en-US" smtClean="0"/>
              <a:t>・・・</a:t>
            </a:r>
            <a:r>
              <a:rPr lang="ja-JP" altLang="en-US" smtClean="0">
                <a:solidFill>
                  <a:srgbClr val="0000FF"/>
                </a:solidFill>
              </a:rPr>
              <a:t>発想</a:t>
            </a:r>
            <a:r>
              <a:rPr lang="ja-JP" altLang="en-US" smtClean="0"/>
              <a:t>法・・・</a:t>
            </a:r>
            <a:endParaRPr lang="en-US" altLang="ja-JP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kumimoji="1" lang="ja-JP" altLang="en-US" sz="4800" smtClean="0">
                <a:solidFill>
                  <a:srgbClr val="3333FF"/>
                </a:solidFill>
              </a:rPr>
              <a:t>発想</a:t>
            </a:r>
            <a:r>
              <a:rPr kumimoji="1" lang="ja-JP" altLang="en-US" sz="4800" smtClean="0"/>
              <a:t>法には様々な種類がある。</a:t>
            </a:r>
            <a:endParaRPr kumimoji="1" lang="en-US" altLang="ja-JP" sz="4800" dirty="0" smtClean="0"/>
          </a:p>
          <a:p>
            <a:pPr>
              <a:buNone/>
            </a:pPr>
            <a:r>
              <a:rPr kumimoji="1" lang="ja-JP" altLang="en-US" sz="4800" smtClean="0">
                <a:latin typeface="ＭＳ Ｐゴシック" pitchFamily="50" charset="-128"/>
                <a:ea typeface="ＭＳ Ｐゴシック" pitchFamily="50" charset="-128"/>
              </a:rPr>
              <a:t>ＫＪ法、ＭＮ法、形態分析法、</a:t>
            </a:r>
            <a:endParaRPr kumimoji="1"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>
              <a:buNone/>
            </a:pPr>
            <a:r>
              <a:rPr lang="ja-JP" altLang="en-US" sz="4800" smtClean="0">
                <a:latin typeface="ＭＳ Ｐゴシック" pitchFamily="50" charset="-128"/>
                <a:ea typeface="ＭＳ Ｐゴシック" pitchFamily="50" charset="-128"/>
              </a:rPr>
              <a:t>ポジショニ</a:t>
            </a:r>
            <a:r>
              <a:rPr lang="ja-JP" altLang="en-US" sz="4800" smtClean="0">
                <a:latin typeface="ＭＳ Ｐゴシック" pitchFamily="50" charset="-128"/>
                <a:ea typeface="ＭＳ Ｐゴシック" pitchFamily="50" charset="-128"/>
              </a:rPr>
              <a:t>ン</a:t>
            </a:r>
            <a:r>
              <a:rPr lang="ja-JP" altLang="en-US" sz="4800" smtClean="0">
                <a:latin typeface="ＭＳ Ｐゴシック" pitchFamily="50" charset="-128"/>
                <a:ea typeface="ＭＳ Ｐゴシック" pitchFamily="50" charset="-128"/>
              </a:rPr>
              <a:t>グ法、関連樹木法、</a:t>
            </a:r>
            <a:endParaRPr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>
              <a:buNone/>
            </a:pPr>
            <a:r>
              <a:rPr kumimoji="1" lang="ja-JP" altLang="en-US" sz="4800" smtClean="0">
                <a:latin typeface="ＭＳ Ｐゴシック" pitchFamily="50" charset="-128"/>
                <a:ea typeface="ＭＳ Ｐゴシック" pitchFamily="50" charset="-128"/>
              </a:rPr>
              <a:t>ブレ</a:t>
            </a:r>
            <a:r>
              <a:rPr kumimoji="1" lang="ja-JP" altLang="en-US" sz="4800" smtClean="0">
                <a:latin typeface="ＭＳ Ｐゴシック" pitchFamily="50" charset="-128"/>
                <a:ea typeface="ＭＳ Ｐゴシック" pitchFamily="50" charset="-128"/>
              </a:rPr>
              <a:t>イ</a:t>
            </a:r>
            <a:r>
              <a:rPr kumimoji="1" lang="ja-JP" altLang="en-US" sz="4800" smtClean="0">
                <a:latin typeface="ＭＳ Ｐゴシック" pitchFamily="50" charset="-128"/>
                <a:ea typeface="ＭＳ Ｐゴシック" pitchFamily="50" charset="-128"/>
              </a:rPr>
              <a:t>ンストーミング、擬物化法、</a:t>
            </a:r>
            <a:endParaRPr kumimoji="1"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>
              <a:buNone/>
            </a:pPr>
            <a:r>
              <a:rPr lang="ja-JP" altLang="en-US" sz="4800" smtClean="0">
                <a:latin typeface="ＭＳ Ｐゴシック" pitchFamily="50" charset="-128"/>
                <a:ea typeface="ＭＳ Ｐゴシック" pitchFamily="50" charset="-128"/>
              </a:rPr>
              <a:t>ブレインライティ</a:t>
            </a:r>
            <a:r>
              <a:rPr lang="ja-JP" altLang="en-US" sz="4800" smtClean="0">
                <a:latin typeface="ＭＳ Ｐゴシック" pitchFamily="50" charset="-128"/>
                <a:ea typeface="ＭＳ Ｐゴシック" pitchFamily="50" charset="-128"/>
              </a:rPr>
              <a:t>ン</a:t>
            </a:r>
            <a:r>
              <a:rPr lang="ja-JP" altLang="en-US" sz="4800" smtClean="0">
                <a:latin typeface="ＭＳ Ｐゴシック" pitchFamily="50" charset="-128"/>
                <a:ea typeface="ＭＳ Ｐゴシック" pitchFamily="50" charset="-128"/>
              </a:rPr>
              <a:t>グ、刺激語法、</a:t>
            </a:r>
            <a:endParaRPr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>
              <a:buNone/>
            </a:pPr>
            <a:r>
              <a:rPr kumimoji="1" lang="ja-JP" altLang="en-US" sz="4800" smtClean="0">
                <a:latin typeface="ＭＳ Ｐゴシック" pitchFamily="50" charset="-128"/>
                <a:ea typeface="ＭＳ Ｐゴシック" pitchFamily="50" charset="-128"/>
              </a:rPr>
              <a:t>属</a:t>
            </a:r>
            <a:r>
              <a:rPr kumimoji="1" lang="ja-JP" altLang="en-US" sz="4800" smtClean="0">
                <a:latin typeface="ＭＳ Ｐゴシック" pitchFamily="50" charset="-128"/>
                <a:ea typeface="ＭＳ Ｐゴシック" pitchFamily="50" charset="-128"/>
              </a:rPr>
              <a:t>性列挙法、</a:t>
            </a:r>
            <a:r>
              <a:rPr lang="ja-JP" altLang="en-US" sz="4800" smtClean="0">
                <a:latin typeface="ＭＳ Ｐゴシック" pitchFamily="50" charset="-128"/>
                <a:ea typeface="ＭＳ Ｐゴシック" pitchFamily="50" charset="-128"/>
              </a:rPr>
              <a:t>欠点列</a:t>
            </a:r>
            <a:r>
              <a:rPr lang="ja-JP" altLang="en-US" sz="4800" smtClean="0">
                <a:latin typeface="ＭＳ Ｐゴシック" pitchFamily="50" charset="-128"/>
                <a:ea typeface="ＭＳ Ｐゴシック" pitchFamily="50" charset="-128"/>
              </a:rPr>
              <a:t>挙</a:t>
            </a:r>
            <a:r>
              <a:rPr lang="ja-JP" altLang="en-US" sz="4800" smtClean="0">
                <a:latin typeface="ＭＳ Ｐゴシック" pitchFamily="50" charset="-128"/>
                <a:ea typeface="ＭＳ Ｐゴシック" pitchFamily="50" charset="-128"/>
              </a:rPr>
              <a:t>法、・・・・</a:t>
            </a:r>
            <a:endParaRPr kumimoji="1" lang="en-US" altLang="ja-JP" sz="4800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ja-JP" altLang="en-US" smtClean="0">
                <a:solidFill>
                  <a:srgbClr val="FF0000"/>
                </a:solidFill>
              </a:rPr>
              <a:t>失敗</a:t>
            </a:r>
            <a:r>
              <a:rPr lang="ja-JP" altLang="en-US" smtClean="0"/>
              <a:t>と</a:t>
            </a:r>
            <a:r>
              <a:rPr lang="ja-JP" altLang="en-US" smtClean="0">
                <a:solidFill>
                  <a:srgbClr val="0000FF"/>
                </a:solidFill>
              </a:rPr>
              <a:t>成功</a:t>
            </a:r>
            <a:r>
              <a:rPr lang="ja-JP" altLang="en-US" smtClean="0"/>
              <a:t>の間の４つの壁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06527" y="1828800"/>
            <a:ext cx="827873" cy="1336431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kumimoji="1" lang="ja-JP" altLang="en-US" sz="3600" b="1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  <a:cs typeface="ＭＳ Ｐゴシック" pitchFamily="50" charset="-128"/>
              </a:rPr>
              <a:t>成</a:t>
            </a:r>
            <a:endParaRPr kumimoji="1" lang="en-US" altLang="ja-JP" sz="3600" b="1" dirty="0" smtClean="0">
              <a:solidFill>
                <a:schemeClr val="bg1"/>
              </a:solidFill>
              <a:latin typeface="ＭＳ ゴシック" pitchFamily="49" charset="-128"/>
              <a:ea typeface="ＭＳ ゴシック" pitchFamily="49" charset="-128"/>
              <a:cs typeface="ＭＳ Ｐゴシック" pitchFamily="50" charset="-128"/>
            </a:endParaRPr>
          </a:p>
          <a:p>
            <a:pPr lvl="0" algn="ctr"/>
            <a:r>
              <a:rPr kumimoji="1" lang="ja-JP" altLang="en-US" sz="3600" b="1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  <a:cs typeface="ＭＳ Ｐゴシック" pitchFamily="50" charset="-128"/>
              </a:rPr>
              <a:t>功</a:t>
            </a:r>
            <a:endParaRPr lang="ja-JP" altLang="en-US" sz="3600">
              <a:solidFill>
                <a:schemeClr val="bg1"/>
              </a:solidFill>
            </a:endParaRPr>
          </a:p>
        </p:txBody>
      </p:sp>
      <p:grpSp>
        <p:nvGrpSpPr>
          <p:cNvPr id="3" name="Group 58"/>
          <p:cNvGrpSpPr/>
          <p:nvPr/>
        </p:nvGrpSpPr>
        <p:grpSpPr>
          <a:xfrm>
            <a:off x="1656688" y="3499338"/>
            <a:ext cx="1279774" cy="1336431"/>
            <a:chOff x="1656688" y="3346938"/>
            <a:chExt cx="1279774" cy="1336431"/>
          </a:xfrm>
        </p:grpSpPr>
        <p:sp>
          <p:nvSpPr>
            <p:cNvPr id="1030" name="Oval 6"/>
            <p:cNvSpPr>
              <a:spLocks noChangeArrowheads="1"/>
            </p:cNvSpPr>
            <p:nvPr/>
          </p:nvSpPr>
          <p:spPr bwMode="auto">
            <a:xfrm>
              <a:off x="1656688" y="3346938"/>
              <a:ext cx="1279774" cy="1336431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6" name="Text Box 12"/>
            <p:cNvSpPr txBox="1">
              <a:spLocks noChangeArrowheads="1"/>
            </p:cNvSpPr>
            <p:nvPr/>
          </p:nvSpPr>
          <p:spPr bwMode="auto">
            <a:xfrm>
              <a:off x="1773031" y="3581400"/>
              <a:ext cx="1047088" cy="923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失敗に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気付か</a:t>
              </a:r>
              <a:endParaRPr kumimoji="1" lang="en-US" altLang="ja-JP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ゴシック" pitchFamily="49" charset="-128"/>
                <a:ea typeface="ＭＳ ゴシック" pitchFamily="49" charset="-128"/>
                <a:cs typeface="ＭＳ Ｐゴシック" pitchFamily="50" charset="-128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ない</a:t>
              </a:r>
              <a:endParaRPr kumimoji="1" 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ゴシック" pitchFamily="49" charset="-128"/>
                <a:ea typeface="ＭＳ ゴシック" pitchFamily="49" charset="-128"/>
                <a:cs typeface="ＭＳ Ｐゴシック" pitchFamily="50" charset="-128"/>
              </a:endParaRPr>
            </a:p>
          </p:txBody>
        </p:sp>
      </p:grp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609600" y="1828800"/>
            <a:ext cx="814401" cy="1336431"/>
          </a:xfrm>
          <a:prstGeom prst="rect">
            <a:avLst/>
          </a:prstGeom>
          <a:solidFill>
            <a:srgbClr val="C0C0C0"/>
          </a:solidFill>
          <a:ln w="12700" cap="rnd">
            <a:noFill/>
            <a:prstDash val="sysDot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4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ＭＳ ゴシック" pitchFamily="49" charset="-128"/>
                <a:ea typeface="ＭＳ ゴシック" pitchFamily="49" charset="-128"/>
                <a:cs typeface="ＭＳ Ｐゴシック" pitchFamily="50" charset="-128"/>
              </a:rPr>
              <a:t>失</a:t>
            </a:r>
            <a:endParaRPr kumimoji="1" lang="en-US" altLang="ja-JP" sz="4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ＭＳ ゴシック" pitchFamily="49" charset="-128"/>
              <a:ea typeface="ＭＳ ゴシック" pitchFamily="49" charset="-128"/>
              <a:cs typeface="ＭＳ Ｐゴシック" pitchFamily="50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4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ＭＳ ゴシック" pitchFamily="49" charset="-128"/>
                <a:ea typeface="ＭＳ ゴシック" pitchFamily="49" charset="-128"/>
                <a:cs typeface="ＭＳ Ｐゴシック" pitchFamily="50" charset="-128"/>
              </a:rPr>
              <a:t>敗</a:t>
            </a:r>
            <a:endParaRPr kumimoji="1" lang="ja-JP" sz="4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ＭＳ ゴシック" pitchFamily="49" charset="-128"/>
              <a:ea typeface="ＭＳ ゴシック" pitchFamily="49" charset="-128"/>
              <a:cs typeface="ＭＳ Ｐゴシック" pitchFamily="50" charset="-128"/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889374" y="5169877"/>
            <a:ext cx="814401" cy="668215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ゴシック" pitchFamily="49" charset="-128"/>
                <a:ea typeface="ＭＳ ゴシック" pitchFamily="49" charset="-128"/>
                <a:cs typeface="ＭＳ Ｐゴシック" pitchFamily="50" charset="-128"/>
              </a:rPr>
              <a:t>鈍感</a:t>
            </a:r>
            <a:endParaRPr kumimoji="1" lang="ja-JP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grpSp>
        <p:nvGrpSpPr>
          <p:cNvPr id="5" name="Group 55"/>
          <p:cNvGrpSpPr/>
          <p:nvPr/>
        </p:nvGrpSpPr>
        <p:grpSpPr>
          <a:xfrm>
            <a:off x="3169148" y="1828800"/>
            <a:ext cx="1279774" cy="1336431"/>
            <a:chOff x="3169148" y="1676400"/>
            <a:chExt cx="1279774" cy="1336431"/>
          </a:xfrm>
        </p:grpSpPr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3169148" y="1676400"/>
              <a:ext cx="1279774" cy="1336431"/>
            </a:xfrm>
            <a:prstGeom prst="ellipse">
              <a:avLst/>
            </a:prstGeom>
            <a:solidFill>
              <a:srgbClr val="00FF00"/>
            </a:solidFill>
            <a:ln w="381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9" name="Text Box 15"/>
            <p:cNvSpPr txBox="1">
              <a:spLocks noChangeArrowheads="1"/>
            </p:cNvSpPr>
            <p:nvPr/>
          </p:nvSpPr>
          <p:spPr bwMode="auto">
            <a:xfrm>
              <a:off x="3270251" y="2026920"/>
              <a:ext cx="1047088" cy="61555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失敗</a:t>
              </a: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を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認める</a:t>
              </a:r>
              <a:endParaRPr kumimoji="1" lang="ja-JP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endParaRPr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1656688" y="1828800"/>
            <a:ext cx="1279774" cy="1336431"/>
            <a:chOff x="1656688" y="1676400"/>
            <a:chExt cx="1279774" cy="1336431"/>
          </a:xfrm>
        </p:grpSpPr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1656688" y="1676400"/>
              <a:ext cx="1279774" cy="1336431"/>
            </a:xfrm>
            <a:prstGeom prst="ellipse">
              <a:avLst/>
            </a:prstGeom>
            <a:solidFill>
              <a:srgbClr val="00FF00"/>
            </a:solidFill>
            <a:ln w="381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40" name="Text Box 16"/>
            <p:cNvSpPr txBox="1">
              <a:spLocks noChangeArrowheads="1"/>
            </p:cNvSpPr>
            <p:nvPr/>
          </p:nvSpPr>
          <p:spPr bwMode="auto">
            <a:xfrm>
              <a:off x="1773031" y="2026921"/>
              <a:ext cx="1047088" cy="61555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失敗</a:t>
              </a: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に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気付く</a:t>
              </a:r>
              <a:endParaRPr kumimoji="1" lang="ja-JP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endParaRPr>
            </a:p>
          </p:txBody>
        </p:sp>
      </p:grpSp>
      <p:grpSp>
        <p:nvGrpSpPr>
          <p:cNvPr id="7" name="Group 59"/>
          <p:cNvGrpSpPr/>
          <p:nvPr/>
        </p:nvGrpSpPr>
        <p:grpSpPr>
          <a:xfrm>
            <a:off x="3169148" y="3499338"/>
            <a:ext cx="1279774" cy="1336431"/>
            <a:chOff x="3169148" y="3346938"/>
            <a:chExt cx="1279774" cy="1336431"/>
          </a:xfrm>
        </p:grpSpPr>
        <p:sp>
          <p:nvSpPr>
            <p:cNvPr id="1029" name="Oval 5"/>
            <p:cNvSpPr>
              <a:spLocks noChangeArrowheads="1"/>
            </p:cNvSpPr>
            <p:nvPr/>
          </p:nvSpPr>
          <p:spPr bwMode="auto">
            <a:xfrm>
              <a:off x="3169148" y="3346938"/>
              <a:ext cx="1279774" cy="1336431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41" name="Text Box 17"/>
            <p:cNvSpPr txBox="1">
              <a:spLocks noChangeArrowheads="1"/>
            </p:cNvSpPr>
            <p:nvPr/>
          </p:nvSpPr>
          <p:spPr bwMode="auto">
            <a:xfrm>
              <a:off x="3285491" y="3697458"/>
              <a:ext cx="1047088" cy="61555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失敗を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認めない</a:t>
              </a:r>
              <a:endParaRPr kumimoji="1" 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ゴシック" pitchFamily="49" charset="-128"/>
                <a:ea typeface="ＭＳ ゴシック" pitchFamily="49" charset="-128"/>
                <a:cs typeface="ＭＳ Ｐゴシック" pitchFamily="50" charset="-128"/>
              </a:endParaRPr>
            </a:p>
          </p:txBody>
        </p:sp>
      </p:grpSp>
      <p:grpSp>
        <p:nvGrpSpPr>
          <p:cNvPr id="8" name="Group 57"/>
          <p:cNvGrpSpPr/>
          <p:nvPr/>
        </p:nvGrpSpPr>
        <p:grpSpPr>
          <a:xfrm>
            <a:off x="6194067" y="1828800"/>
            <a:ext cx="1279774" cy="1336431"/>
            <a:chOff x="6194067" y="1676400"/>
            <a:chExt cx="1279774" cy="1336431"/>
          </a:xfrm>
        </p:grpSpPr>
        <p:sp>
          <p:nvSpPr>
            <p:cNvPr id="1032" name="Oval 8"/>
            <p:cNvSpPr>
              <a:spLocks noChangeArrowheads="1"/>
            </p:cNvSpPr>
            <p:nvPr/>
          </p:nvSpPr>
          <p:spPr bwMode="auto">
            <a:xfrm>
              <a:off x="6194067" y="1676400"/>
              <a:ext cx="1279774" cy="1336431"/>
            </a:xfrm>
            <a:prstGeom prst="ellipse">
              <a:avLst/>
            </a:prstGeom>
            <a:solidFill>
              <a:srgbClr val="00FF00"/>
            </a:solidFill>
            <a:ln w="381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42" name="Text Box 18"/>
            <p:cNvSpPr txBox="1">
              <a:spLocks noChangeArrowheads="1"/>
            </p:cNvSpPr>
            <p:nvPr/>
          </p:nvSpPr>
          <p:spPr bwMode="auto">
            <a:xfrm>
              <a:off x="6310410" y="2042160"/>
              <a:ext cx="1047088" cy="61555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失敗</a:t>
              </a: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を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改める</a:t>
              </a:r>
              <a:endParaRPr kumimoji="1" lang="ja-JP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endParaRPr>
            </a:p>
          </p:txBody>
        </p:sp>
      </p:grpSp>
      <p:grpSp>
        <p:nvGrpSpPr>
          <p:cNvPr id="9" name="Group 61"/>
          <p:cNvGrpSpPr/>
          <p:nvPr/>
        </p:nvGrpSpPr>
        <p:grpSpPr>
          <a:xfrm>
            <a:off x="6194067" y="3499338"/>
            <a:ext cx="1279774" cy="1336431"/>
            <a:chOff x="6194067" y="3346938"/>
            <a:chExt cx="1279774" cy="1336431"/>
          </a:xfrm>
        </p:grpSpPr>
        <p:sp>
          <p:nvSpPr>
            <p:cNvPr id="1027" name="Oval 3"/>
            <p:cNvSpPr>
              <a:spLocks noChangeArrowheads="1"/>
            </p:cNvSpPr>
            <p:nvPr/>
          </p:nvSpPr>
          <p:spPr bwMode="auto">
            <a:xfrm>
              <a:off x="6194067" y="3346938"/>
              <a:ext cx="1279774" cy="1336431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43" name="Text Box 19"/>
            <p:cNvSpPr txBox="1">
              <a:spLocks noChangeArrowheads="1"/>
            </p:cNvSpPr>
            <p:nvPr/>
          </p:nvSpPr>
          <p:spPr bwMode="auto">
            <a:xfrm>
              <a:off x="6310410" y="3697458"/>
              <a:ext cx="1047088" cy="61555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失敗を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改めない</a:t>
              </a:r>
              <a:endParaRPr kumimoji="1" 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ゴシック" pitchFamily="49" charset="-128"/>
                <a:ea typeface="ＭＳ ゴシック" pitchFamily="49" charset="-128"/>
                <a:cs typeface="ＭＳ Ｐゴシック" pitchFamily="50" charset="-128"/>
              </a:endParaRPr>
            </a:p>
          </p:txBody>
        </p:sp>
      </p:grpSp>
      <p:sp>
        <p:nvSpPr>
          <p:cNvPr id="1044" name="Text Box 20"/>
          <p:cNvSpPr txBox="1">
            <a:spLocks noChangeArrowheads="1"/>
          </p:cNvSpPr>
          <p:nvPr/>
        </p:nvSpPr>
        <p:spPr bwMode="auto">
          <a:xfrm>
            <a:off x="3401834" y="5169877"/>
            <a:ext cx="814401" cy="668215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ゴシック" pitchFamily="49" charset="-128"/>
                <a:ea typeface="ＭＳ ゴシック" pitchFamily="49" charset="-128"/>
                <a:cs typeface="ＭＳ Ｐゴシック" pitchFamily="50" charset="-128"/>
              </a:rPr>
              <a:t>頑固</a:t>
            </a:r>
            <a:endParaRPr kumimoji="1" lang="ja-JP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6426753" y="5169877"/>
            <a:ext cx="814401" cy="668215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ゴシック" pitchFamily="49" charset="-128"/>
                <a:ea typeface="ＭＳ ゴシック" pitchFamily="49" charset="-128"/>
                <a:cs typeface="ＭＳ Ｐゴシック" pitchFamily="50" charset="-128"/>
              </a:rPr>
              <a:t>怠惰</a:t>
            </a:r>
            <a:endParaRPr kumimoji="1" lang="ja-JP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grpSp>
        <p:nvGrpSpPr>
          <p:cNvPr id="10" name="Group 56"/>
          <p:cNvGrpSpPr/>
          <p:nvPr/>
        </p:nvGrpSpPr>
        <p:grpSpPr>
          <a:xfrm>
            <a:off x="4681607" y="1828800"/>
            <a:ext cx="1279774" cy="1336431"/>
            <a:chOff x="4681607" y="1676400"/>
            <a:chExt cx="1279774" cy="1336431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4681607" y="1676400"/>
              <a:ext cx="1279774" cy="1336431"/>
            </a:xfrm>
            <a:prstGeom prst="ellipse">
              <a:avLst/>
            </a:prstGeom>
            <a:solidFill>
              <a:srgbClr val="00FF00"/>
            </a:solidFill>
            <a:ln w="381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47" name="Text Box 23"/>
            <p:cNvSpPr txBox="1">
              <a:spLocks noChangeArrowheads="1"/>
            </p:cNvSpPr>
            <p:nvPr/>
          </p:nvSpPr>
          <p:spPr bwMode="auto">
            <a:xfrm>
              <a:off x="4782710" y="2026920"/>
              <a:ext cx="1047088" cy="61555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失敗</a:t>
              </a: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を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分析する</a:t>
              </a:r>
              <a:endParaRPr kumimoji="1" lang="ja-JP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endParaRPr>
            </a:p>
          </p:txBody>
        </p:sp>
      </p:grpSp>
      <p:grpSp>
        <p:nvGrpSpPr>
          <p:cNvPr id="11" name="Group 60"/>
          <p:cNvGrpSpPr/>
          <p:nvPr/>
        </p:nvGrpSpPr>
        <p:grpSpPr>
          <a:xfrm>
            <a:off x="4681607" y="3499338"/>
            <a:ext cx="1279774" cy="1336431"/>
            <a:chOff x="4681607" y="3346938"/>
            <a:chExt cx="1279774" cy="1336431"/>
          </a:xfrm>
        </p:grpSpPr>
        <p:sp>
          <p:nvSpPr>
            <p:cNvPr id="1028" name="Oval 4"/>
            <p:cNvSpPr>
              <a:spLocks noChangeArrowheads="1"/>
            </p:cNvSpPr>
            <p:nvPr/>
          </p:nvSpPr>
          <p:spPr bwMode="auto">
            <a:xfrm>
              <a:off x="4681607" y="3346938"/>
              <a:ext cx="1279774" cy="1336431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48" name="Text Box 24"/>
            <p:cNvSpPr txBox="1">
              <a:spLocks noChangeArrowheads="1"/>
            </p:cNvSpPr>
            <p:nvPr/>
          </p:nvSpPr>
          <p:spPr bwMode="auto">
            <a:xfrm>
              <a:off x="4797950" y="3545058"/>
              <a:ext cx="1047088" cy="923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失敗を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分析</a:t>
              </a:r>
              <a:endParaRPr kumimoji="1" lang="en-US" altLang="ja-JP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ＭＳ ゴシック" pitchFamily="49" charset="-128"/>
                <a:ea typeface="ＭＳ ゴシック" pitchFamily="49" charset="-128"/>
                <a:cs typeface="ＭＳ Ｐゴシック" pitchFamily="50" charset="-128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ja-JP" alt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ＭＳ ゴシック" pitchFamily="49" charset="-128"/>
                  <a:ea typeface="ＭＳ ゴシック" pitchFamily="49" charset="-128"/>
                  <a:cs typeface="ＭＳ Ｐゴシック" pitchFamily="50" charset="-128"/>
                </a:rPr>
                <a:t>しない</a:t>
              </a:r>
              <a:endParaRPr kumimoji="1" lang="ja-JP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ゴシック" pitchFamily="49" charset="-128"/>
                <a:ea typeface="ＭＳ ゴシック" pitchFamily="49" charset="-128"/>
                <a:cs typeface="ＭＳ Ｐゴシック" pitchFamily="50" charset="-128"/>
              </a:endParaRPr>
            </a:p>
          </p:txBody>
        </p:sp>
      </p:grpSp>
      <p:sp>
        <p:nvSpPr>
          <p:cNvPr id="1050" name="Text Box 26"/>
          <p:cNvSpPr txBox="1">
            <a:spLocks noChangeArrowheads="1"/>
          </p:cNvSpPr>
          <p:nvPr/>
        </p:nvSpPr>
        <p:spPr bwMode="auto">
          <a:xfrm>
            <a:off x="4914294" y="5169877"/>
            <a:ext cx="814401" cy="668215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ゴシック" pitchFamily="49" charset="-128"/>
                <a:ea typeface="ＭＳ ゴシック" pitchFamily="49" charset="-128"/>
                <a:cs typeface="ＭＳ Ｐゴシック" pitchFamily="50" charset="-128"/>
              </a:rPr>
              <a:t>無謀</a:t>
            </a:r>
            <a:endParaRPr kumimoji="1" lang="ja-JP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51" name="Text Box 27"/>
          <p:cNvSpPr txBox="1">
            <a:spLocks noChangeArrowheads="1"/>
          </p:cNvSpPr>
          <p:nvPr/>
        </p:nvSpPr>
        <p:spPr bwMode="auto">
          <a:xfrm>
            <a:off x="7706527" y="3505201"/>
            <a:ext cx="814401" cy="2332892"/>
          </a:xfrm>
          <a:prstGeom prst="rect">
            <a:avLst/>
          </a:prstGeom>
          <a:solidFill>
            <a:srgbClr val="FFFF00"/>
          </a:solidFill>
          <a:ln w="381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ゴシック" pitchFamily="49" charset="-128"/>
                <a:ea typeface="ＭＳ ゴシック" pitchFamily="49" charset="-128"/>
                <a:cs typeface="ＭＳ Ｐゴシック" pitchFamily="50" charset="-128"/>
              </a:rPr>
              <a:t>思</a:t>
            </a:r>
            <a:endParaRPr kumimoji="1" lang="en-US" altLang="ja-JP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ゴシック" pitchFamily="49" charset="-128"/>
              <a:ea typeface="ＭＳ ゴシック" pitchFamily="49" charset="-128"/>
              <a:cs typeface="ＭＳ Ｐゴシック" pitchFamily="50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ゴシック" pitchFamily="49" charset="-128"/>
                <a:ea typeface="ＭＳ ゴシック" pitchFamily="49" charset="-128"/>
                <a:cs typeface="ＭＳ Ｐゴシック" pitchFamily="50" charset="-128"/>
              </a:rPr>
              <a:t>慮</a:t>
            </a:r>
            <a:endParaRPr kumimoji="1" lang="en-US" altLang="ja-JP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ゴシック" pitchFamily="49" charset="-128"/>
              <a:ea typeface="ＭＳ ゴシック" pitchFamily="49" charset="-128"/>
              <a:cs typeface="ＭＳ Ｐゴシック" pitchFamily="50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ゴシック" pitchFamily="49" charset="-128"/>
                <a:ea typeface="ＭＳ ゴシック" pitchFamily="49" charset="-128"/>
                <a:cs typeface="ＭＳ Ｐゴシック" pitchFamily="50" charset="-128"/>
              </a:rPr>
              <a:t>不</a:t>
            </a:r>
            <a:endParaRPr kumimoji="1" lang="en-US" altLang="ja-JP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ゴシック" pitchFamily="49" charset="-128"/>
              <a:ea typeface="ＭＳ ゴシック" pitchFamily="49" charset="-128"/>
              <a:cs typeface="ＭＳ Ｐゴシック" pitchFamily="50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3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ゴシック" pitchFamily="49" charset="-128"/>
                <a:ea typeface="ＭＳ ゴシック" pitchFamily="49" charset="-128"/>
                <a:cs typeface="ＭＳ Ｐゴシック" pitchFamily="50" charset="-128"/>
              </a:rPr>
              <a:t>足</a:t>
            </a:r>
            <a:endParaRPr kumimoji="1" lang="ja-JP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24001" y="2497015"/>
            <a:ext cx="232686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>
            <a:off x="2936461" y="2497015"/>
            <a:ext cx="232686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54" name="Line 30"/>
          <p:cNvSpPr>
            <a:spLocks noChangeShapeType="1"/>
          </p:cNvSpPr>
          <p:nvPr/>
        </p:nvSpPr>
        <p:spPr bwMode="auto">
          <a:xfrm>
            <a:off x="4448921" y="2497015"/>
            <a:ext cx="232686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55" name="Line 31"/>
          <p:cNvSpPr>
            <a:spLocks noChangeShapeType="1"/>
          </p:cNvSpPr>
          <p:nvPr/>
        </p:nvSpPr>
        <p:spPr bwMode="auto">
          <a:xfrm>
            <a:off x="5961381" y="2497015"/>
            <a:ext cx="232686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56" name="Line 32"/>
          <p:cNvSpPr>
            <a:spLocks noChangeShapeType="1"/>
          </p:cNvSpPr>
          <p:nvPr/>
        </p:nvSpPr>
        <p:spPr bwMode="auto">
          <a:xfrm>
            <a:off x="7473841" y="2497015"/>
            <a:ext cx="232686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57" name="Line 33"/>
          <p:cNvSpPr>
            <a:spLocks noChangeShapeType="1"/>
          </p:cNvSpPr>
          <p:nvPr/>
        </p:nvSpPr>
        <p:spPr bwMode="auto">
          <a:xfrm>
            <a:off x="1424001" y="3165231"/>
            <a:ext cx="349029" cy="668215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58" name="Line 34"/>
          <p:cNvSpPr>
            <a:spLocks noChangeShapeType="1"/>
          </p:cNvSpPr>
          <p:nvPr/>
        </p:nvSpPr>
        <p:spPr bwMode="auto">
          <a:xfrm>
            <a:off x="2820118" y="2831123"/>
            <a:ext cx="465372" cy="1002323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4332578" y="2831123"/>
            <a:ext cx="465372" cy="1002323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60" name="Line 36"/>
          <p:cNvSpPr>
            <a:spLocks noChangeShapeType="1"/>
          </p:cNvSpPr>
          <p:nvPr/>
        </p:nvSpPr>
        <p:spPr bwMode="auto">
          <a:xfrm>
            <a:off x="5845038" y="2831123"/>
            <a:ext cx="465372" cy="1002323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61" name="Line 37"/>
          <p:cNvSpPr>
            <a:spLocks noChangeShapeType="1"/>
          </p:cNvSpPr>
          <p:nvPr/>
        </p:nvSpPr>
        <p:spPr bwMode="auto">
          <a:xfrm>
            <a:off x="7357498" y="2831123"/>
            <a:ext cx="349029" cy="668215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62" name="Line 38"/>
          <p:cNvSpPr>
            <a:spLocks noChangeShapeType="1"/>
          </p:cNvSpPr>
          <p:nvPr/>
        </p:nvSpPr>
        <p:spPr bwMode="auto">
          <a:xfrm>
            <a:off x="2238403" y="4835769"/>
            <a:ext cx="0" cy="334108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63" name="Line 39"/>
          <p:cNvSpPr>
            <a:spLocks noChangeShapeType="1"/>
          </p:cNvSpPr>
          <p:nvPr/>
        </p:nvSpPr>
        <p:spPr bwMode="auto">
          <a:xfrm>
            <a:off x="3750863" y="4835769"/>
            <a:ext cx="0" cy="334108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64" name="Line 40"/>
          <p:cNvSpPr>
            <a:spLocks noChangeShapeType="1"/>
          </p:cNvSpPr>
          <p:nvPr/>
        </p:nvSpPr>
        <p:spPr bwMode="auto">
          <a:xfrm>
            <a:off x="5263323" y="4835769"/>
            <a:ext cx="0" cy="334108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65" name="Line 41"/>
          <p:cNvSpPr>
            <a:spLocks noChangeShapeType="1"/>
          </p:cNvSpPr>
          <p:nvPr/>
        </p:nvSpPr>
        <p:spPr bwMode="auto">
          <a:xfrm>
            <a:off x="6775783" y="4835769"/>
            <a:ext cx="0" cy="334108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66" name="Line 42"/>
          <p:cNvSpPr>
            <a:spLocks noChangeShapeType="1"/>
          </p:cNvSpPr>
          <p:nvPr/>
        </p:nvSpPr>
        <p:spPr bwMode="auto">
          <a:xfrm flipV="1">
            <a:off x="1074972" y="3165231"/>
            <a:ext cx="0" cy="2672862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67" name="Line 43"/>
          <p:cNvSpPr>
            <a:spLocks noChangeShapeType="1"/>
          </p:cNvSpPr>
          <p:nvPr/>
        </p:nvSpPr>
        <p:spPr bwMode="auto">
          <a:xfrm>
            <a:off x="1326572" y="6172200"/>
            <a:ext cx="669868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69" name="Arc 45"/>
          <p:cNvSpPr>
            <a:spLocks/>
          </p:cNvSpPr>
          <p:nvPr/>
        </p:nvSpPr>
        <p:spPr bwMode="auto">
          <a:xfrm flipH="1" flipV="1">
            <a:off x="1074972" y="5838092"/>
            <a:ext cx="232686" cy="33410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70" name="Arc 46"/>
          <p:cNvSpPr>
            <a:spLocks/>
          </p:cNvSpPr>
          <p:nvPr/>
        </p:nvSpPr>
        <p:spPr bwMode="auto">
          <a:xfrm flipV="1">
            <a:off x="2005717" y="5838092"/>
            <a:ext cx="232686" cy="33410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71" name="Arc 47"/>
          <p:cNvSpPr>
            <a:spLocks/>
          </p:cNvSpPr>
          <p:nvPr/>
        </p:nvSpPr>
        <p:spPr bwMode="auto">
          <a:xfrm flipV="1">
            <a:off x="3518177" y="5838092"/>
            <a:ext cx="232686" cy="33410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72" name="Arc 48"/>
          <p:cNvSpPr>
            <a:spLocks/>
          </p:cNvSpPr>
          <p:nvPr/>
        </p:nvSpPr>
        <p:spPr bwMode="auto">
          <a:xfrm flipV="1">
            <a:off x="5030637" y="5838092"/>
            <a:ext cx="232686" cy="33410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73" name="Arc 49"/>
          <p:cNvSpPr>
            <a:spLocks/>
          </p:cNvSpPr>
          <p:nvPr/>
        </p:nvSpPr>
        <p:spPr bwMode="auto">
          <a:xfrm flipV="1">
            <a:off x="6543097" y="5838092"/>
            <a:ext cx="232686" cy="33410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74" name="Arc 50"/>
          <p:cNvSpPr>
            <a:spLocks/>
          </p:cNvSpPr>
          <p:nvPr/>
        </p:nvSpPr>
        <p:spPr bwMode="auto">
          <a:xfrm flipV="1">
            <a:off x="7822870" y="5838092"/>
            <a:ext cx="232686" cy="33410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9" name="Line 43"/>
          <p:cNvSpPr>
            <a:spLocks noChangeShapeType="1"/>
          </p:cNvSpPr>
          <p:nvPr/>
        </p:nvSpPr>
        <p:spPr bwMode="auto">
          <a:xfrm>
            <a:off x="1981200" y="6172200"/>
            <a:ext cx="1584268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0" name="Line 43"/>
          <p:cNvSpPr>
            <a:spLocks noChangeShapeType="1"/>
          </p:cNvSpPr>
          <p:nvPr/>
        </p:nvSpPr>
        <p:spPr bwMode="auto">
          <a:xfrm>
            <a:off x="3505200" y="6172200"/>
            <a:ext cx="1584268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1" name="Line 43"/>
          <p:cNvSpPr>
            <a:spLocks noChangeShapeType="1"/>
          </p:cNvSpPr>
          <p:nvPr/>
        </p:nvSpPr>
        <p:spPr bwMode="auto">
          <a:xfrm>
            <a:off x="4953000" y="6172200"/>
            <a:ext cx="1584268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2" name="Line 43"/>
          <p:cNvSpPr>
            <a:spLocks noChangeShapeType="1"/>
          </p:cNvSpPr>
          <p:nvPr/>
        </p:nvSpPr>
        <p:spPr bwMode="auto">
          <a:xfrm>
            <a:off x="6248400" y="6172200"/>
            <a:ext cx="1584268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5"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5" dur="10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3" dur="5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2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1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9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7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6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5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500"/>
                            </p:stCondLst>
                            <p:childTnLst>
                              <p:par>
                                <p:cTn id="14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3"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4000"/>
                            </p:stCondLst>
                            <p:childTnLst>
                              <p:par>
                                <p:cTn id="1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500"/>
                            </p:stCondLst>
                            <p:childTnLst>
                              <p:par>
                                <p:cTn id="14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1"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0"/>
                            </p:stCondLst>
                            <p:childTnLst>
                              <p:par>
                                <p:cTn id="1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0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4" dur="5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9"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30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500"/>
                            </p:stCondLst>
                            <p:childTnLst>
                              <p:par>
                                <p:cTn id="17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7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000"/>
                            </p:stCondLst>
                            <p:childTnLst>
                              <p:par>
                                <p:cTn id="1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31" grpId="0" animBg="1"/>
      <p:bldP spid="1037" grpId="0" animBg="1"/>
      <p:bldP spid="1038" grpId="0" animBg="1"/>
      <p:bldP spid="1044" grpId="0" animBg="1"/>
      <p:bldP spid="1045" grpId="0" animBg="1"/>
      <p:bldP spid="1050" grpId="0" animBg="1"/>
      <p:bldP spid="1051" grpId="0" animBg="1"/>
      <p:bldP spid="1052" grpId="0" animBg="1"/>
      <p:bldP spid="1053" grpId="0" animBg="1"/>
      <p:bldP spid="1054" grpId="0" animBg="1"/>
      <p:bldP spid="1055" grpId="0" animBg="1"/>
      <p:bldP spid="1056" grpId="0" animBg="1"/>
      <p:bldP spid="1057" grpId="0" animBg="1"/>
      <p:bldP spid="1058" grpId="0" animBg="1"/>
      <p:bldP spid="1059" grpId="0" animBg="1"/>
      <p:bldP spid="1060" grpId="0" animBg="1"/>
      <p:bldP spid="1061" grpId="0" animBg="1"/>
      <p:bldP spid="1062" grpId="0" animBg="1"/>
      <p:bldP spid="1063" grpId="0" animBg="1"/>
      <p:bldP spid="1064" grpId="0" animBg="1"/>
      <p:bldP spid="1065" grpId="0" animBg="1"/>
      <p:bldP spid="1066" grpId="0" animBg="1"/>
      <p:bldP spid="1067" grpId="0" animBg="1"/>
      <p:bldP spid="1069" grpId="0" animBg="1"/>
      <p:bldP spid="1070" grpId="0" animBg="1"/>
      <p:bldP spid="1071" grpId="0" animBg="1"/>
      <p:bldP spid="1072" grpId="0" animBg="1"/>
      <p:bldP spid="1073" grpId="0" animBg="1"/>
      <p:bldP spid="1074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  <a:noFill/>
        </p:spPr>
        <p:txBody>
          <a:bodyPr>
            <a:noAutofit/>
          </a:bodyPr>
          <a:lstStyle/>
          <a:p>
            <a:r>
              <a:rPr kumimoji="1" lang="ja-JP" altLang="en-US" sz="4000" smtClean="0">
                <a:solidFill>
                  <a:srgbClr val="0000FF"/>
                </a:solidFill>
              </a:rPr>
              <a:t>気づかせる</a:t>
            </a:r>
            <a:r>
              <a:rPr kumimoji="1" lang="ja-JP" altLang="en-US" sz="4000" smtClean="0"/>
              <a:t>ためのツールである。</a:t>
            </a:r>
            <a:endParaRPr kumimoji="1" lang="en-US" altLang="ja-JP" sz="4000" dirty="0" smtClean="0"/>
          </a:p>
          <a:p>
            <a:pPr algn="ctr">
              <a:buNone/>
            </a:pPr>
            <a:r>
              <a:rPr kumimoji="1" lang="ja-JP" altLang="en-US" sz="4000" smtClean="0"/>
              <a:t>では、</a:t>
            </a:r>
            <a:r>
              <a:rPr kumimoji="1" lang="ja-JP" altLang="en-US" sz="4000" smtClean="0">
                <a:solidFill>
                  <a:srgbClr val="0000FF"/>
                </a:solidFill>
              </a:rPr>
              <a:t>気づく</a:t>
            </a:r>
            <a:r>
              <a:rPr kumimoji="1" lang="ja-JP" altLang="en-US" sz="4000" smtClean="0"/>
              <a:t>ということは・・・・</a:t>
            </a:r>
            <a:endParaRPr kumimoji="1" lang="en-US" altLang="ja-JP" sz="4000" dirty="0" smtClean="0"/>
          </a:p>
          <a:p>
            <a:pPr algn="ctr">
              <a:buFont typeface="Wingdings" pitchFamily="2" charset="2"/>
              <a:buChar char="u"/>
            </a:pPr>
            <a:r>
              <a:rPr kumimoji="1" lang="ja-JP" altLang="en-US" sz="6000" smtClean="0">
                <a:solidFill>
                  <a:srgbClr val="FF0000"/>
                </a:solidFill>
              </a:rPr>
              <a:t>違う</a:t>
            </a:r>
            <a:r>
              <a:rPr kumimoji="1" lang="ja-JP" altLang="en-US" sz="6000" smtClean="0"/>
              <a:t>ということに</a:t>
            </a:r>
            <a:r>
              <a:rPr kumimoji="1" lang="ja-JP" altLang="en-US" sz="6000" smtClean="0">
                <a:solidFill>
                  <a:srgbClr val="0000FF"/>
                </a:solidFill>
              </a:rPr>
              <a:t>気づく</a:t>
            </a:r>
            <a:endParaRPr kumimoji="1" lang="en-US" altLang="ja-JP" sz="6000" dirty="0" smtClean="0">
              <a:solidFill>
                <a:srgbClr val="0000FF"/>
              </a:solidFill>
            </a:endParaRPr>
          </a:p>
          <a:p>
            <a:pPr algn="ctr">
              <a:buFont typeface="Wingdings" pitchFamily="2" charset="2"/>
              <a:buChar char="u"/>
            </a:pPr>
            <a:r>
              <a:rPr kumimoji="1" lang="ja-JP" altLang="en-US" sz="6000" smtClean="0">
                <a:solidFill>
                  <a:srgbClr val="0000FF"/>
                </a:solidFill>
              </a:rPr>
              <a:t>同じ</a:t>
            </a:r>
            <a:r>
              <a:rPr kumimoji="1" lang="ja-JP" altLang="en-US" sz="6000" smtClean="0"/>
              <a:t>ということに</a:t>
            </a:r>
            <a:r>
              <a:rPr kumimoji="1" lang="ja-JP" altLang="en-US" sz="6000" smtClean="0">
                <a:solidFill>
                  <a:srgbClr val="0000FF"/>
                </a:solidFill>
              </a:rPr>
              <a:t>気づく</a:t>
            </a:r>
            <a:endParaRPr kumimoji="1" lang="en-US" altLang="ja-JP" sz="6000" dirty="0" smtClean="0">
              <a:solidFill>
                <a:srgbClr val="0000FF"/>
              </a:solidFill>
            </a:endParaRPr>
          </a:p>
          <a:p>
            <a:pPr algn="ctr">
              <a:buNone/>
            </a:pPr>
            <a:r>
              <a:rPr kumimoji="1" lang="ja-JP" altLang="en-US" sz="6600" smtClean="0"/>
              <a:t>この２種類しかない。</a:t>
            </a:r>
            <a:endParaRPr kumimoji="1" lang="en-US" altLang="ja-JP" sz="6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kumimoji="1" lang="ja-JP" altLang="en-US" smtClean="0">
                <a:solidFill>
                  <a:srgbClr val="0000FF"/>
                </a:solidFill>
              </a:rPr>
              <a:t>発想</a:t>
            </a:r>
            <a:r>
              <a:rPr kumimoji="1" lang="ja-JP" altLang="en-US" smtClean="0"/>
              <a:t>法とは・・・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  <a:noFill/>
        </p:spPr>
        <p:txBody>
          <a:bodyPr>
            <a:noAutofit/>
          </a:bodyPr>
          <a:lstStyle/>
          <a:p>
            <a:pPr>
              <a:buNone/>
            </a:pPr>
            <a:r>
              <a:rPr kumimoji="1" lang="ja-JP" altLang="en-US" sz="4000" smtClean="0"/>
              <a:t>Ｃ言語の記号で表すと・・・</a:t>
            </a:r>
            <a:endParaRPr kumimoji="1" lang="en-US" altLang="ja-JP" sz="4000" dirty="0" smtClean="0"/>
          </a:p>
          <a:p>
            <a:pPr algn="ctr">
              <a:buNone/>
            </a:pPr>
            <a:r>
              <a:rPr kumimoji="1" lang="ja-JP" altLang="en-US" sz="5400" smtClean="0"/>
              <a:t>‘＝＝’　・・・・等しい（</a:t>
            </a:r>
            <a:r>
              <a:rPr kumimoji="1" lang="ja-JP" altLang="en-US" sz="5400" smtClean="0">
                <a:solidFill>
                  <a:srgbClr val="0000FF"/>
                </a:solidFill>
              </a:rPr>
              <a:t>同じ</a:t>
            </a:r>
            <a:r>
              <a:rPr kumimoji="1" lang="ja-JP" altLang="en-US" sz="5400" smtClean="0"/>
              <a:t>）</a:t>
            </a:r>
            <a:endParaRPr kumimoji="1" lang="en-US" altLang="ja-JP" sz="5400" dirty="0" smtClean="0"/>
          </a:p>
          <a:p>
            <a:pPr algn="ctr">
              <a:buNone/>
            </a:pPr>
            <a:r>
              <a:rPr kumimoji="1" lang="ja-JP" altLang="en-US" sz="5400" smtClean="0"/>
              <a:t>‘！＝’　・・・・異なる（</a:t>
            </a:r>
            <a:r>
              <a:rPr kumimoji="1" lang="ja-JP" altLang="en-US" sz="5400" smtClean="0">
                <a:solidFill>
                  <a:srgbClr val="FF0000"/>
                </a:solidFill>
              </a:rPr>
              <a:t>違う</a:t>
            </a:r>
            <a:r>
              <a:rPr kumimoji="1" lang="ja-JP" altLang="en-US" sz="5400" smtClean="0"/>
              <a:t>）</a:t>
            </a:r>
            <a:endParaRPr kumimoji="1" lang="en-US" altLang="ja-JP" sz="5400" dirty="0" smtClean="0"/>
          </a:p>
          <a:p>
            <a:pPr algn="ctr">
              <a:buNone/>
            </a:pPr>
            <a:r>
              <a:rPr kumimoji="1" lang="ja-JP" altLang="en-US" sz="5400" smtClean="0"/>
              <a:t>この２種類しかない。</a:t>
            </a:r>
            <a:endParaRPr kumimoji="1" lang="en-US" altLang="ja-JP" sz="5400" dirty="0" smtClean="0"/>
          </a:p>
          <a:p>
            <a:pPr algn="ctr">
              <a:buNone/>
            </a:pPr>
            <a:r>
              <a:rPr kumimoji="1" lang="ja-JP" altLang="en-US" sz="4000" smtClean="0"/>
              <a:t>もちろん等しいは‘</a:t>
            </a:r>
            <a:r>
              <a:rPr kumimoji="1" lang="ja-JP" altLang="en-US" sz="4000" smtClean="0">
                <a:latin typeface="ＭＳ ゴシック" pitchFamily="49" charset="-128"/>
                <a:ea typeface="ＭＳ ゴシック" pitchFamily="49" charset="-128"/>
              </a:rPr>
              <a:t>≒</a:t>
            </a:r>
            <a:r>
              <a:rPr kumimoji="1" lang="ja-JP" altLang="en-US" sz="4000" smtClean="0"/>
              <a:t>’や‘</a:t>
            </a:r>
            <a:r>
              <a:rPr kumimoji="1" lang="ja-JP" altLang="en-US" sz="4000" smtClean="0">
                <a:latin typeface="ＭＳ ゴシック" pitchFamily="49" charset="-128"/>
                <a:ea typeface="ＭＳ ゴシック" pitchFamily="49" charset="-128"/>
              </a:rPr>
              <a:t>≡</a:t>
            </a:r>
            <a:r>
              <a:rPr kumimoji="1" lang="ja-JP" altLang="en-US" sz="4000" smtClean="0"/>
              <a:t>’も含む</a:t>
            </a:r>
            <a:endParaRPr kumimoji="1" lang="en-US" altLang="ja-JP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kumimoji="1" lang="ja-JP" altLang="en-US" smtClean="0">
                <a:solidFill>
                  <a:srgbClr val="0000FF"/>
                </a:solidFill>
              </a:rPr>
              <a:t>気づく</a:t>
            </a:r>
            <a:r>
              <a:rPr kumimoji="1" lang="ja-JP" altLang="en-US" smtClean="0"/>
              <a:t>ということを・・・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  <a:noFill/>
        </p:spPr>
        <p:txBody>
          <a:bodyPr>
            <a:noAutofit/>
          </a:bodyPr>
          <a:lstStyle/>
          <a:p>
            <a:pPr>
              <a:buNone/>
            </a:pPr>
            <a:r>
              <a:rPr kumimoji="1" lang="ja-JP" altLang="en-US" sz="4400" smtClean="0">
                <a:solidFill>
                  <a:srgbClr val="0000FF"/>
                </a:solidFill>
              </a:rPr>
              <a:t>創造的</a:t>
            </a:r>
            <a:r>
              <a:rPr kumimoji="1" lang="ja-JP" altLang="en-US" sz="4400" smtClean="0"/>
              <a:t>（</a:t>
            </a:r>
            <a:r>
              <a:rPr kumimoji="1" lang="en-US" altLang="ja-JP" sz="4400" dirty="0" smtClean="0">
                <a:solidFill>
                  <a:srgbClr val="0000FF"/>
                </a:solidFill>
              </a:rPr>
              <a:t>Creative</a:t>
            </a:r>
            <a:r>
              <a:rPr kumimoji="1" lang="ja-JP" altLang="en-US" sz="4400" smtClean="0"/>
              <a:t>）な活動の基本。</a:t>
            </a:r>
            <a:endParaRPr kumimoji="1" lang="en-US" altLang="ja-JP" sz="4400" dirty="0" smtClean="0"/>
          </a:p>
          <a:p>
            <a:pPr algn="ctr">
              <a:buNone/>
            </a:pPr>
            <a:r>
              <a:rPr kumimoji="1" lang="ja-JP" altLang="en-US" sz="4400" smtClean="0">
                <a:solidFill>
                  <a:srgbClr val="0000FF"/>
                </a:solidFill>
              </a:rPr>
              <a:t>発明</a:t>
            </a:r>
            <a:r>
              <a:rPr kumimoji="1" lang="ja-JP" altLang="en-US" sz="4400" smtClean="0"/>
              <a:t>も</a:t>
            </a:r>
            <a:r>
              <a:rPr kumimoji="1" lang="ja-JP" altLang="en-US" sz="4400" smtClean="0">
                <a:solidFill>
                  <a:srgbClr val="0000FF"/>
                </a:solidFill>
              </a:rPr>
              <a:t>発見</a:t>
            </a:r>
            <a:r>
              <a:rPr kumimoji="1" lang="ja-JP" altLang="en-US" sz="4400" smtClean="0"/>
              <a:t>も</a:t>
            </a:r>
            <a:r>
              <a:rPr kumimoji="1" lang="ja-JP" altLang="en-US" sz="4400" smtClean="0">
                <a:solidFill>
                  <a:srgbClr val="0000FF"/>
                </a:solidFill>
              </a:rPr>
              <a:t>気づき</a:t>
            </a:r>
            <a:r>
              <a:rPr kumimoji="1" lang="ja-JP" altLang="en-US" sz="4400" smtClean="0"/>
              <a:t>がなければ</a:t>
            </a:r>
            <a:endParaRPr kumimoji="1" lang="en-US" altLang="ja-JP" sz="4400" dirty="0" smtClean="0"/>
          </a:p>
          <a:p>
            <a:pPr algn="ctr">
              <a:buNone/>
            </a:pPr>
            <a:r>
              <a:rPr kumimoji="1" lang="ja-JP" altLang="en-US" sz="4400" smtClean="0"/>
              <a:t>生まれない。</a:t>
            </a:r>
            <a:endParaRPr kumimoji="1" lang="en-US" altLang="ja-JP" sz="4400" dirty="0" smtClean="0"/>
          </a:p>
          <a:p>
            <a:pPr algn="r">
              <a:buNone/>
            </a:pPr>
            <a:endParaRPr kumimoji="1" lang="en-US" altLang="ja-JP" sz="4400" dirty="0" smtClean="0"/>
          </a:p>
          <a:p>
            <a:pPr algn="ctr">
              <a:buNone/>
            </a:pPr>
            <a:r>
              <a:rPr kumimoji="1" lang="ja-JP" altLang="en-US" sz="4400" smtClean="0"/>
              <a:t>たくさん</a:t>
            </a:r>
            <a:r>
              <a:rPr kumimoji="1" lang="ja-JP" altLang="en-US" sz="4400" smtClean="0">
                <a:solidFill>
                  <a:srgbClr val="0000FF"/>
                </a:solidFill>
              </a:rPr>
              <a:t>気づける</a:t>
            </a:r>
            <a:r>
              <a:rPr kumimoji="1" lang="ja-JP" altLang="en-US" sz="4400" smtClean="0"/>
              <a:t>人・・・</a:t>
            </a:r>
            <a:endParaRPr kumimoji="1" lang="en-US" altLang="ja-JP" sz="4400" dirty="0" smtClean="0"/>
          </a:p>
          <a:p>
            <a:pPr algn="ctr">
              <a:buNone/>
            </a:pPr>
            <a:r>
              <a:rPr kumimoji="1" lang="ja-JP" altLang="en-US" sz="4000" smtClean="0">
                <a:solidFill>
                  <a:srgbClr val="008000"/>
                </a:solidFill>
              </a:rPr>
              <a:t>これからはそういう</a:t>
            </a:r>
            <a:r>
              <a:rPr kumimoji="1" lang="ja-JP" altLang="en-US" sz="4000" smtClean="0">
                <a:solidFill>
                  <a:srgbClr val="0000FF"/>
                </a:solidFill>
              </a:rPr>
              <a:t>人材</a:t>
            </a:r>
            <a:r>
              <a:rPr kumimoji="1" lang="ja-JP" altLang="en-US" sz="4000" smtClean="0">
                <a:solidFill>
                  <a:srgbClr val="008000"/>
                </a:solidFill>
              </a:rPr>
              <a:t>が必要となる。</a:t>
            </a:r>
            <a:endParaRPr kumimoji="1" lang="en-US" altLang="ja-JP" sz="4000" dirty="0" smtClean="0">
              <a:solidFill>
                <a:srgbClr val="008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kumimoji="1" lang="ja-JP" altLang="en-US" smtClean="0">
                <a:solidFill>
                  <a:srgbClr val="0000FF"/>
                </a:solidFill>
              </a:rPr>
              <a:t>気づく</a:t>
            </a:r>
            <a:r>
              <a:rPr kumimoji="1" lang="ja-JP" altLang="en-US" smtClean="0"/>
              <a:t>とは・・・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Rot by="21600000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12017</TotalTime>
  <Words>3432</Words>
  <Application>Microsoft Office PowerPoint</Application>
  <PresentationFormat>On-screen Show (4:3)</PresentationFormat>
  <Paragraphs>576</Paragraphs>
  <Slides>46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テーマ</vt:lpstr>
      <vt:lpstr>反省会について</vt:lpstr>
      <vt:lpstr>反省会</vt:lpstr>
      <vt:lpstr>反省会</vt:lpstr>
      <vt:lpstr>反省会</vt:lpstr>
      <vt:lpstr>意見を多く出す・・・発想法・・・</vt:lpstr>
      <vt:lpstr>失敗と成功の間の４つの壁</vt:lpstr>
      <vt:lpstr>発想法とは・・・</vt:lpstr>
      <vt:lpstr>気づくということを・・・</vt:lpstr>
      <vt:lpstr>気づくとは・・・</vt:lpstr>
      <vt:lpstr>・・・というわけで</vt:lpstr>
      <vt:lpstr>多くの意見を出す発想法</vt:lpstr>
      <vt:lpstr>反省会で発想法</vt:lpstr>
      <vt:lpstr>発散技法・・・自由連想法</vt:lpstr>
      <vt:lpstr>発散技法・・・強制連想法</vt:lpstr>
      <vt:lpstr>発散技法・・・類比法</vt:lpstr>
      <vt:lpstr>反省会で発想法</vt:lpstr>
      <vt:lpstr>収束技法・・・空間型</vt:lpstr>
      <vt:lpstr>収束技法・・・系列型</vt:lpstr>
      <vt:lpstr>収束技法・・・系列型</vt:lpstr>
      <vt:lpstr>その他の発想法</vt:lpstr>
      <vt:lpstr>自由連想法で守るべきルール</vt:lpstr>
      <vt:lpstr>自由連想法としてのＢＷ法</vt:lpstr>
      <vt:lpstr>ＢＷ（ブレインライティング）法</vt:lpstr>
      <vt:lpstr>ＢＷ（ブレインライティング）法</vt:lpstr>
      <vt:lpstr>質問します！</vt:lpstr>
      <vt:lpstr>質問します！</vt:lpstr>
      <vt:lpstr>ＢＷの実施方法</vt:lpstr>
      <vt:lpstr>ＢＷの実施方法</vt:lpstr>
      <vt:lpstr>ＢＷの実施方法</vt:lpstr>
      <vt:lpstr>ＢＷの実施方法</vt:lpstr>
      <vt:lpstr>ＢＷの実施方法</vt:lpstr>
      <vt:lpstr>ＢＷの実施方法</vt:lpstr>
      <vt:lpstr>ＢＷの実施方法</vt:lpstr>
      <vt:lpstr>ＢＷの実施方法</vt:lpstr>
      <vt:lpstr>ＢＷの実施方法</vt:lpstr>
      <vt:lpstr>ＫＪ法の実施方法</vt:lpstr>
      <vt:lpstr>連関図法</vt:lpstr>
      <vt:lpstr>なぜを５回以上繰り返す</vt:lpstr>
      <vt:lpstr>連関図法</vt:lpstr>
      <vt:lpstr>次回反省会を実施します。</vt:lpstr>
      <vt:lpstr>失敗から学べること</vt:lpstr>
      <vt:lpstr>失敗・・・</vt:lpstr>
      <vt:lpstr>失敗・・・</vt:lpstr>
      <vt:lpstr>（復習）失敗と成功の間の４つの壁</vt:lpstr>
      <vt:lpstr>失敗体験</vt:lpstr>
      <vt:lpstr>ここまでで</vt:lpstr>
    </vt:vector>
  </TitlesOfParts>
  <Manager>権代　祥一</Manager>
  <Company>ハノイ工科大学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雛形</dc:title>
  <dc:creator>権代　祥一</dc:creator>
  <cp:lastModifiedBy>権代　祥一</cp:lastModifiedBy>
  <cp:revision>518</cp:revision>
  <dcterms:created xsi:type="dcterms:W3CDTF">2009-12-23T09:12:48Z</dcterms:created>
  <dcterms:modified xsi:type="dcterms:W3CDTF">2012-04-19T14:23:43Z</dcterms:modified>
  <cp:category>ＩＴ日本語</cp:category>
  <cp:version>3</cp:version>
</cp:coreProperties>
</file>