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52" r:id="rId2"/>
    <p:sldId id="506" r:id="rId3"/>
    <p:sldId id="492" r:id="rId4"/>
    <p:sldId id="496" r:id="rId5"/>
    <p:sldId id="497" r:id="rId6"/>
    <p:sldId id="498" r:id="rId7"/>
    <p:sldId id="499" r:id="rId8"/>
    <p:sldId id="500" r:id="rId9"/>
    <p:sldId id="501" r:id="rId10"/>
    <p:sldId id="507" r:id="rId11"/>
    <p:sldId id="508" r:id="rId12"/>
    <p:sldId id="509" r:id="rId13"/>
    <p:sldId id="510" r:id="rId14"/>
    <p:sldId id="502" r:id="rId15"/>
    <p:sldId id="511" r:id="rId16"/>
    <p:sldId id="503"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D1D1"/>
    <a:srgbClr val="00BF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06" autoAdjust="0"/>
    <p:restoredTop sz="78396" autoAdjust="0"/>
  </p:normalViewPr>
  <p:slideViewPr>
    <p:cSldViewPr>
      <p:cViewPr varScale="1">
        <p:scale>
          <a:sx n="45" d="100"/>
          <a:sy n="45" d="100"/>
        </p:scale>
        <p:origin x="-198" y="-90"/>
      </p:cViewPr>
      <p:guideLst>
        <p:guide orient="horz" pos="2160"/>
        <p:guide pos="2880"/>
      </p:guideLst>
    </p:cSldViewPr>
  </p:slideViewPr>
  <p:outlineViewPr>
    <p:cViewPr>
      <p:scale>
        <a:sx n="33" d="100"/>
        <a:sy n="33" d="100"/>
      </p:scale>
      <p:origin x="0" y="1046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FD882-EDBA-4B13-8368-813CC2730E03}" type="datetimeFigureOut">
              <a:rPr kumimoji="1" lang="ja-JP" altLang="en-US" smtClean="0"/>
              <a:pPr/>
              <a:t>2012/4/6</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4B1AA6-F8C2-4CD9-AFC9-40A1C2A4FFC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FE02E6-21DE-4874-AEB0-0AA7EA4F9EDB}" type="datetimeFigureOut">
              <a:rPr kumimoji="1" lang="ja-JP" altLang="en-US" smtClean="0"/>
              <a:pPr/>
              <a:t>2012/4/6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E53CBD-3679-4AD0-A4B9-9C0AFFBD623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E53CBD-3679-4AD0-A4B9-9C0AFFBD6231}"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dirty="0"/>
          </a:p>
        </p:txBody>
      </p:sp>
      <p:sp>
        <p:nvSpPr>
          <p:cNvPr id="4" name="Slide Number Placeholder 3"/>
          <p:cNvSpPr>
            <a:spLocks noGrp="1"/>
          </p:cNvSpPr>
          <p:nvPr>
            <p:ph type="sldNum" sz="quarter" idx="10"/>
          </p:nvPr>
        </p:nvSpPr>
        <p:spPr/>
        <p:txBody>
          <a:bodyPr/>
          <a:lstStyle/>
          <a:p>
            <a:fld id="{79D05C42-6342-4146-99CA-D41449C11D7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kumimoji="1" lang="ja-JP" altLang="en-US"/>
          </a:p>
        </p:txBody>
      </p:sp>
      <p:sp>
        <p:nvSpPr>
          <p:cNvPr id="4" name="Slide Number Placeholder 3"/>
          <p:cNvSpPr>
            <a:spLocks noGrp="1"/>
          </p:cNvSpPr>
          <p:nvPr>
            <p:ph type="sldNum" sz="quarter" idx="10"/>
          </p:nvPr>
        </p:nvSpPr>
        <p:spPr/>
        <p:txBody>
          <a:bodyPr/>
          <a:lstStyle/>
          <a:p>
            <a:fld id="{79D05C42-6342-4146-99CA-D41449C11D7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2012/4/6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1D1"/>
        </a:solidFill>
        <a:effectLst/>
      </p:bgPr>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2012/4/6</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683568" y="332656"/>
            <a:ext cx="7772400" cy="2448272"/>
          </a:xfrm>
        </p:spPr>
        <p:txBody>
          <a:bodyPr>
            <a:normAutofit/>
          </a:bodyPr>
          <a:lstStyle/>
          <a:p>
            <a:r>
              <a:rPr lang="ja-JP" altLang="en-US" sz="5400" smtClean="0">
                <a:latin typeface="ＭＳ ゴシック" pitchFamily="49" charset="-128"/>
                <a:ea typeface="ＭＳ ゴシック" pitchFamily="49" charset="-128"/>
              </a:rPr>
              <a:t>総合試験仕様書</a:t>
            </a:r>
            <a:r>
              <a:rPr lang="en-US" altLang="ja-JP" sz="5400" dirty="0" smtClean="0">
                <a:latin typeface="ＭＳ ゴシック" pitchFamily="49" charset="-128"/>
                <a:ea typeface="ＭＳ ゴシック" pitchFamily="49" charset="-128"/>
              </a:rPr>
              <a:t/>
            </a:r>
            <a:br>
              <a:rPr lang="en-US" altLang="ja-JP" sz="5400" dirty="0" smtClean="0">
                <a:latin typeface="ＭＳ ゴシック" pitchFamily="49" charset="-128"/>
                <a:ea typeface="ＭＳ ゴシック" pitchFamily="49" charset="-128"/>
              </a:rPr>
            </a:br>
            <a:r>
              <a:rPr lang="ja-JP" altLang="en-US" sz="5400" dirty="0" smtClean="0">
                <a:latin typeface="ＭＳ ゴシック" pitchFamily="49" charset="-128"/>
                <a:ea typeface="ＭＳ ゴシック" pitchFamily="49" charset="-128"/>
              </a:rPr>
              <a:t>について</a:t>
            </a:r>
            <a:endParaRPr lang="en-US" sz="5400" dirty="0">
              <a:latin typeface="ＭＳ ゴシック" pitchFamily="49" charset="-128"/>
              <a:ea typeface="ＭＳ ゴシック" pitchFamily="49" charset="-128"/>
            </a:endParaRPr>
          </a:p>
        </p:txBody>
      </p:sp>
      <p:sp>
        <p:nvSpPr>
          <p:cNvPr id="9" name="Subtitle 2"/>
          <p:cNvSpPr>
            <a:spLocks noGrp="1"/>
          </p:cNvSpPr>
          <p:nvPr>
            <p:ph type="subTitle" idx="1"/>
          </p:nvPr>
        </p:nvSpPr>
        <p:spPr>
          <a:xfrm>
            <a:off x="1475656" y="3356992"/>
            <a:ext cx="6400800" cy="1800200"/>
          </a:xfrm>
        </p:spPr>
        <p:txBody>
          <a:bodyPr/>
          <a:lstStyle/>
          <a:p>
            <a:r>
              <a:rPr lang="ja-JP" altLang="en-US" smtClean="0">
                <a:solidFill>
                  <a:schemeClr val="tx1"/>
                </a:solidFill>
              </a:rPr>
              <a:t>ハノイ工科大学　ＨＥＤＳＰＩ</a:t>
            </a:r>
            <a:endParaRPr lang="en-US" altLang="ja-JP" dirty="0" smtClean="0">
              <a:solidFill>
                <a:schemeClr val="tx1"/>
              </a:solidFill>
            </a:endParaRPr>
          </a:p>
          <a:p>
            <a:r>
              <a:rPr lang="ja-JP" altLang="en-US" smtClean="0">
                <a:solidFill>
                  <a:schemeClr val="tx1"/>
                </a:solidFill>
                <a:latin typeface="ＭＳ ゴシック" pitchFamily="49" charset="-128"/>
                <a:ea typeface="ＭＳ ゴシック" pitchFamily="49" charset="-128"/>
              </a:rPr>
              <a:t>ＩＴ日本語　</a:t>
            </a:r>
            <a:r>
              <a:rPr lang="ja-JP" altLang="en-US" smtClean="0">
                <a:solidFill>
                  <a:schemeClr val="tx1"/>
                </a:solidFill>
              </a:rPr>
              <a:t>講師：　権代　祥一</a:t>
            </a:r>
            <a:endParaRPr lang="en-US" altLang="ja-JP" dirty="0">
              <a:solidFill>
                <a:schemeClr val="tx1"/>
              </a:solidFill>
            </a:endParaRPr>
          </a:p>
        </p:txBody>
      </p:sp>
      <p:sp>
        <p:nvSpPr>
          <p:cNvPr id="4"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repeatCount="indefinite" fill="hold" grpId="0" nodeType="afterEffect">
                                  <p:stCondLst>
                                    <p:cond delay="0"/>
                                  </p:stCondLst>
                                  <p:endCondLst>
                                    <p:cond evt="onNext" delay="0">
                                      <p:tgtEl>
                                        <p:sldTgt/>
                                      </p:tgtEl>
                                    </p:cond>
                                  </p:endCondLst>
                                  <p:iterate type="lt">
                                    <p:tmPct val="10000"/>
                                  </p:iterate>
                                  <p:childTnLst>
                                    <p:animMotion origin="layout" path="M 0.0 0.0 L 0.0 -0.07213" pathEditMode="relative" ptsTypes="">
                                      <p:cBhvr>
                                        <p:cTn id="6" dur="2500" accel="50000" decel="50000" autoRev="1" fill="hold">
                                          <p:stCondLst>
                                            <p:cond delay="0"/>
                                          </p:stCondLst>
                                        </p:cTn>
                                        <p:tgtEl>
                                          <p:spTgt spid="8"/>
                                        </p:tgtEl>
                                        <p:attrNameLst>
                                          <p:attrName>ppt_x</p:attrName>
                                          <p:attrName>ppt_y</p:attrName>
                                        </p:attrNameLst>
                                      </p:cBhvr>
                                    </p:animMotion>
                                    <p:animRot by="1500000">
                                      <p:cBhvr>
                                        <p:cTn id="7" dur="1250" fill="hold">
                                          <p:stCondLst>
                                            <p:cond delay="0"/>
                                          </p:stCondLst>
                                        </p:cTn>
                                        <p:tgtEl>
                                          <p:spTgt spid="8"/>
                                        </p:tgtEl>
                                        <p:attrNameLst>
                                          <p:attrName>r</p:attrName>
                                        </p:attrNameLst>
                                      </p:cBhvr>
                                    </p:animRot>
                                    <p:animRot by="-1500000">
                                      <p:cBhvr>
                                        <p:cTn id="8" dur="1250" fill="hold">
                                          <p:stCondLst>
                                            <p:cond delay="1250"/>
                                          </p:stCondLst>
                                        </p:cTn>
                                        <p:tgtEl>
                                          <p:spTgt spid="8"/>
                                        </p:tgtEl>
                                        <p:attrNameLst>
                                          <p:attrName>r</p:attrName>
                                        </p:attrNameLst>
                                      </p:cBhvr>
                                    </p:animRot>
                                    <p:animRot by="-1500000">
                                      <p:cBhvr>
                                        <p:cTn id="9" dur="1250" fill="hold">
                                          <p:stCondLst>
                                            <p:cond delay="2500"/>
                                          </p:stCondLst>
                                        </p:cTn>
                                        <p:tgtEl>
                                          <p:spTgt spid="8"/>
                                        </p:tgtEl>
                                        <p:attrNameLst>
                                          <p:attrName>r</p:attrName>
                                        </p:attrNameLst>
                                      </p:cBhvr>
                                    </p:animRot>
                                    <p:animRot by="1500000">
                                      <p:cBhvr>
                                        <p:cTn id="10" dur="1250" fill="hold">
                                          <p:stCondLst>
                                            <p:cond delay="375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smtClean="0"/>
              <a:t>総合試験（外部設計の検証）</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800" smtClean="0"/>
              <a:t>最大値、最大負荷など極端な事象の確認を行なう。</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lowchart: Predefined Process 4"/>
          <p:cNvSpPr/>
          <p:nvPr/>
        </p:nvSpPr>
        <p:spPr>
          <a:xfrm>
            <a:off x="3851920" y="4509120"/>
            <a:ext cx="1080120" cy="648072"/>
          </a:xfrm>
          <a:prstGeom prst="flowChartPredefinedProcess">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rgbClr val="FFD1D1"/>
                </a:solidFill>
              </a:rPr>
              <a:t>A</a:t>
            </a:r>
            <a:endParaRPr kumimoji="1" lang="ja-JP" altLang="en-US" sz="4000">
              <a:solidFill>
                <a:srgbClr val="FFD1D1"/>
              </a:solidFill>
            </a:endParaRPr>
          </a:p>
        </p:txBody>
      </p:sp>
      <p:sp>
        <p:nvSpPr>
          <p:cNvPr id="6" name="Flowchart: Predefined Process 5"/>
          <p:cNvSpPr/>
          <p:nvPr/>
        </p:nvSpPr>
        <p:spPr>
          <a:xfrm>
            <a:off x="3851920" y="3861048"/>
            <a:ext cx="1080120" cy="648072"/>
          </a:xfrm>
          <a:prstGeom prst="flowChartPredefinedProcess">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rgbClr val="FFD1D1"/>
                </a:solidFill>
              </a:rPr>
              <a:t>B</a:t>
            </a:r>
            <a:endParaRPr kumimoji="1" lang="ja-JP" altLang="en-US" sz="4000">
              <a:solidFill>
                <a:srgbClr val="FFD1D1"/>
              </a:solidFill>
            </a:endParaRPr>
          </a:p>
        </p:txBody>
      </p:sp>
      <p:sp>
        <p:nvSpPr>
          <p:cNvPr id="7" name="Flowchart: Predefined Process 6"/>
          <p:cNvSpPr/>
          <p:nvPr/>
        </p:nvSpPr>
        <p:spPr>
          <a:xfrm>
            <a:off x="3851920" y="3212976"/>
            <a:ext cx="1080120" cy="648072"/>
          </a:xfrm>
          <a:prstGeom prst="flowChartPredefinedProcess">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rgbClr val="FFD1D1"/>
                </a:solidFill>
              </a:rPr>
              <a:t>C</a:t>
            </a:r>
            <a:endParaRPr kumimoji="1" lang="ja-JP" altLang="en-US" sz="4000">
              <a:solidFill>
                <a:srgbClr val="FFD1D1"/>
              </a:solidFill>
            </a:endParaRPr>
          </a:p>
        </p:txBody>
      </p:sp>
      <p:sp>
        <p:nvSpPr>
          <p:cNvPr id="8" name="Flowchart: Predefined Process 7"/>
          <p:cNvSpPr/>
          <p:nvPr/>
        </p:nvSpPr>
        <p:spPr>
          <a:xfrm>
            <a:off x="3851920" y="5157192"/>
            <a:ext cx="1080120" cy="648072"/>
          </a:xfrm>
          <a:prstGeom prst="flowChartPredefinedProcess">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rgbClr val="FFD1D1"/>
                </a:solidFill>
              </a:rPr>
              <a:t>D</a:t>
            </a:r>
            <a:endParaRPr kumimoji="1" lang="ja-JP" altLang="en-US" sz="4000">
              <a:solidFill>
                <a:srgbClr val="FFD1D1"/>
              </a:solidFill>
            </a:endParaRPr>
          </a:p>
        </p:txBody>
      </p:sp>
      <p:sp>
        <p:nvSpPr>
          <p:cNvPr id="9" name="Flowchart: Predefined Process 8"/>
          <p:cNvSpPr/>
          <p:nvPr/>
        </p:nvSpPr>
        <p:spPr>
          <a:xfrm>
            <a:off x="3851920" y="5805264"/>
            <a:ext cx="1080120" cy="648072"/>
          </a:xfrm>
          <a:prstGeom prst="flowChartPredefinedProcess">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rgbClr val="FFD1D1"/>
                </a:solidFill>
              </a:rPr>
              <a:t>E</a:t>
            </a:r>
            <a:endParaRPr kumimoji="1" lang="ja-JP" altLang="en-US" sz="4000">
              <a:solidFill>
                <a:srgbClr val="FFD1D1"/>
              </a:solidFill>
            </a:endParaRPr>
          </a:p>
        </p:txBody>
      </p:sp>
      <p:sp>
        <p:nvSpPr>
          <p:cNvPr id="10" name="Flowchart: Predefined Process 9"/>
          <p:cNvSpPr/>
          <p:nvPr/>
        </p:nvSpPr>
        <p:spPr>
          <a:xfrm>
            <a:off x="6804248" y="3212976"/>
            <a:ext cx="1080120" cy="648072"/>
          </a:xfrm>
          <a:prstGeom prst="flowChartPredefinedProcess">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rgbClr val="FFD1D1"/>
                </a:solidFill>
              </a:rPr>
              <a:t>F</a:t>
            </a:r>
            <a:endParaRPr kumimoji="1" lang="ja-JP" altLang="en-US" sz="4000">
              <a:solidFill>
                <a:srgbClr val="FFD1D1"/>
              </a:solidFill>
            </a:endParaRPr>
          </a:p>
        </p:txBody>
      </p:sp>
      <p:sp>
        <p:nvSpPr>
          <p:cNvPr id="11" name="Flowchart: Magnetic Disk 10"/>
          <p:cNvSpPr/>
          <p:nvPr/>
        </p:nvSpPr>
        <p:spPr>
          <a:xfrm>
            <a:off x="6804248" y="5805264"/>
            <a:ext cx="1080120" cy="648072"/>
          </a:xfrm>
          <a:prstGeom prst="flowChartMagneticDisk">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D1D1"/>
              </a:solidFill>
            </a:endParaRPr>
          </a:p>
        </p:txBody>
      </p:sp>
      <p:cxnSp>
        <p:nvCxnSpPr>
          <p:cNvPr id="12" name="Straight Arrow Connector 11"/>
          <p:cNvCxnSpPr>
            <a:stCxn id="6" idx="3"/>
            <a:endCxn id="10" idx="1"/>
          </p:cNvCxnSpPr>
          <p:nvPr/>
        </p:nvCxnSpPr>
        <p:spPr>
          <a:xfrm flipV="1">
            <a:off x="4932040" y="3537012"/>
            <a:ext cx="1872208" cy="648072"/>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21" idx="1"/>
          </p:cNvCxnSpPr>
          <p:nvPr/>
        </p:nvCxnSpPr>
        <p:spPr>
          <a:xfrm>
            <a:off x="4932040" y="4185084"/>
            <a:ext cx="1800200" cy="648072"/>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10" idx="1"/>
          </p:cNvCxnSpPr>
          <p:nvPr/>
        </p:nvCxnSpPr>
        <p:spPr>
          <a:xfrm flipV="1">
            <a:off x="4932040" y="3537012"/>
            <a:ext cx="1872208" cy="1944216"/>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0" idx="1"/>
          </p:cNvCxnSpPr>
          <p:nvPr/>
        </p:nvCxnSpPr>
        <p:spPr>
          <a:xfrm flipV="1">
            <a:off x="4932040" y="3537012"/>
            <a:ext cx="1872208" cy="2592288"/>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10" idx="1"/>
          </p:cNvCxnSpPr>
          <p:nvPr/>
        </p:nvCxnSpPr>
        <p:spPr>
          <a:xfrm>
            <a:off x="4932040" y="3537012"/>
            <a:ext cx="1872208"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21" idx="1"/>
          </p:cNvCxnSpPr>
          <p:nvPr/>
        </p:nvCxnSpPr>
        <p:spPr>
          <a:xfrm>
            <a:off x="4932040" y="4833156"/>
            <a:ext cx="1800200"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10" idx="1"/>
          </p:cNvCxnSpPr>
          <p:nvPr/>
        </p:nvCxnSpPr>
        <p:spPr>
          <a:xfrm flipV="1">
            <a:off x="4932040" y="3537012"/>
            <a:ext cx="1872208" cy="1296144"/>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sp>
        <p:nvSpPr>
          <p:cNvPr id="19" name="Flowchart: Display 18"/>
          <p:cNvSpPr/>
          <p:nvPr/>
        </p:nvSpPr>
        <p:spPr>
          <a:xfrm>
            <a:off x="1115616" y="4509120"/>
            <a:ext cx="1080120" cy="648072"/>
          </a:xfrm>
          <a:prstGeom prst="flowChartDisplay">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solidFill>
                  <a:srgbClr val="FFD1D1"/>
                </a:solidFill>
              </a:rPr>
              <a:t>画面</a:t>
            </a:r>
            <a:endParaRPr kumimoji="1" lang="ja-JP" altLang="en-US" sz="2000" b="1">
              <a:solidFill>
                <a:srgbClr val="FFD1D1"/>
              </a:solidFill>
            </a:endParaRPr>
          </a:p>
        </p:txBody>
      </p:sp>
      <p:cxnSp>
        <p:nvCxnSpPr>
          <p:cNvPr id="20" name="Straight Arrow Connector 19"/>
          <p:cNvCxnSpPr>
            <a:stCxn id="19" idx="3"/>
            <a:endCxn id="5" idx="1"/>
          </p:cNvCxnSpPr>
          <p:nvPr/>
        </p:nvCxnSpPr>
        <p:spPr>
          <a:xfrm>
            <a:off x="2195736" y="4833156"/>
            <a:ext cx="1656184"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sp>
        <p:nvSpPr>
          <p:cNvPr id="21" name="Flowchart: Display 20"/>
          <p:cNvSpPr/>
          <p:nvPr/>
        </p:nvSpPr>
        <p:spPr>
          <a:xfrm>
            <a:off x="6732240" y="4509120"/>
            <a:ext cx="1080120" cy="648072"/>
          </a:xfrm>
          <a:prstGeom prst="flowChartDisplay">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solidFill>
                  <a:srgbClr val="FFD1D1"/>
                </a:solidFill>
              </a:rPr>
              <a:t>画面</a:t>
            </a:r>
            <a:endParaRPr kumimoji="1" lang="ja-JP" altLang="en-US" sz="2000" b="1">
              <a:solidFill>
                <a:srgbClr val="FFD1D1"/>
              </a:solidFill>
            </a:endParaRPr>
          </a:p>
        </p:txBody>
      </p:sp>
      <p:cxnSp>
        <p:nvCxnSpPr>
          <p:cNvPr id="22" name="Straight Arrow Connector 21"/>
          <p:cNvCxnSpPr>
            <a:stCxn id="7" idx="3"/>
            <a:endCxn id="21" idx="1"/>
          </p:cNvCxnSpPr>
          <p:nvPr/>
        </p:nvCxnSpPr>
        <p:spPr>
          <a:xfrm>
            <a:off x="4932040" y="3537012"/>
            <a:ext cx="1800200" cy="1296144"/>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21" idx="1"/>
          </p:cNvCxnSpPr>
          <p:nvPr/>
        </p:nvCxnSpPr>
        <p:spPr>
          <a:xfrm flipV="1">
            <a:off x="4932040" y="4833156"/>
            <a:ext cx="1800200" cy="1296144"/>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sp>
        <p:nvSpPr>
          <p:cNvPr id="25" name="Flowchart: Display 24"/>
          <p:cNvSpPr/>
          <p:nvPr/>
        </p:nvSpPr>
        <p:spPr>
          <a:xfrm>
            <a:off x="1115616" y="3861048"/>
            <a:ext cx="1080120" cy="648072"/>
          </a:xfrm>
          <a:prstGeom prst="flowChartDisplay">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solidFill>
                  <a:srgbClr val="FFD1D1"/>
                </a:solidFill>
              </a:rPr>
              <a:t>画面</a:t>
            </a:r>
            <a:endParaRPr kumimoji="1" lang="ja-JP" altLang="en-US" sz="2000" b="1">
              <a:solidFill>
                <a:srgbClr val="FFD1D1"/>
              </a:solidFill>
            </a:endParaRPr>
          </a:p>
        </p:txBody>
      </p:sp>
      <p:sp>
        <p:nvSpPr>
          <p:cNvPr id="26" name="Flowchart: Display 25"/>
          <p:cNvSpPr/>
          <p:nvPr/>
        </p:nvSpPr>
        <p:spPr>
          <a:xfrm>
            <a:off x="1115616" y="5157192"/>
            <a:ext cx="1080120" cy="648072"/>
          </a:xfrm>
          <a:prstGeom prst="flowChartDisplay">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solidFill>
                  <a:srgbClr val="FFD1D1"/>
                </a:solidFill>
              </a:rPr>
              <a:t>画面</a:t>
            </a:r>
            <a:endParaRPr kumimoji="1" lang="ja-JP" altLang="en-US" sz="2000" b="1">
              <a:solidFill>
                <a:srgbClr val="FFD1D1"/>
              </a:solidFill>
            </a:endParaRPr>
          </a:p>
        </p:txBody>
      </p:sp>
      <p:sp>
        <p:nvSpPr>
          <p:cNvPr id="27" name="Flowchart: Display 26"/>
          <p:cNvSpPr/>
          <p:nvPr/>
        </p:nvSpPr>
        <p:spPr>
          <a:xfrm>
            <a:off x="1115616" y="5805264"/>
            <a:ext cx="1080120" cy="648072"/>
          </a:xfrm>
          <a:prstGeom prst="flowChartDisplay">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solidFill>
                  <a:srgbClr val="FFD1D1"/>
                </a:solidFill>
              </a:rPr>
              <a:t>画面</a:t>
            </a:r>
            <a:endParaRPr kumimoji="1" lang="ja-JP" altLang="en-US" sz="2000" b="1">
              <a:solidFill>
                <a:srgbClr val="FFD1D1"/>
              </a:solidFill>
            </a:endParaRPr>
          </a:p>
        </p:txBody>
      </p:sp>
      <p:cxnSp>
        <p:nvCxnSpPr>
          <p:cNvPr id="28" name="Straight Arrow Connector 27"/>
          <p:cNvCxnSpPr>
            <a:stCxn id="26" idx="3"/>
            <a:endCxn id="5" idx="1"/>
          </p:cNvCxnSpPr>
          <p:nvPr/>
        </p:nvCxnSpPr>
        <p:spPr>
          <a:xfrm flipV="1">
            <a:off x="2195736" y="4833156"/>
            <a:ext cx="1656184" cy="648072"/>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7" idx="3"/>
            <a:endCxn id="5" idx="1"/>
          </p:cNvCxnSpPr>
          <p:nvPr/>
        </p:nvCxnSpPr>
        <p:spPr>
          <a:xfrm flipV="1">
            <a:off x="2195736" y="4833156"/>
            <a:ext cx="1656184" cy="1296144"/>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5" idx="1"/>
          </p:cNvCxnSpPr>
          <p:nvPr/>
        </p:nvCxnSpPr>
        <p:spPr>
          <a:xfrm>
            <a:off x="2195736" y="4185084"/>
            <a:ext cx="1656184" cy="648072"/>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Display 37"/>
          <p:cNvSpPr/>
          <p:nvPr/>
        </p:nvSpPr>
        <p:spPr>
          <a:xfrm>
            <a:off x="1115616" y="3212976"/>
            <a:ext cx="1080120" cy="648072"/>
          </a:xfrm>
          <a:prstGeom prst="flowChartDisplay">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solidFill>
                  <a:srgbClr val="FFD1D1"/>
                </a:solidFill>
              </a:rPr>
              <a:t>画面</a:t>
            </a:r>
            <a:endParaRPr kumimoji="1" lang="ja-JP" altLang="en-US" sz="2000" b="1">
              <a:solidFill>
                <a:srgbClr val="FFD1D1"/>
              </a:solidFill>
            </a:endParaRPr>
          </a:p>
        </p:txBody>
      </p:sp>
      <p:cxnSp>
        <p:nvCxnSpPr>
          <p:cNvPr id="39" name="Straight Arrow Connector 38"/>
          <p:cNvCxnSpPr>
            <a:stCxn id="38" idx="3"/>
            <a:endCxn id="5" idx="1"/>
          </p:cNvCxnSpPr>
          <p:nvPr/>
        </p:nvCxnSpPr>
        <p:spPr>
          <a:xfrm>
            <a:off x="2195736" y="3537012"/>
            <a:ext cx="1656184" cy="1296144"/>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 idx="3"/>
            <a:endCxn id="21" idx="1"/>
          </p:cNvCxnSpPr>
          <p:nvPr/>
        </p:nvCxnSpPr>
        <p:spPr>
          <a:xfrm flipV="1">
            <a:off x="4932040" y="4833156"/>
            <a:ext cx="1800200" cy="648072"/>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 idx="3"/>
            <a:endCxn id="11" idx="2"/>
          </p:cNvCxnSpPr>
          <p:nvPr/>
        </p:nvCxnSpPr>
        <p:spPr>
          <a:xfrm>
            <a:off x="4932040" y="3537012"/>
            <a:ext cx="1872208" cy="2592288"/>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 idx="3"/>
            <a:endCxn id="11" idx="2"/>
          </p:cNvCxnSpPr>
          <p:nvPr/>
        </p:nvCxnSpPr>
        <p:spPr>
          <a:xfrm>
            <a:off x="4932040" y="4185084"/>
            <a:ext cx="1872208" cy="1944216"/>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5" idx="3"/>
            <a:endCxn id="11" idx="2"/>
          </p:cNvCxnSpPr>
          <p:nvPr/>
        </p:nvCxnSpPr>
        <p:spPr>
          <a:xfrm>
            <a:off x="4932040" y="4833156"/>
            <a:ext cx="1872208" cy="1296144"/>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 idx="3"/>
            <a:endCxn id="11" idx="2"/>
          </p:cNvCxnSpPr>
          <p:nvPr/>
        </p:nvCxnSpPr>
        <p:spPr>
          <a:xfrm>
            <a:off x="4932040" y="5481228"/>
            <a:ext cx="1872208" cy="648072"/>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 idx="3"/>
            <a:endCxn id="11" idx="2"/>
          </p:cNvCxnSpPr>
          <p:nvPr/>
        </p:nvCxnSpPr>
        <p:spPr>
          <a:xfrm>
            <a:off x="4932040" y="6129300"/>
            <a:ext cx="1872208"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slide(fromLeft)">
                                      <p:cBhvr>
                                        <p:cTn id="11" dur="1000"/>
                                        <p:tgtEl>
                                          <p:spTgt spid="19"/>
                                        </p:tgtEl>
                                      </p:cBhvr>
                                    </p:animEffect>
                                  </p:childTnLst>
                                </p:cTn>
                              </p:par>
                            </p:childTnLst>
                          </p:cTn>
                        </p:par>
                        <p:par>
                          <p:cTn id="12" fill="hold">
                            <p:stCondLst>
                              <p:cond delay="3000"/>
                            </p:stCondLst>
                            <p:childTnLst>
                              <p:par>
                                <p:cTn id="13" presetID="1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lide(fromLeft)">
                                      <p:cBhvr>
                                        <p:cTn id="15" dur="1000"/>
                                        <p:tgtEl>
                                          <p:spTgt spid="25"/>
                                        </p:tgtEl>
                                      </p:cBhvr>
                                    </p:animEffect>
                                  </p:childTnLst>
                                </p:cTn>
                              </p:par>
                            </p:childTnLst>
                          </p:cTn>
                        </p:par>
                        <p:par>
                          <p:cTn id="16" fill="hold">
                            <p:stCondLst>
                              <p:cond delay="4000"/>
                            </p:stCondLst>
                            <p:childTnLst>
                              <p:par>
                                <p:cTn id="17" presetID="1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slide(fromLeft)">
                                      <p:cBhvr>
                                        <p:cTn id="19" dur="1000"/>
                                        <p:tgtEl>
                                          <p:spTgt spid="26"/>
                                        </p:tgtEl>
                                      </p:cBhvr>
                                    </p:animEffect>
                                  </p:childTnLst>
                                </p:cTn>
                              </p:par>
                            </p:childTnLst>
                          </p:cTn>
                        </p:par>
                        <p:par>
                          <p:cTn id="20" fill="hold">
                            <p:stCondLst>
                              <p:cond delay="5000"/>
                            </p:stCondLst>
                            <p:childTnLst>
                              <p:par>
                                <p:cTn id="21" presetID="1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slide(fromLeft)">
                                      <p:cBhvr>
                                        <p:cTn id="23" dur="1000"/>
                                        <p:tgtEl>
                                          <p:spTgt spid="27"/>
                                        </p:tgtEl>
                                      </p:cBhvr>
                                    </p:animEffect>
                                  </p:childTnLst>
                                </p:cTn>
                              </p:par>
                            </p:childTnLst>
                          </p:cTn>
                        </p:par>
                        <p:par>
                          <p:cTn id="24" fill="hold">
                            <p:stCondLst>
                              <p:cond delay="6000"/>
                            </p:stCondLst>
                            <p:childTnLst>
                              <p:par>
                                <p:cTn id="25" presetID="1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slide(fromLeft)">
                                      <p:cBhvr>
                                        <p:cTn id="27" dur="1000"/>
                                        <p:tgtEl>
                                          <p:spTgt spid="38"/>
                                        </p:tgtEl>
                                      </p:cBhvr>
                                    </p:animEffect>
                                  </p:childTnLst>
                                </p:cTn>
                              </p:par>
                            </p:childTnLst>
                          </p:cTn>
                        </p:par>
                        <p:par>
                          <p:cTn id="28" fill="hold">
                            <p:stCondLst>
                              <p:cond delay="7000"/>
                            </p:stCondLst>
                            <p:childTnLst>
                              <p:par>
                                <p:cTn id="29" presetID="1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lide(fromLeft)">
                                      <p:cBhvr>
                                        <p:cTn id="31" dur="1000"/>
                                        <p:tgtEl>
                                          <p:spTgt spid="20"/>
                                        </p:tgtEl>
                                      </p:cBhvr>
                                    </p:animEffect>
                                  </p:childTnLst>
                                </p:cTn>
                              </p:par>
                            </p:childTnLst>
                          </p:cTn>
                        </p:par>
                        <p:par>
                          <p:cTn id="32" fill="hold">
                            <p:stCondLst>
                              <p:cond delay="8000"/>
                            </p:stCondLst>
                            <p:childTnLst>
                              <p:par>
                                <p:cTn id="33" presetID="1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slide(fromLeft)">
                                      <p:cBhvr>
                                        <p:cTn id="35" dur="1000"/>
                                        <p:tgtEl>
                                          <p:spTgt spid="5"/>
                                        </p:tgtEl>
                                      </p:cBhvr>
                                    </p:animEffect>
                                  </p:childTnLst>
                                </p:cTn>
                              </p:par>
                            </p:childTnLst>
                          </p:cTn>
                        </p:par>
                        <p:par>
                          <p:cTn id="36" fill="hold">
                            <p:stCondLst>
                              <p:cond delay="9000"/>
                            </p:stCondLst>
                            <p:childTnLst>
                              <p:par>
                                <p:cTn id="37" presetID="12" presetClass="entr" presetSubtype="8"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slide(fromLeft)">
                                      <p:cBhvr>
                                        <p:cTn id="39" dur="1000"/>
                                        <p:tgtEl>
                                          <p:spTgt spid="28"/>
                                        </p:tgtEl>
                                      </p:cBhvr>
                                    </p:animEffect>
                                  </p:childTnLst>
                                </p:cTn>
                              </p:par>
                              <p:par>
                                <p:cTn id="40" presetID="1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slide(fromLeft)">
                                      <p:cBhvr>
                                        <p:cTn id="42" dur="1000"/>
                                        <p:tgtEl>
                                          <p:spTgt spid="29"/>
                                        </p:tgtEl>
                                      </p:cBhvr>
                                    </p:animEffect>
                                  </p:childTnLst>
                                </p:cTn>
                              </p:par>
                              <p:par>
                                <p:cTn id="43" presetID="12" presetClass="entr" presetSubtype="8"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slide(fromLeft)">
                                      <p:cBhvr>
                                        <p:cTn id="45" dur="1000"/>
                                        <p:tgtEl>
                                          <p:spTgt spid="30"/>
                                        </p:tgtEl>
                                      </p:cBhvr>
                                    </p:animEffect>
                                  </p:childTnLst>
                                </p:cTn>
                              </p:par>
                              <p:par>
                                <p:cTn id="46" presetID="12" presetClass="entr" presetSubtype="8"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slide(fromLeft)">
                                      <p:cBhvr>
                                        <p:cTn id="48" dur="1000"/>
                                        <p:tgtEl>
                                          <p:spTgt spid="39"/>
                                        </p:tgtEl>
                                      </p:cBhvr>
                                    </p:animEffect>
                                  </p:childTnLst>
                                </p:cTn>
                              </p:par>
                            </p:childTnLst>
                          </p:cTn>
                        </p:par>
                        <p:par>
                          <p:cTn id="49" fill="hold">
                            <p:stCondLst>
                              <p:cond delay="10000"/>
                            </p:stCondLst>
                            <p:childTnLst>
                              <p:par>
                                <p:cTn id="50" presetID="12" presetClass="entr" presetSubtype="8"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slide(fromLeft)">
                                      <p:cBhvr>
                                        <p:cTn id="52" dur="1000"/>
                                        <p:tgtEl>
                                          <p:spTgt spid="6"/>
                                        </p:tgtEl>
                                      </p:cBhvr>
                                    </p:animEffect>
                                  </p:childTnLst>
                                </p:cTn>
                              </p:par>
                            </p:childTnLst>
                          </p:cTn>
                        </p:par>
                        <p:par>
                          <p:cTn id="53" fill="hold">
                            <p:stCondLst>
                              <p:cond delay="11000"/>
                            </p:stCondLst>
                            <p:childTnLst>
                              <p:par>
                                <p:cTn id="54" presetID="12" presetClass="entr" presetSubtype="8" fill="hold" grpId="0"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slide(fromLeft)">
                                      <p:cBhvr>
                                        <p:cTn id="56" dur="1000"/>
                                        <p:tgtEl>
                                          <p:spTgt spid="7"/>
                                        </p:tgtEl>
                                      </p:cBhvr>
                                    </p:animEffect>
                                  </p:childTnLst>
                                </p:cTn>
                              </p:par>
                            </p:childTnLst>
                          </p:cTn>
                        </p:par>
                        <p:par>
                          <p:cTn id="57" fill="hold">
                            <p:stCondLst>
                              <p:cond delay="12000"/>
                            </p:stCondLst>
                            <p:childTnLst>
                              <p:par>
                                <p:cTn id="58" presetID="12" presetClass="entr" presetSubtype="8"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slide(fromLeft)">
                                      <p:cBhvr>
                                        <p:cTn id="60" dur="1000"/>
                                        <p:tgtEl>
                                          <p:spTgt spid="8"/>
                                        </p:tgtEl>
                                      </p:cBhvr>
                                    </p:animEffect>
                                  </p:childTnLst>
                                </p:cTn>
                              </p:par>
                            </p:childTnLst>
                          </p:cTn>
                        </p:par>
                        <p:par>
                          <p:cTn id="61" fill="hold">
                            <p:stCondLst>
                              <p:cond delay="13000"/>
                            </p:stCondLst>
                            <p:childTnLst>
                              <p:par>
                                <p:cTn id="62" presetID="12" presetClass="entr" presetSubtype="8"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slide(fromLeft)">
                                      <p:cBhvr>
                                        <p:cTn id="64" dur="1000"/>
                                        <p:tgtEl>
                                          <p:spTgt spid="9"/>
                                        </p:tgtEl>
                                      </p:cBhvr>
                                    </p:animEffect>
                                  </p:childTnLst>
                                </p:cTn>
                              </p:par>
                            </p:childTnLst>
                          </p:cTn>
                        </p:par>
                        <p:par>
                          <p:cTn id="65" fill="hold">
                            <p:stCondLst>
                              <p:cond delay="14000"/>
                            </p:stCondLst>
                            <p:childTnLst>
                              <p:par>
                                <p:cTn id="66" presetID="12" presetClass="entr" presetSubtype="8" fill="hold"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slide(fromLeft)">
                                      <p:cBhvr>
                                        <p:cTn id="68" dur="1000"/>
                                        <p:tgtEl>
                                          <p:spTgt spid="16"/>
                                        </p:tgtEl>
                                      </p:cBhvr>
                                    </p:animEffect>
                                  </p:childTnLst>
                                </p:cTn>
                              </p:par>
                            </p:childTnLst>
                          </p:cTn>
                        </p:par>
                        <p:par>
                          <p:cTn id="69" fill="hold">
                            <p:stCondLst>
                              <p:cond delay="15000"/>
                            </p:stCondLst>
                            <p:childTnLst>
                              <p:par>
                                <p:cTn id="70" presetID="12" presetClass="entr" presetSubtype="8" fill="hold" grpId="0" nodeType="after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slide(fromLeft)">
                                      <p:cBhvr>
                                        <p:cTn id="72" dur="1000"/>
                                        <p:tgtEl>
                                          <p:spTgt spid="10"/>
                                        </p:tgtEl>
                                      </p:cBhvr>
                                    </p:animEffect>
                                  </p:childTnLst>
                                </p:cTn>
                              </p:par>
                            </p:childTnLst>
                          </p:cTn>
                        </p:par>
                        <p:par>
                          <p:cTn id="73" fill="hold">
                            <p:stCondLst>
                              <p:cond delay="16000"/>
                            </p:stCondLst>
                            <p:childTnLst>
                              <p:par>
                                <p:cTn id="74" presetID="12" presetClass="entr" presetSubtype="8" fill="hold" nodeType="after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slide(fromLeft)">
                                      <p:cBhvr>
                                        <p:cTn id="76" dur="1000"/>
                                        <p:tgtEl>
                                          <p:spTgt spid="12"/>
                                        </p:tgtEl>
                                      </p:cBhvr>
                                    </p:animEffect>
                                  </p:childTnLst>
                                </p:cTn>
                              </p:par>
                              <p:par>
                                <p:cTn id="77" presetID="12" presetClass="entr" presetSubtype="8"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slide(fromLeft)">
                                      <p:cBhvr>
                                        <p:cTn id="79" dur="1000"/>
                                        <p:tgtEl>
                                          <p:spTgt spid="18"/>
                                        </p:tgtEl>
                                      </p:cBhvr>
                                    </p:animEffect>
                                  </p:childTnLst>
                                </p:cTn>
                              </p:par>
                              <p:par>
                                <p:cTn id="80" presetID="12" presetClass="entr" presetSubtype="8"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slide(fromLeft)">
                                      <p:cBhvr>
                                        <p:cTn id="82" dur="1000"/>
                                        <p:tgtEl>
                                          <p:spTgt spid="14"/>
                                        </p:tgtEl>
                                      </p:cBhvr>
                                    </p:animEffect>
                                  </p:childTnLst>
                                </p:cTn>
                              </p:par>
                              <p:par>
                                <p:cTn id="83" presetID="12" presetClass="entr" presetSubtype="8" fill="hold" nodeType="with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slide(fromLeft)">
                                      <p:cBhvr>
                                        <p:cTn id="85" dur="1000"/>
                                        <p:tgtEl>
                                          <p:spTgt spid="15"/>
                                        </p:tgtEl>
                                      </p:cBhvr>
                                    </p:animEffect>
                                  </p:childTnLst>
                                </p:cTn>
                              </p:par>
                            </p:childTnLst>
                          </p:cTn>
                        </p:par>
                        <p:par>
                          <p:cTn id="86" fill="hold">
                            <p:stCondLst>
                              <p:cond delay="17000"/>
                            </p:stCondLst>
                            <p:childTnLst>
                              <p:par>
                                <p:cTn id="87" presetID="12" presetClass="entr" presetSubtype="8" fill="hold" nodeType="afterEffect">
                                  <p:stCondLst>
                                    <p:cond delay="0"/>
                                  </p:stCondLst>
                                  <p:childTnLst>
                                    <p:set>
                                      <p:cBhvr>
                                        <p:cTn id="88" dur="1" fill="hold">
                                          <p:stCondLst>
                                            <p:cond delay="0"/>
                                          </p:stCondLst>
                                        </p:cTn>
                                        <p:tgtEl>
                                          <p:spTgt spid="96"/>
                                        </p:tgtEl>
                                        <p:attrNameLst>
                                          <p:attrName>style.visibility</p:attrName>
                                        </p:attrNameLst>
                                      </p:cBhvr>
                                      <p:to>
                                        <p:strVal val="visible"/>
                                      </p:to>
                                    </p:set>
                                    <p:animEffect transition="in" filter="slide(fromLeft)">
                                      <p:cBhvr>
                                        <p:cTn id="89" dur="1000"/>
                                        <p:tgtEl>
                                          <p:spTgt spid="96"/>
                                        </p:tgtEl>
                                      </p:cBhvr>
                                    </p:animEffect>
                                  </p:childTnLst>
                                </p:cTn>
                              </p:par>
                            </p:childTnLst>
                          </p:cTn>
                        </p:par>
                        <p:par>
                          <p:cTn id="90" fill="hold">
                            <p:stCondLst>
                              <p:cond delay="18000"/>
                            </p:stCondLst>
                            <p:childTnLst>
                              <p:par>
                                <p:cTn id="91" presetID="12" presetClass="entr" presetSubtype="8" fill="hold" grpId="0" nodeType="after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slide(fromLeft)">
                                      <p:cBhvr>
                                        <p:cTn id="93" dur="1000"/>
                                        <p:tgtEl>
                                          <p:spTgt spid="11"/>
                                        </p:tgtEl>
                                      </p:cBhvr>
                                    </p:animEffect>
                                  </p:childTnLst>
                                </p:cTn>
                              </p:par>
                            </p:childTnLst>
                          </p:cTn>
                        </p:par>
                        <p:par>
                          <p:cTn id="94" fill="hold">
                            <p:stCondLst>
                              <p:cond delay="19000"/>
                            </p:stCondLst>
                            <p:childTnLst>
                              <p:par>
                                <p:cTn id="95" presetID="12" presetClass="entr" presetSubtype="8" fill="hold" nodeType="afterEffect">
                                  <p:stCondLst>
                                    <p:cond delay="0"/>
                                  </p:stCondLst>
                                  <p:childTnLst>
                                    <p:set>
                                      <p:cBhvr>
                                        <p:cTn id="96" dur="1" fill="hold">
                                          <p:stCondLst>
                                            <p:cond delay="0"/>
                                          </p:stCondLst>
                                        </p:cTn>
                                        <p:tgtEl>
                                          <p:spTgt spid="93"/>
                                        </p:tgtEl>
                                        <p:attrNameLst>
                                          <p:attrName>style.visibility</p:attrName>
                                        </p:attrNameLst>
                                      </p:cBhvr>
                                      <p:to>
                                        <p:strVal val="visible"/>
                                      </p:to>
                                    </p:set>
                                    <p:animEffect transition="in" filter="slide(fromLeft)">
                                      <p:cBhvr>
                                        <p:cTn id="97" dur="1000"/>
                                        <p:tgtEl>
                                          <p:spTgt spid="93"/>
                                        </p:tgtEl>
                                      </p:cBhvr>
                                    </p:animEffect>
                                  </p:childTnLst>
                                </p:cTn>
                              </p:par>
                              <p:par>
                                <p:cTn id="98" presetID="12" presetClass="entr" presetSubtype="8" fill="hold" nodeType="withEffect">
                                  <p:stCondLst>
                                    <p:cond delay="0"/>
                                  </p:stCondLst>
                                  <p:childTnLst>
                                    <p:set>
                                      <p:cBhvr>
                                        <p:cTn id="99" dur="1" fill="hold">
                                          <p:stCondLst>
                                            <p:cond delay="0"/>
                                          </p:stCondLst>
                                        </p:cTn>
                                        <p:tgtEl>
                                          <p:spTgt spid="99"/>
                                        </p:tgtEl>
                                        <p:attrNameLst>
                                          <p:attrName>style.visibility</p:attrName>
                                        </p:attrNameLst>
                                      </p:cBhvr>
                                      <p:to>
                                        <p:strVal val="visible"/>
                                      </p:to>
                                    </p:set>
                                    <p:animEffect transition="in" filter="slide(fromLeft)">
                                      <p:cBhvr>
                                        <p:cTn id="100" dur="1000"/>
                                        <p:tgtEl>
                                          <p:spTgt spid="99"/>
                                        </p:tgtEl>
                                      </p:cBhvr>
                                    </p:animEffect>
                                  </p:childTnLst>
                                </p:cTn>
                              </p:par>
                              <p:par>
                                <p:cTn id="101" presetID="12" presetClass="entr" presetSubtype="8" fill="hold" nodeType="with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slide(fromLeft)">
                                      <p:cBhvr>
                                        <p:cTn id="103" dur="1000"/>
                                        <p:tgtEl>
                                          <p:spTgt spid="102"/>
                                        </p:tgtEl>
                                      </p:cBhvr>
                                    </p:animEffect>
                                  </p:childTnLst>
                                </p:cTn>
                              </p:par>
                              <p:par>
                                <p:cTn id="104" presetID="12" presetClass="entr" presetSubtype="8" fill="hold" nodeType="withEffect">
                                  <p:stCondLst>
                                    <p:cond delay="0"/>
                                  </p:stCondLst>
                                  <p:childTnLst>
                                    <p:set>
                                      <p:cBhvr>
                                        <p:cTn id="105" dur="1" fill="hold">
                                          <p:stCondLst>
                                            <p:cond delay="0"/>
                                          </p:stCondLst>
                                        </p:cTn>
                                        <p:tgtEl>
                                          <p:spTgt spid="105"/>
                                        </p:tgtEl>
                                        <p:attrNameLst>
                                          <p:attrName>style.visibility</p:attrName>
                                        </p:attrNameLst>
                                      </p:cBhvr>
                                      <p:to>
                                        <p:strVal val="visible"/>
                                      </p:to>
                                    </p:set>
                                    <p:animEffect transition="in" filter="slide(fromLeft)">
                                      <p:cBhvr>
                                        <p:cTn id="106" dur="1000"/>
                                        <p:tgtEl>
                                          <p:spTgt spid="105"/>
                                        </p:tgtEl>
                                      </p:cBhvr>
                                    </p:animEffect>
                                  </p:childTnLst>
                                </p:cTn>
                              </p:par>
                            </p:childTnLst>
                          </p:cTn>
                        </p:par>
                        <p:par>
                          <p:cTn id="107" fill="hold">
                            <p:stCondLst>
                              <p:cond delay="20000"/>
                            </p:stCondLst>
                            <p:childTnLst>
                              <p:par>
                                <p:cTn id="108" presetID="12" presetClass="entr" presetSubtype="8" fill="hold" nodeType="after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slide(fromLeft)">
                                      <p:cBhvr>
                                        <p:cTn id="110" dur="1000"/>
                                        <p:tgtEl>
                                          <p:spTgt spid="22"/>
                                        </p:tgtEl>
                                      </p:cBhvr>
                                    </p:animEffect>
                                  </p:childTnLst>
                                </p:cTn>
                              </p:par>
                            </p:childTnLst>
                          </p:cTn>
                        </p:par>
                        <p:par>
                          <p:cTn id="111" fill="hold">
                            <p:stCondLst>
                              <p:cond delay="21000"/>
                            </p:stCondLst>
                            <p:childTnLst>
                              <p:par>
                                <p:cTn id="112" presetID="12" presetClass="entr" presetSubtype="8" fill="hold" grpId="0" nodeType="after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slide(fromLeft)">
                                      <p:cBhvr>
                                        <p:cTn id="114" dur="1000"/>
                                        <p:tgtEl>
                                          <p:spTgt spid="21"/>
                                        </p:tgtEl>
                                      </p:cBhvr>
                                    </p:animEffect>
                                  </p:childTnLst>
                                </p:cTn>
                              </p:par>
                            </p:childTnLst>
                          </p:cTn>
                        </p:par>
                        <p:par>
                          <p:cTn id="115" fill="hold">
                            <p:stCondLst>
                              <p:cond delay="22000"/>
                            </p:stCondLst>
                            <p:childTnLst>
                              <p:par>
                                <p:cTn id="116" presetID="12" presetClass="entr" presetSubtype="8" fill="hold" nodeType="after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slide(fromLeft)">
                                      <p:cBhvr>
                                        <p:cTn id="118" dur="1000"/>
                                        <p:tgtEl>
                                          <p:spTgt spid="13"/>
                                        </p:tgtEl>
                                      </p:cBhvr>
                                    </p:animEffect>
                                  </p:childTnLst>
                                </p:cTn>
                              </p:par>
                              <p:par>
                                <p:cTn id="119" presetID="12" presetClass="entr" presetSubtype="8" fill="hold" nodeType="with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slide(fromLeft)">
                                      <p:cBhvr>
                                        <p:cTn id="121" dur="1000"/>
                                        <p:tgtEl>
                                          <p:spTgt spid="17"/>
                                        </p:tgtEl>
                                      </p:cBhvr>
                                    </p:animEffect>
                                  </p:childTnLst>
                                </p:cTn>
                              </p:par>
                              <p:par>
                                <p:cTn id="122" presetID="12" presetClass="entr" presetSubtype="8" fill="hold" nodeType="withEffect">
                                  <p:stCondLst>
                                    <p:cond delay="0"/>
                                  </p:stCondLst>
                                  <p:childTnLst>
                                    <p:set>
                                      <p:cBhvr>
                                        <p:cTn id="123" dur="1" fill="hold">
                                          <p:stCondLst>
                                            <p:cond delay="0"/>
                                          </p:stCondLst>
                                        </p:cTn>
                                        <p:tgtEl>
                                          <p:spTgt spid="90"/>
                                        </p:tgtEl>
                                        <p:attrNameLst>
                                          <p:attrName>style.visibility</p:attrName>
                                        </p:attrNameLst>
                                      </p:cBhvr>
                                      <p:to>
                                        <p:strVal val="visible"/>
                                      </p:to>
                                    </p:set>
                                    <p:animEffect transition="in" filter="slide(fromLeft)">
                                      <p:cBhvr>
                                        <p:cTn id="124" dur="1000"/>
                                        <p:tgtEl>
                                          <p:spTgt spid="90"/>
                                        </p:tgtEl>
                                      </p:cBhvr>
                                    </p:animEffect>
                                  </p:childTnLst>
                                </p:cTn>
                              </p:par>
                              <p:par>
                                <p:cTn id="125" presetID="12" presetClass="entr" presetSubtype="8" fill="hold" nodeType="withEffect">
                                  <p:stCondLst>
                                    <p:cond delay="0"/>
                                  </p:stCondLst>
                                  <p:childTnLst>
                                    <p:set>
                                      <p:cBhvr>
                                        <p:cTn id="126" dur="1" fill="hold">
                                          <p:stCondLst>
                                            <p:cond delay="0"/>
                                          </p:stCondLst>
                                        </p:cTn>
                                        <p:tgtEl>
                                          <p:spTgt spid="23"/>
                                        </p:tgtEl>
                                        <p:attrNameLst>
                                          <p:attrName>style.visibility</p:attrName>
                                        </p:attrNameLst>
                                      </p:cBhvr>
                                      <p:to>
                                        <p:strVal val="visible"/>
                                      </p:to>
                                    </p:set>
                                    <p:animEffect transition="in" filter="slide(fromLeft)">
                                      <p:cBhvr>
                                        <p:cTn id="12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9" grpId="0" animBg="1"/>
      <p:bldP spid="21" grpId="0" animBg="1"/>
      <p:bldP spid="25" grpId="0" animBg="1"/>
      <p:bldP spid="26" grpId="0" animBg="1"/>
      <p:bldP spid="27"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総合試験（外部設計の検証）</a:t>
            </a:r>
            <a:endParaRPr kumimoji="1" lang="ja-JP" altLang="en-US" dirty="0"/>
          </a:p>
        </p:txBody>
      </p:sp>
      <p:sp>
        <p:nvSpPr>
          <p:cNvPr id="3" name="Content Placeholder 2"/>
          <p:cNvSpPr>
            <a:spLocks noGrp="1"/>
          </p:cNvSpPr>
          <p:nvPr>
            <p:ph idx="1"/>
          </p:nvPr>
        </p:nvSpPr>
        <p:spPr>
          <a:xfrm>
            <a:off x="457200" y="1600200"/>
            <a:ext cx="8229600" cy="2332856"/>
          </a:xfrm>
        </p:spPr>
        <p:txBody>
          <a:bodyPr>
            <a:normAutofit/>
          </a:bodyPr>
          <a:lstStyle/>
          <a:p>
            <a:r>
              <a:rPr lang="ja-JP" altLang="en-US" sz="4800" smtClean="0"/>
              <a:t>性能の確認などを行なう。応答時間や処理速度などの確認。</a:t>
            </a:r>
            <a:endParaRPr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lowchart: Predefined Process 4"/>
          <p:cNvSpPr/>
          <p:nvPr/>
        </p:nvSpPr>
        <p:spPr>
          <a:xfrm>
            <a:off x="3851920" y="4077072"/>
            <a:ext cx="1080120" cy="2088232"/>
          </a:xfrm>
          <a:prstGeom prst="flowChartPredefinedProcess">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smtClean="0">
                <a:solidFill>
                  <a:srgbClr val="FFD1D1"/>
                </a:solidFill>
              </a:rPr>
              <a:t>A</a:t>
            </a:r>
            <a:endParaRPr kumimoji="1" lang="ja-JP" altLang="en-US" sz="4000" dirty="0">
              <a:solidFill>
                <a:srgbClr val="FFD1D1"/>
              </a:solidFill>
            </a:endParaRPr>
          </a:p>
        </p:txBody>
      </p:sp>
      <p:sp>
        <p:nvSpPr>
          <p:cNvPr id="6" name="Flowchart: Magnetic Disk 5"/>
          <p:cNvSpPr/>
          <p:nvPr/>
        </p:nvSpPr>
        <p:spPr>
          <a:xfrm>
            <a:off x="6660232" y="4077072"/>
            <a:ext cx="1080120" cy="648072"/>
          </a:xfrm>
          <a:prstGeom prst="flowChartMagneticDisk">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D1D1"/>
              </a:solidFill>
            </a:endParaRPr>
          </a:p>
        </p:txBody>
      </p:sp>
      <p:sp>
        <p:nvSpPr>
          <p:cNvPr id="7" name="Flowchart: Display 6"/>
          <p:cNvSpPr/>
          <p:nvPr/>
        </p:nvSpPr>
        <p:spPr>
          <a:xfrm>
            <a:off x="1043608" y="4077072"/>
            <a:ext cx="1080120" cy="648072"/>
          </a:xfrm>
          <a:prstGeom prst="flowChartDisplay">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smtClean="0">
                <a:solidFill>
                  <a:srgbClr val="FFD1D1"/>
                </a:solidFill>
              </a:rPr>
              <a:t>画面</a:t>
            </a:r>
            <a:endParaRPr kumimoji="1" lang="ja-JP" altLang="en-US" sz="2000" b="1">
              <a:solidFill>
                <a:srgbClr val="FFD1D1"/>
              </a:solidFill>
            </a:endParaRPr>
          </a:p>
        </p:txBody>
      </p:sp>
      <p:cxnSp>
        <p:nvCxnSpPr>
          <p:cNvPr id="8" name="Straight Arrow Connector 7"/>
          <p:cNvCxnSpPr/>
          <p:nvPr/>
        </p:nvCxnSpPr>
        <p:spPr>
          <a:xfrm>
            <a:off x="2123728" y="4221088"/>
            <a:ext cx="1728192"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32040" y="4221088"/>
            <a:ext cx="1728192"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932040" y="4581128"/>
            <a:ext cx="1728192"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123728" y="4581128"/>
            <a:ext cx="1728192"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sp>
        <p:nvSpPr>
          <p:cNvPr id="13" name="Flowchart: Magnetic Disk 5"/>
          <p:cNvSpPr/>
          <p:nvPr/>
        </p:nvSpPr>
        <p:spPr>
          <a:xfrm>
            <a:off x="6660232" y="4797152"/>
            <a:ext cx="1080120" cy="648072"/>
          </a:xfrm>
          <a:prstGeom prst="flowChartMagneticDisk">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D1D1"/>
              </a:solidFill>
            </a:endParaRPr>
          </a:p>
        </p:txBody>
      </p:sp>
      <p:sp>
        <p:nvSpPr>
          <p:cNvPr id="15" name="Flowchart: Magnetic Disk 5"/>
          <p:cNvSpPr/>
          <p:nvPr/>
        </p:nvSpPr>
        <p:spPr>
          <a:xfrm>
            <a:off x="6660232" y="5517232"/>
            <a:ext cx="1080120" cy="648072"/>
          </a:xfrm>
          <a:prstGeom prst="flowChartMagneticDisk">
            <a:avLst/>
          </a:prstGeom>
          <a:solidFill>
            <a:srgbClr val="3333FF"/>
          </a:solidFill>
          <a:ln w="50800">
            <a:solidFill>
              <a:srgbClr val="FFD1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D1D1"/>
              </a:solidFill>
            </a:endParaRPr>
          </a:p>
        </p:txBody>
      </p:sp>
      <p:cxnSp>
        <p:nvCxnSpPr>
          <p:cNvPr id="17" name="Straight Arrow Connector 9"/>
          <p:cNvCxnSpPr/>
          <p:nvPr/>
        </p:nvCxnSpPr>
        <p:spPr>
          <a:xfrm>
            <a:off x="4932040" y="4941168"/>
            <a:ext cx="1728192"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0"/>
          <p:cNvCxnSpPr/>
          <p:nvPr/>
        </p:nvCxnSpPr>
        <p:spPr>
          <a:xfrm flipH="1">
            <a:off x="4932040" y="5301208"/>
            <a:ext cx="1728192"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9"/>
          <p:cNvCxnSpPr/>
          <p:nvPr/>
        </p:nvCxnSpPr>
        <p:spPr>
          <a:xfrm>
            <a:off x="4932040" y="5661248"/>
            <a:ext cx="1728192"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0"/>
          <p:cNvCxnSpPr/>
          <p:nvPr/>
        </p:nvCxnSpPr>
        <p:spPr>
          <a:xfrm flipH="1">
            <a:off x="4932040" y="6021288"/>
            <a:ext cx="1728192" cy="0"/>
          </a:xfrm>
          <a:prstGeom prst="straightConnector1">
            <a:avLst/>
          </a:prstGeom>
          <a:ln w="50800">
            <a:solidFill>
              <a:srgbClr val="00B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Left)">
                                      <p:cBhvr>
                                        <p:cTn id="11" dur="1000"/>
                                        <p:tgtEl>
                                          <p:spTgt spid="7"/>
                                        </p:tgtEl>
                                      </p:cBhvr>
                                    </p:animEffect>
                                  </p:childTnLst>
                                </p:cTn>
                              </p:par>
                            </p:childTnLst>
                          </p:cTn>
                        </p:par>
                        <p:par>
                          <p:cTn id="12" fill="hold">
                            <p:stCondLst>
                              <p:cond delay="3000"/>
                            </p:stCondLst>
                            <p:childTnLst>
                              <p:par>
                                <p:cTn id="13" presetID="1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1000"/>
                                        <p:tgtEl>
                                          <p:spTgt spid="8"/>
                                        </p:tgtEl>
                                      </p:cBhvr>
                                    </p:animEffect>
                                  </p:childTnLst>
                                </p:cTn>
                              </p:par>
                            </p:childTnLst>
                          </p:cTn>
                        </p:par>
                        <p:par>
                          <p:cTn id="16" fill="hold">
                            <p:stCondLst>
                              <p:cond delay="4000"/>
                            </p:stCondLst>
                            <p:childTnLst>
                              <p:par>
                                <p:cTn id="17" presetID="1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lide(fromLeft)">
                                      <p:cBhvr>
                                        <p:cTn id="19" dur="1000"/>
                                        <p:tgtEl>
                                          <p:spTgt spid="5"/>
                                        </p:tgtEl>
                                      </p:cBhvr>
                                    </p:animEffect>
                                  </p:childTnLst>
                                </p:cTn>
                              </p:par>
                            </p:childTnLst>
                          </p:cTn>
                        </p:par>
                        <p:par>
                          <p:cTn id="20" fill="hold">
                            <p:stCondLst>
                              <p:cond delay="5000"/>
                            </p:stCondLst>
                            <p:childTnLst>
                              <p:par>
                                <p:cTn id="21" presetID="1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Left)">
                                      <p:cBhvr>
                                        <p:cTn id="23" dur="1000"/>
                                        <p:tgtEl>
                                          <p:spTgt spid="10"/>
                                        </p:tgtEl>
                                      </p:cBhvr>
                                    </p:animEffect>
                                  </p:childTnLst>
                                </p:cTn>
                              </p:par>
                            </p:childTnLst>
                          </p:cTn>
                        </p:par>
                        <p:par>
                          <p:cTn id="24" fill="hold">
                            <p:stCondLst>
                              <p:cond delay="6000"/>
                            </p:stCondLst>
                            <p:childTnLst>
                              <p:par>
                                <p:cTn id="25" presetID="1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Left)">
                                      <p:cBhvr>
                                        <p:cTn id="27" dur="1000"/>
                                        <p:tgtEl>
                                          <p:spTgt spid="6"/>
                                        </p:tgtEl>
                                      </p:cBhvr>
                                    </p:animEffect>
                                  </p:childTnLst>
                                </p:cTn>
                              </p:par>
                            </p:childTnLst>
                          </p:cTn>
                        </p:par>
                        <p:par>
                          <p:cTn id="28" fill="hold">
                            <p:stCondLst>
                              <p:cond delay="7000"/>
                            </p:stCondLst>
                            <p:childTnLst>
                              <p:par>
                                <p:cTn id="29" presetID="12" presetClass="entr" presetSubtype="2"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lide(fromRight)">
                                      <p:cBhvr>
                                        <p:cTn id="31" dur="1000"/>
                                        <p:tgtEl>
                                          <p:spTgt spid="11"/>
                                        </p:tgtEl>
                                      </p:cBhvr>
                                    </p:animEffect>
                                  </p:childTnLst>
                                </p:cTn>
                              </p:par>
                            </p:childTnLst>
                          </p:cTn>
                        </p:par>
                        <p:par>
                          <p:cTn id="32" fill="hold">
                            <p:stCondLst>
                              <p:cond delay="8000"/>
                            </p:stCondLst>
                            <p:childTnLst>
                              <p:par>
                                <p:cTn id="33" presetID="1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lide(fromLeft)">
                                      <p:cBhvr>
                                        <p:cTn id="35" dur="1000"/>
                                        <p:tgtEl>
                                          <p:spTgt spid="17"/>
                                        </p:tgtEl>
                                      </p:cBhvr>
                                    </p:animEffect>
                                  </p:childTnLst>
                                </p:cTn>
                              </p:par>
                            </p:childTnLst>
                          </p:cTn>
                        </p:par>
                        <p:par>
                          <p:cTn id="36" fill="hold">
                            <p:stCondLst>
                              <p:cond delay="9000"/>
                            </p:stCondLst>
                            <p:childTnLst>
                              <p:par>
                                <p:cTn id="37" presetID="1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slide(fromLeft)">
                                      <p:cBhvr>
                                        <p:cTn id="39" dur="1000"/>
                                        <p:tgtEl>
                                          <p:spTgt spid="13"/>
                                        </p:tgtEl>
                                      </p:cBhvr>
                                    </p:animEffect>
                                  </p:childTnLst>
                                </p:cTn>
                              </p:par>
                            </p:childTnLst>
                          </p:cTn>
                        </p:par>
                        <p:par>
                          <p:cTn id="40" fill="hold">
                            <p:stCondLst>
                              <p:cond delay="10000"/>
                            </p:stCondLst>
                            <p:childTnLst>
                              <p:par>
                                <p:cTn id="41" presetID="12" presetClass="entr" presetSubtype="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lide(fromRight)">
                                      <p:cBhvr>
                                        <p:cTn id="43" dur="1000"/>
                                        <p:tgtEl>
                                          <p:spTgt spid="18"/>
                                        </p:tgtEl>
                                      </p:cBhvr>
                                    </p:animEffect>
                                  </p:childTnLst>
                                </p:cTn>
                              </p:par>
                            </p:childTnLst>
                          </p:cTn>
                        </p:par>
                        <p:par>
                          <p:cTn id="44" fill="hold">
                            <p:stCondLst>
                              <p:cond delay="11000"/>
                            </p:stCondLst>
                            <p:childTnLst>
                              <p:par>
                                <p:cTn id="45" presetID="12" presetClass="entr" presetSubtype="8"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slide(fromLeft)">
                                      <p:cBhvr>
                                        <p:cTn id="47" dur="1000"/>
                                        <p:tgtEl>
                                          <p:spTgt spid="19"/>
                                        </p:tgtEl>
                                      </p:cBhvr>
                                    </p:animEffect>
                                  </p:childTnLst>
                                </p:cTn>
                              </p:par>
                            </p:childTnLst>
                          </p:cTn>
                        </p:par>
                        <p:par>
                          <p:cTn id="48" fill="hold">
                            <p:stCondLst>
                              <p:cond delay="12000"/>
                            </p:stCondLst>
                            <p:childTnLst>
                              <p:par>
                                <p:cTn id="49" presetID="12" presetClass="entr" presetSubtype="8"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slide(fromLeft)">
                                      <p:cBhvr>
                                        <p:cTn id="51" dur="1000"/>
                                        <p:tgtEl>
                                          <p:spTgt spid="15"/>
                                        </p:tgtEl>
                                      </p:cBhvr>
                                    </p:animEffect>
                                  </p:childTnLst>
                                </p:cTn>
                              </p:par>
                            </p:childTnLst>
                          </p:cTn>
                        </p:par>
                        <p:par>
                          <p:cTn id="52" fill="hold">
                            <p:stCondLst>
                              <p:cond delay="13000"/>
                            </p:stCondLst>
                            <p:childTnLst>
                              <p:par>
                                <p:cTn id="53" presetID="12" presetClass="entr" presetSubtype="2"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slide(fromRight)">
                                      <p:cBhvr>
                                        <p:cTn id="55" dur="1000"/>
                                        <p:tgtEl>
                                          <p:spTgt spid="20"/>
                                        </p:tgtEl>
                                      </p:cBhvr>
                                    </p:animEffect>
                                  </p:childTnLst>
                                </p:cTn>
                              </p:par>
                            </p:childTnLst>
                          </p:cTn>
                        </p:par>
                        <p:par>
                          <p:cTn id="56" fill="hold">
                            <p:stCondLst>
                              <p:cond delay="14000"/>
                            </p:stCondLst>
                            <p:childTnLst>
                              <p:par>
                                <p:cTn id="57" presetID="12" presetClass="entr" presetSubtype="2"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slide(fromRight)">
                                      <p:cBhvr>
                                        <p:cTn id="5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総合試験（外部設計の検証）</a:t>
            </a:r>
            <a:endParaRPr kumimoji="1" lang="ja-JP" altLang="en-US" dirty="0"/>
          </a:p>
        </p:txBody>
      </p:sp>
      <p:sp>
        <p:nvSpPr>
          <p:cNvPr id="3" name="Content Placeholder 2"/>
          <p:cNvSpPr>
            <a:spLocks noGrp="1"/>
          </p:cNvSpPr>
          <p:nvPr>
            <p:ph idx="1"/>
          </p:nvPr>
        </p:nvSpPr>
        <p:spPr>
          <a:xfrm>
            <a:off x="457200" y="1600200"/>
            <a:ext cx="8229600" cy="4781128"/>
          </a:xfrm>
        </p:spPr>
        <p:txBody>
          <a:bodyPr>
            <a:normAutofit/>
          </a:bodyPr>
          <a:lstStyle/>
          <a:p>
            <a:r>
              <a:rPr lang="ja-JP" altLang="en-US" sz="4800" smtClean="0"/>
              <a:t>操作性の確認、誤操作に対するふるまいの確認を行なう。</a:t>
            </a:r>
            <a:endParaRPr lang="en-US" altLang="ja-JP" sz="4800" dirty="0" smtClean="0"/>
          </a:p>
          <a:p>
            <a:pPr lvl="1">
              <a:buFont typeface="Wingdings" pitchFamily="2" charset="2"/>
              <a:buChar char="ü"/>
            </a:pPr>
            <a:r>
              <a:rPr lang="ja-JP" altLang="en-US" sz="4400" smtClean="0"/>
              <a:t>モンキータッチ試験の実施</a:t>
            </a:r>
            <a:endParaRPr lang="en-US" altLang="ja-JP" sz="4400" dirty="0" smtClean="0"/>
          </a:p>
          <a:p>
            <a:pPr lvl="1">
              <a:buFont typeface="Wingdings" pitchFamily="2" charset="2"/>
              <a:buChar char="ü"/>
            </a:pPr>
            <a:r>
              <a:rPr lang="ja-JP" altLang="en-US" sz="4400" smtClean="0"/>
              <a:t>外部設計で顧客と確認した画面操作を行い、顧客の要求を満たしているかを検証する。</a:t>
            </a:r>
            <a:endParaRPr lang="en-US" altLang="ja-JP" sz="4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2000"/>
                                        <p:tgtEl>
                                          <p:spTgt spid="3">
                                            <p:txEl>
                                              <p:pRg st="2" end="2"/>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総合試験（外部設計の検証）</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lang="ja-JP" altLang="en-US" sz="4800" dirty="0" smtClean="0"/>
              <a:t>例外処理系の確認を行なう。</a:t>
            </a:r>
            <a:endParaRPr lang="en-US" altLang="ja-JP" sz="4800" dirty="0" smtClean="0"/>
          </a:p>
          <a:p>
            <a:pPr lvl="1">
              <a:buFont typeface="Wingdings" pitchFamily="2" charset="2"/>
              <a:buChar char="Ø"/>
            </a:pPr>
            <a:r>
              <a:rPr lang="ja-JP" altLang="en-US" sz="4400" dirty="0" smtClean="0">
                <a:latin typeface="ＭＳ Ｐゴシック" pitchFamily="50" charset="-128"/>
                <a:ea typeface="ＭＳ Ｐゴシック" pitchFamily="50" charset="-128"/>
              </a:rPr>
              <a:t>異常系の試験を実施する。</a:t>
            </a:r>
            <a:endParaRPr lang="en-US" altLang="ja-JP" sz="4400" dirty="0" smtClean="0">
              <a:latin typeface="ＭＳ Ｐゴシック" pitchFamily="50" charset="-128"/>
              <a:ea typeface="ＭＳ Ｐゴシック" pitchFamily="50" charset="-128"/>
            </a:endParaRPr>
          </a:p>
          <a:p>
            <a:pPr lvl="1">
              <a:buFont typeface="Wingdings" pitchFamily="2" charset="2"/>
              <a:buChar char="ü"/>
            </a:pPr>
            <a:r>
              <a:rPr lang="ja-JP" altLang="en-US" sz="4400" dirty="0" smtClean="0">
                <a:latin typeface="ＭＳ Ｐゴシック" pitchFamily="50" charset="-128"/>
                <a:ea typeface="ＭＳ Ｐゴシック" pitchFamily="50" charset="-128"/>
              </a:rPr>
              <a:t>全エラーメッセージの確認</a:t>
            </a:r>
            <a:endParaRPr lang="en-US" altLang="ja-JP" sz="4400" dirty="0" smtClean="0">
              <a:latin typeface="ＭＳ Ｐゴシック" pitchFamily="50" charset="-128"/>
              <a:ea typeface="ＭＳ Ｐゴシック" pitchFamily="50" charset="-128"/>
            </a:endParaRPr>
          </a:p>
          <a:p>
            <a:pPr lvl="1">
              <a:buFont typeface="Wingdings" pitchFamily="2" charset="2"/>
              <a:buChar char="ü"/>
            </a:pPr>
            <a:r>
              <a:rPr lang="ja-JP" altLang="en-US" sz="4400" dirty="0" smtClean="0">
                <a:latin typeface="ＭＳ Ｐゴシック" pitchFamily="50" charset="-128"/>
                <a:ea typeface="ＭＳ Ｐゴシック" pitchFamily="50" charset="-128"/>
              </a:rPr>
              <a:t>エラーログの確認</a:t>
            </a:r>
            <a:endParaRPr lang="en-US" altLang="ja-JP" sz="4400" dirty="0" smtClean="0">
              <a:latin typeface="ＭＳ Ｐゴシック" pitchFamily="50" charset="-128"/>
              <a:ea typeface="ＭＳ Ｐゴシック" pitchFamily="50" charset="-128"/>
            </a:endParaRPr>
          </a:p>
          <a:p>
            <a:pPr lvl="1">
              <a:buFont typeface="Wingdings" pitchFamily="2" charset="2"/>
              <a:buChar char="ü"/>
            </a:pPr>
            <a:r>
              <a:rPr lang="ja-JP" altLang="en-US" sz="4400" dirty="0" smtClean="0">
                <a:latin typeface="ＭＳ Ｐゴシック" pitchFamily="50" charset="-128"/>
                <a:ea typeface="ＭＳ Ｐゴシック" pitchFamily="50" charset="-128"/>
              </a:rPr>
              <a:t>リカバリ処理などの確認</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今回のシステムに関して</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a:bodyPr>
          <a:lstStyle/>
          <a:p>
            <a:r>
              <a:rPr lang="ja-JP" altLang="en-US" sz="4800" dirty="0" smtClean="0"/>
              <a:t>今回のシステム規模は小さいので総合試験と運用試験を一緒にしてもいいのではないか？</a:t>
            </a:r>
            <a:endParaRPr lang="en-US" altLang="ja-JP" sz="4800" dirty="0" smtClean="0"/>
          </a:p>
          <a:p>
            <a:r>
              <a:rPr kumimoji="1" lang="ja-JP" altLang="en-US" sz="4800" dirty="0" smtClean="0"/>
              <a:t>運用</a:t>
            </a:r>
            <a:r>
              <a:rPr kumimoji="1" lang="ja-JP" altLang="en-US" sz="4800" dirty="0" smtClean="0"/>
              <a:t>試験の中に総合試験を組み込んで実施してもよいのでは？</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mtClean="0"/>
              <a:t>総合試験の位置付け</a:t>
            </a:r>
            <a:r>
              <a:rPr kumimoji="1" lang="en-US" altLang="ja-JP" dirty="0" smtClean="0"/>
              <a:t>(</a:t>
            </a:r>
            <a:r>
              <a:rPr kumimoji="1" lang="ja-JP" altLang="en-US" smtClean="0"/>
              <a:t>例</a:t>
            </a:r>
            <a:r>
              <a:rPr kumimoji="1" lang="en-US" altLang="ja-JP" dirty="0" smtClean="0"/>
              <a:t>)</a:t>
            </a:r>
            <a:endParaRPr kumimoji="1" lang="ja-JP"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719864" y="2621702"/>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要件定義</a:t>
            </a:r>
            <a:endParaRPr kumimoji="1" lang="ja-JP" altLang="en-US" sz="4800">
              <a:solidFill>
                <a:schemeClr val="bg1"/>
              </a:solidFill>
            </a:endParaRPr>
          </a:p>
        </p:txBody>
      </p:sp>
      <p:sp>
        <p:nvSpPr>
          <p:cNvPr id="7" name="TextBox 6"/>
          <p:cNvSpPr txBox="1"/>
          <p:nvPr/>
        </p:nvSpPr>
        <p:spPr>
          <a:xfrm>
            <a:off x="935888" y="3606115"/>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外部設計</a:t>
            </a:r>
            <a:endParaRPr kumimoji="1" lang="ja-JP" altLang="en-US" sz="4800">
              <a:solidFill>
                <a:schemeClr val="bg1"/>
              </a:solidFill>
            </a:endParaRPr>
          </a:p>
        </p:txBody>
      </p:sp>
      <p:sp>
        <p:nvSpPr>
          <p:cNvPr id="8" name="TextBox 7"/>
          <p:cNvSpPr txBox="1"/>
          <p:nvPr/>
        </p:nvSpPr>
        <p:spPr>
          <a:xfrm>
            <a:off x="1079904" y="4614227"/>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内部設計</a:t>
            </a:r>
            <a:endParaRPr kumimoji="1" lang="ja-JP" altLang="en-US" sz="4800">
              <a:solidFill>
                <a:schemeClr val="bg1"/>
              </a:solidFill>
            </a:endParaRPr>
          </a:p>
        </p:txBody>
      </p:sp>
      <p:sp>
        <p:nvSpPr>
          <p:cNvPr id="9" name="TextBox 8"/>
          <p:cNvSpPr txBox="1"/>
          <p:nvPr/>
        </p:nvSpPr>
        <p:spPr>
          <a:xfrm>
            <a:off x="1259632" y="5601434"/>
            <a:ext cx="6624736" cy="830997"/>
          </a:xfrm>
          <a:prstGeom prst="rect">
            <a:avLst/>
          </a:prstGeom>
          <a:solidFill>
            <a:srgbClr val="3333FF"/>
          </a:solidFill>
          <a:ln>
            <a:noFill/>
          </a:ln>
          <a:scene3d>
            <a:camera prst="orthographicFront"/>
            <a:lightRig rig="threePt" dir="t"/>
          </a:scene3d>
          <a:sp3d>
            <a:bevelT/>
            <a:bevelB/>
          </a:sp3d>
        </p:spPr>
        <p:txBody>
          <a:bodyPr wrap="square" rtlCol="0">
            <a:spAutoFit/>
          </a:bodyPr>
          <a:lstStyle/>
          <a:p>
            <a:pPr algn="ctr"/>
            <a:r>
              <a:rPr kumimoji="1" lang="ja-JP" altLang="en-US" sz="4800" smtClean="0">
                <a:solidFill>
                  <a:schemeClr val="bg1"/>
                </a:solidFill>
              </a:rPr>
              <a:t>プログラミング</a:t>
            </a:r>
            <a:r>
              <a:rPr kumimoji="1" lang="en-US" altLang="ja-JP" sz="4800" dirty="0" smtClean="0">
                <a:solidFill>
                  <a:schemeClr val="bg1"/>
                </a:solidFill>
              </a:rPr>
              <a:t>/</a:t>
            </a:r>
            <a:r>
              <a:rPr kumimoji="1" lang="ja-JP" altLang="en-US" sz="4800" smtClean="0">
                <a:solidFill>
                  <a:schemeClr val="bg1"/>
                </a:solidFill>
              </a:rPr>
              <a:t>単体試験</a:t>
            </a:r>
            <a:endParaRPr kumimoji="1" lang="ja-JP" altLang="en-US" sz="4800">
              <a:solidFill>
                <a:schemeClr val="bg1"/>
              </a:solidFill>
            </a:endParaRPr>
          </a:p>
        </p:txBody>
      </p:sp>
      <p:sp>
        <p:nvSpPr>
          <p:cNvPr id="11" name="TextBox 10"/>
          <p:cNvSpPr txBox="1"/>
          <p:nvPr/>
        </p:nvSpPr>
        <p:spPr>
          <a:xfrm>
            <a:off x="5868144" y="2621702"/>
            <a:ext cx="2628000" cy="1887418"/>
          </a:xfrm>
          <a:prstGeom prst="rect">
            <a:avLst/>
          </a:prstGeom>
          <a:solidFill>
            <a:srgbClr val="5A00FF"/>
          </a:solidFill>
          <a:ln>
            <a:noFill/>
          </a:ln>
          <a:scene3d>
            <a:camera prst="orthographicFront"/>
            <a:lightRig rig="threePt" dir="t"/>
          </a:scene3d>
          <a:sp3d>
            <a:bevelT/>
            <a:bevelB/>
          </a:sp3d>
        </p:spPr>
        <p:txBody>
          <a:bodyPr wrap="square" rtlCol="0">
            <a:noAutofit/>
          </a:bodyPr>
          <a:lstStyle/>
          <a:p>
            <a:r>
              <a:rPr lang="ja-JP" altLang="en-US" sz="4800" dirty="0" smtClean="0">
                <a:solidFill>
                  <a:srgbClr val="FFFF00"/>
                </a:solidFill>
              </a:rPr>
              <a:t>運用</a:t>
            </a:r>
            <a:r>
              <a:rPr kumimoji="1" lang="ja-JP" altLang="en-US" sz="4800" dirty="0" smtClean="0">
                <a:solidFill>
                  <a:srgbClr val="FFFF00"/>
                </a:solidFill>
              </a:rPr>
              <a:t>試験</a:t>
            </a:r>
            <a:endParaRPr kumimoji="1" lang="ja-JP" altLang="en-US" sz="4800" dirty="0">
              <a:solidFill>
                <a:srgbClr val="FFFF00"/>
              </a:solidFill>
            </a:endParaRPr>
          </a:p>
        </p:txBody>
      </p:sp>
      <p:sp>
        <p:nvSpPr>
          <p:cNvPr id="12" name="TextBox 11"/>
          <p:cNvSpPr txBox="1"/>
          <p:nvPr/>
        </p:nvSpPr>
        <p:spPr>
          <a:xfrm>
            <a:off x="6300192" y="3717032"/>
            <a:ext cx="1728192" cy="523220"/>
          </a:xfrm>
          <a:prstGeom prst="rect">
            <a:avLst/>
          </a:prstGeom>
          <a:solidFill>
            <a:srgbClr val="0000FF"/>
          </a:solidFill>
          <a:ln>
            <a:noFill/>
          </a:ln>
          <a:scene3d>
            <a:camera prst="orthographicFront"/>
            <a:lightRig rig="threePt" dir="t"/>
          </a:scene3d>
          <a:sp3d>
            <a:bevelT/>
            <a:bevelB/>
          </a:sp3d>
        </p:spPr>
        <p:txBody>
          <a:bodyPr wrap="square" rtlCol="0">
            <a:spAutoFit/>
          </a:bodyPr>
          <a:lstStyle/>
          <a:p>
            <a:r>
              <a:rPr kumimoji="1" lang="ja-JP" altLang="en-US" sz="2800" dirty="0" smtClean="0">
                <a:solidFill>
                  <a:srgbClr val="FFFF00"/>
                </a:solidFill>
              </a:rPr>
              <a:t>総合試験</a:t>
            </a:r>
            <a:endParaRPr kumimoji="1" lang="ja-JP" altLang="en-US" sz="2800" dirty="0">
              <a:solidFill>
                <a:srgbClr val="FFFF00"/>
              </a:solidFill>
            </a:endParaRPr>
          </a:p>
        </p:txBody>
      </p:sp>
      <p:sp>
        <p:nvSpPr>
          <p:cNvPr id="13" name="TextBox 12"/>
          <p:cNvSpPr txBox="1"/>
          <p:nvPr/>
        </p:nvSpPr>
        <p:spPr>
          <a:xfrm>
            <a:off x="5436096" y="4614227"/>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結合試験</a:t>
            </a:r>
            <a:endParaRPr kumimoji="1" lang="ja-JP" altLang="en-US" sz="4800">
              <a:solidFill>
                <a:schemeClr val="bg1"/>
              </a:solidFill>
            </a:endParaRPr>
          </a:p>
        </p:txBody>
      </p:sp>
      <p:grpSp>
        <p:nvGrpSpPr>
          <p:cNvPr id="3" name="Group 19"/>
          <p:cNvGrpSpPr/>
          <p:nvPr/>
        </p:nvGrpSpPr>
        <p:grpSpPr>
          <a:xfrm>
            <a:off x="3737884" y="4498278"/>
            <a:ext cx="1656184" cy="1018954"/>
            <a:chOff x="4211960" y="3717032"/>
            <a:chExt cx="792088" cy="1080120"/>
          </a:xfrm>
        </p:grpSpPr>
        <p:sp>
          <p:nvSpPr>
            <p:cNvPr id="14" name="Right Arrow 13"/>
            <p:cNvSpPr/>
            <p:nvPr/>
          </p:nvSpPr>
          <p:spPr>
            <a:xfrm>
              <a:off x="4211960" y="3717032"/>
              <a:ext cx="792088"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5" name="TextBox 14"/>
            <p:cNvSpPr txBox="1"/>
            <p:nvPr/>
          </p:nvSpPr>
          <p:spPr>
            <a:xfrm>
              <a:off x="4384153" y="4077072"/>
              <a:ext cx="378825" cy="346558"/>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grpSp>
        <p:nvGrpSpPr>
          <p:cNvPr id="5" name="Group 18"/>
          <p:cNvGrpSpPr/>
          <p:nvPr/>
        </p:nvGrpSpPr>
        <p:grpSpPr>
          <a:xfrm>
            <a:off x="3578878" y="3485798"/>
            <a:ext cx="2217258" cy="1080120"/>
            <a:chOff x="3707904" y="2708920"/>
            <a:chExt cx="1800200" cy="1080120"/>
          </a:xfrm>
        </p:grpSpPr>
        <p:sp>
          <p:nvSpPr>
            <p:cNvPr id="17" name="Right Arrow 1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8" name="TextBox 17"/>
            <p:cNvSpPr txBox="1"/>
            <p:nvPr/>
          </p:nvSpPr>
          <p:spPr>
            <a:xfrm>
              <a:off x="3890020" y="2868146"/>
              <a:ext cx="1324827" cy="830997"/>
            </a:xfrm>
            <a:prstGeom prst="rect">
              <a:avLst/>
            </a:prstGeom>
            <a:noFill/>
          </p:spPr>
          <p:txBody>
            <a:bodyPr wrap="square" rtlCol="0">
              <a:spAutoFit/>
            </a:bodyPr>
            <a:lstStyle/>
            <a:p>
              <a:pPr algn="ctr"/>
              <a:r>
                <a:rPr lang="ja-JP" altLang="en-US" sz="4800" b="1" dirty="0" smtClean="0">
                  <a:solidFill>
                    <a:srgbClr val="FF0000"/>
                  </a:solidFill>
                </a:rPr>
                <a:t>検証</a:t>
              </a:r>
              <a:endParaRPr kumimoji="1" lang="ja-JP" altLang="en-US" sz="4800" b="1" dirty="0"/>
            </a:p>
          </p:txBody>
        </p:sp>
      </p:grpSp>
      <p:grpSp>
        <p:nvGrpSpPr>
          <p:cNvPr id="10" name="Group 20"/>
          <p:cNvGrpSpPr/>
          <p:nvPr/>
        </p:nvGrpSpPr>
        <p:grpSpPr>
          <a:xfrm>
            <a:off x="3362854" y="2477686"/>
            <a:ext cx="2433282" cy="1080120"/>
            <a:chOff x="3707904" y="2708920"/>
            <a:chExt cx="1800200" cy="1080120"/>
          </a:xfrm>
        </p:grpSpPr>
        <p:sp>
          <p:nvSpPr>
            <p:cNvPr id="22" name="Right Arrow 21"/>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3" name="TextBox 22"/>
            <p:cNvSpPr txBox="1"/>
            <p:nvPr/>
          </p:nvSpPr>
          <p:spPr>
            <a:xfrm>
              <a:off x="4044338" y="2833829"/>
              <a:ext cx="1118738" cy="830997"/>
            </a:xfrm>
            <a:prstGeom prst="rect">
              <a:avLst/>
            </a:prstGeom>
            <a:noFill/>
          </p:spPr>
          <p:txBody>
            <a:bodyPr wrap="square" rtlCol="0">
              <a:spAutoFit/>
            </a:bodyPr>
            <a:lstStyle/>
            <a:p>
              <a:pPr algn="ctr"/>
              <a:r>
                <a:rPr lang="ja-JP" altLang="en-US" sz="4800" b="1" dirty="0" smtClean="0">
                  <a:solidFill>
                    <a:srgbClr val="FF0000"/>
                  </a:solidFill>
                </a:rPr>
                <a:t>検証</a:t>
              </a:r>
              <a:endParaRPr kumimoji="1" lang="ja-JP" altLang="en-US" sz="2400" b="1" dirty="0"/>
            </a:p>
          </p:txBody>
        </p:sp>
      </p:grpSp>
      <p:sp>
        <p:nvSpPr>
          <p:cNvPr id="24" name="TextBox 23"/>
          <p:cNvSpPr txBox="1"/>
          <p:nvPr/>
        </p:nvSpPr>
        <p:spPr>
          <a:xfrm>
            <a:off x="539552"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顧客要求</a:t>
            </a:r>
            <a:endParaRPr kumimoji="1" lang="ja-JP" altLang="en-US" sz="4800">
              <a:solidFill>
                <a:schemeClr val="bg1"/>
              </a:solidFill>
            </a:endParaRPr>
          </a:p>
        </p:txBody>
      </p:sp>
      <p:sp>
        <p:nvSpPr>
          <p:cNvPr id="25" name="TextBox 24"/>
          <p:cNvSpPr txBox="1"/>
          <p:nvPr/>
        </p:nvSpPr>
        <p:spPr>
          <a:xfrm>
            <a:off x="6084168"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受入試験</a:t>
            </a:r>
            <a:endParaRPr kumimoji="1" lang="ja-JP" altLang="en-US" sz="4800">
              <a:solidFill>
                <a:schemeClr val="bg1"/>
              </a:solidFill>
            </a:endParaRPr>
          </a:p>
        </p:txBody>
      </p:sp>
      <p:grpSp>
        <p:nvGrpSpPr>
          <p:cNvPr id="16" name="Group 25"/>
          <p:cNvGrpSpPr/>
          <p:nvPr/>
        </p:nvGrpSpPr>
        <p:grpSpPr>
          <a:xfrm>
            <a:off x="3203848" y="1484784"/>
            <a:ext cx="2808312" cy="1080120"/>
            <a:chOff x="3707904" y="2708920"/>
            <a:chExt cx="1800200" cy="1080120"/>
          </a:xfrm>
        </p:grpSpPr>
        <p:sp>
          <p:nvSpPr>
            <p:cNvPr id="27" name="Right Arrow 2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8" name="TextBox 27"/>
            <p:cNvSpPr txBox="1"/>
            <p:nvPr/>
          </p:nvSpPr>
          <p:spPr>
            <a:xfrm>
              <a:off x="4334046" y="3052335"/>
              <a:ext cx="469025"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Top)">
                                      <p:cBhvr>
                                        <p:cTn id="11" dur="500"/>
                                        <p:tgtEl>
                                          <p:spTgt spid="7"/>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Top)">
                                      <p:cBhvr>
                                        <p:cTn id="15" dur="500"/>
                                        <p:tgtEl>
                                          <p:spTgt spid="8"/>
                                        </p:tgtEl>
                                      </p:cBhvr>
                                    </p:animEffect>
                                  </p:childTnLst>
                                </p:cTn>
                              </p:par>
                            </p:childTnLst>
                          </p:cTn>
                        </p:par>
                        <p:par>
                          <p:cTn id="16" fill="hold">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Top)">
                                      <p:cBhvr>
                                        <p:cTn id="19" dur="500"/>
                                        <p:tgtEl>
                                          <p:spTgt spid="9"/>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Bottom)">
                                      <p:cBhvr>
                                        <p:cTn id="27" dur="500"/>
                                        <p:tgtEl>
                                          <p:spTgt spid="12"/>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lide(fromBottom)">
                                      <p:cBhvr>
                                        <p:cTn id="31" dur="500"/>
                                        <p:tgtEl>
                                          <p:spTgt spid="11"/>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lide(fromLeft)">
                                      <p:cBhvr>
                                        <p:cTn id="35" dur="500"/>
                                        <p:tgtEl>
                                          <p:spTgt spid="10"/>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lide(fromLeft)">
                                      <p:cBhvr>
                                        <p:cTn id="39" dur="500"/>
                                        <p:tgtEl>
                                          <p:spTgt spid="5"/>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lide(fromLeft)">
                                      <p:cBhvr>
                                        <p:cTn id="43" dur="500"/>
                                        <p:tgtEl>
                                          <p:spTgt spid="3"/>
                                        </p:tgtEl>
                                      </p:cBhvr>
                                    </p:animEffect>
                                  </p:childTnLst>
                                </p:cTn>
                              </p:par>
                            </p:childTnLst>
                          </p:cTn>
                        </p:par>
                        <p:par>
                          <p:cTn id="44" fill="hold">
                            <p:stCondLst>
                              <p:cond delay="5000"/>
                            </p:stCondLst>
                            <p:childTnLst>
                              <p:par>
                                <p:cTn id="45" presetID="12" presetClass="entr" presetSubtype="1"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Top)">
                                      <p:cBhvr>
                                        <p:cTn id="47" dur="500"/>
                                        <p:tgtEl>
                                          <p:spTgt spid="24"/>
                                        </p:tgtEl>
                                      </p:cBhvr>
                                    </p:animEffect>
                                  </p:childTnLst>
                                </p:cTn>
                              </p:par>
                            </p:childTnLst>
                          </p:cTn>
                        </p:par>
                        <p:par>
                          <p:cTn id="48" fill="hold">
                            <p:stCondLst>
                              <p:cond delay="5500"/>
                            </p:stCondLst>
                            <p:childTnLst>
                              <p:par>
                                <p:cTn id="49" presetID="1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slide(fromBottom)">
                                      <p:cBhvr>
                                        <p:cTn id="51" dur="500"/>
                                        <p:tgtEl>
                                          <p:spTgt spid="25"/>
                                        </p:tgtEl>
                                      </p:cBhvr>
                                    </p:animEffect>
                                  </p:childTnLst>
                                </p:cTn>
                              </p:par>
                            </p:childTnLst>
                          </p:cTn>
                        </p:par>
                        <p:par>
                          <p:cTn id="52" fill="hold">
                            <p:stCondLst>
                              <p:cond delay="6000"/>
                            </p:stCondLst>
                            <p:childTnLst>
                              <p:par>
                                <p:cTn id="53" presetID="1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slide(fromLeft)">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ja-JP" altLang="en-US" dirty="0" smtClean="0"/>
              <a:t>総合試験と運用試験の統合について</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800" dirty="0" smtClean="0"/>
              <a:t>ただし、こういうことは開発計画書の中に書かれているべきである。</a:t>
            </a:r>
            <a:endParaRPr kumimoji="1" lang="en-US" altLang="ja-JP" sz="4800" dirty="0" smtClean="0"/>
          </a:p>
          <a:p>
            <a:r>
              <a:rPr lang="ja-JP" altLang="en-US" sz="4800" dirty="0" smtClean="0"/>
              <a:t>最初の計画が大事だということを認識して欲しい。</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ja-JP" altLang="en-US" smtClean="0"/>
              <a:t>総合試験の位置付け</a:t>
            </a:r>
            <a:r>
              <a:rPr kumimoji="1" lang="en-US" altLang="ja-JP" dirty="0" smtClean="0"/>
              <a:t>(</a:t>
            </a:r>
            <a:r>
              <a:rPr kumimoji="1" lang="ja-JP" altLang="en-US" smtClean="0"/>
              <a:t>例</a:t>
            </a:r>
            <a:r>
              <a:rPr kumimoji="1" lang="en-US" altLang="ja-JP" dirty="0" smtClean="0"/>
              <a:t>)</a:t>
            </a:r>
            <a:endParaRPr kumimoji="1" lang="ja-JP"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TextBox 5"/>
          <p:cNvSpPr txBox="1"/>
          <p:nvPr/>
        </p:nvSpPr>
        <p:spPr>
          <a:xfrm>
            <a:off x="719864" y="2621702"/>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要件定義</a:t>
            </a:r>
            <a:endParaRPr kumimoji="1" lang="ja-JP" altLang="en-US" sz="4800">
              <a:solidFill>
                <a:schemeClr val="bg1"/>
              </a:solidFill>
            </a:endParaRPr>
          </a:p>
        </p:txBody>
      </p:sp>
      <p:sp>
        <p:nvSpPr>
          <p:cNvPr id="7" name="TextBox 6"/>
          <p:cNvSpPr txBox="1"/>
          <p:nvPr/>
        </p:nvSpPr>
        <p:spPr>
          <a:xfrm>
            <a:off x="935888" y="3606115"/>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外部設計</a:t>
            </a:r>
            <a:endParaRPr kumimoji="1" lang="ja-JP" altLang="en-US" sz="4800">
              <a:solidFill>
                <a:schemeClr val="bg1"/>
              </a:solidFill>
            </a:endParaRPr>
          </a:p>
        </p:txBody>
      </p:sp>
      <p:sp>
        <p:nvSpPr>
          <p:cNvPr id="8" name="TextBox 7"/>
          <p:cNvSpPr txBox="1"/>
          <p:nvPr/>
        </p:nvSpPr>
        <p:spPr>
          <a:xfrm>
            <a:off x="1079904" y="4614227"/>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内部設計</a:t>
            </a:r>
            <a:endParaRPr kumimoji="1" lang="ja-JP" altLang="en-US" sz="4800">
              <a:solidFill>
                <a:schemeClr val="bg1"/>
              </a:solidFill>
            </a:endParaRPr>
          </a:p>
        </p:txBody>
      </p:sp>
      <p:sp>
        <p:nvSpPr>
          <p:cNvPr id="9" name="TextBox 8"/>
          <p:cNvSpPr txBox="1"/>
          <p:nvPr/>
        </p:nvSpPr>
        <p:spPr>
          <a:xfrm>
            <a:off x="1259632" y="5601434"/>
            <a:ext cx="6624736" cy="830997"/>
          </a:xfrm>
          <a:prstGeom prst="rect">
            <a:avLst/>
          </a:prstGeom>
          <a:solidFill>
            <a:srgbClr val="3333FF"/>
          </a:solidFill>
          <a:ln>
            <a:noFill/>
          </a:ln>
          <a:scene3d>
            <a:camera prst="orthographicFront"/>
            <a:lightRig rig="threePt" dir="t"/>
          </a:scene3d>
          <a:sp3d>
            <a:bevelT/>
            <a:bevelB/>
          </a:sp3d>
        </p:spPr>
        <p:txBody>
          <a:bodyPr wrap="square" rtlCol="0">
            <a:spAutoFit/>
          </a:bodyPr>
          <a:lstStyle/>
          <a:p>
            <a:pPr algn="ctr"/>
            <a:r>
              <a:rPr kumimoji="1" lang="ja-JP" altLang="en-US" sz="4800" smtClean="0">
                <a:solidFill>
                  <a:schemeClr val="bg1"/>
                </a:solidFill>
              </a:rPr>
              <a:t>プログラミング</a:t>
            </a:r>
            <a:r>
              <a:rPr kumimoji="1" lang="en-US" altLang="ja-JP" sz="4800" dirty="0" smtClean="0">
                <a:solidFill>
                  <a:schemeClr val="bg1"/>
                </a:solidFill>
              </a:rPr>
              <a:t>/</a:t>
            </a:r>
            <a:r>
              <a:rPr kumimoji="1" lang="ja-JP" altLang="en-US" sz="4800" smtClean="0">
                <a:solidFill>
                  <a:schemeClr val="bg1"/>
                </a:solidFill>
              </a:rPr>
              <a:t>単体試験</a:t>
            </a:r>
            <a:endParaRPr kumimoji="1" lang="ja-JP" altLang="en-US" sz="4800">
              <a:solidFill>
                <a:schemeClr val="bg1"/>
              </a:solidFill>
            </a:endParaRPr>
          </a:p>
        </p:txBody>
      </p:sp>
      <p:sp>
        <p:nvSpPr>
          <p:cNvPr id="11" name="TextBox 10"/>
          <p:cNvSpPr txBox="1"/>
          <p:nvPr/>
        </p:nvSpPr>
        <p:spPr>
          <a:xfrm>
            <a:off x="5868144" y="2621702"/>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lang="ja-JP" altLang="en-US" sz="4800" smtClean="0">
                <a:solidFill>
                  <a:schemeClr val="bg1"/>
                </a:solidFill>
              </a:rPr>
              <a:t>運用</a:t>
            </a:r>
            <a:r>
              <a:rPr kumimoji="1" lang="ja-JP" altLang="en-US" sz="4800" smtClean="0">
                <a:solidFill>
                  <a:schemeClr val="bg1"/>
                </a:solidFill>
              </a:rPr>
              <a:t>試験</a:t>
            </a:r>
            <a:endParaRPr kumimoji="1" lang="ja-JP" altLang="en-US" sz="4800">
              <a:solidFill>
                <a:schemeClr val="bg1"/>
              </a:solidFill>
            </a:endParaRPr>
          </a:p>
        </p:txBody>
      </p:sp>
      <p:sp>
        <p:nvSpPr>
          <p:cNvPr id="12" name="TextBox 11"/>
          <p:cNvSpPr txBox="1"/>
          <p:nvPr/>
        </p:nvSpPr>
        <p:spPr>
          <a:xfrm>
            <a:off x="5652120" y="3623238"/>
            <a:ext cx="2628000" cy="830997"/>
          </a:xfrm>
          <a:prstGeom prst="rect">
            <a:avLst/>
          </a:prstGeom>
          <a:solidFill>
            <a:srgbClr val="0000FF"/>
          </a:solidFill>
          <a:ln>
            <a:noFill/>
          </a:ln>
          <a:scene3d>
            <a:camera prst="orthographicFront"/>
            <a:lightRig rig="threePt" dir="t"/>
          </a:scene3d>
          <a:sp3d>
            <a:bevelT/>
            <a:bevelB/>
          </a:sp3d>
        </p:spPr>
        <p:txBody>
          <a:bodyPr wrap="square" rtlCol="0">
            <a:spAutoFit/>
          </a:bodyPr>
          <a:lstStyle/>
          <a:p>
            <a:r>
              <a:rPr kumimoji="1" lang="ja-JP" altLang="en-US" sz="4800" smtClean="0">
                <a:solidFill>
                  <a:srgbClr val="FFFF00"/>
                </a:solidFill>
              </a:rPr>
              <a:t>総合試験</a:t>
            </a:r>
            <a:endParaRPr kumimoji="1" lang="ja-JP" altLang="en-US" sz="4800">
              <a:solidFill>
                <a:srgbClr val="FFFF00"/>
              </a:solidFill>
            </a:endParaRPr>
          </a:p>
        </p:txBody>
      </p:sp>
      <p:sp>
        <p:nvSpPr>
          <p:cNvPr id="13" name="TextBox 12"/>
          <p:cNvSpPr txBox="1"/>
          <p:nvPr/>
        </p:nvSpPr>
        <p:spPr>
          <a:xfrm>
            <a:off x="5436096" y="4614227"/>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結合試験</a:t>
            </a:r>
            <a:endParaRPr kumimoji="1" lang="ja-JP" altLang="en-US" sz="4800">
              <a:solidFill>
                <a:schemeClr val="bg1"/>
              </a:solidFill>
            </a:endParaRPr>
          </a:p>
        </p:txBody>
      </p:sp>
      <p:grpSp>
        <p:nvGrpSpPr>
          <p:cNvPr id="3" name="Group 19"/>
          <p:cNvGrpSpPr/>
          <p:nvPr/>
        </p:nvGrpSpPr>
        <p:grpSpPr>
          <a:xfrm>
            <a:off x="3737884" y="4498278"/>
            <a:ext cx="1656184" cy="1018954"/>
            <a:chOff x="4211960" y="3717032"/>
            <a:chExt cx="792088" cy="1080120"/>
          </a:xfrm>
        </p:grpSpPr>
        <p:sp>
          <p:nvSpPr>
            <p:cNvPr id="14" name="Right Arrow 13"/>
            <p:cNvSpPr/>
            <p:nvPr/>
          </p:nvSpPr>
          <p:spPr>
            <a:xfrm>
              <a:off x="4211960" y="3717032"/>
              <a:ext cx="792088"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5" name="TextBox 14"/>
            <p:cNvSpPr txBox="1"/>
            <p:nvPr/>
          </p:nvSpPr>
          <p:spPr>
            <a:xfrm>
              <a:off x="4384153" y="4077072"/>
              <a:ext cx="378825" cy="346558"/>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grpSp>
        <p:nvGrpSpPr>
          <p:cNvPr id="5" name="Group 18"/>
          <p:cNvGrpSpPr/>
          <p:nvPr/>
        </p:nvGrpSpPr>
        <p:grpSpPr>
          <a:xfrm>
            <a:off x="3578878" y="3485798"/>
            <a:ext cx="1956916" cy="1080120"/>
            <a:chOff x="3707904" y="2708920"/>
            <a:chExt cx="1800200" cy="1080120"/>
          </a:xfrm>
        </p:grpSpPr>
        <p:sp>
          <p:nvSpPr>
            <p:cNvPr id="17" name="Right Arrow 1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8" name="TextBox 17"/>
            <p:cNvSpPr txBox="1"/>
            <p:nvPr/>
          </p:nvSpPr>
          <p:spPr>
            <a:xfrm>
              <a:off x="3959080" y="2868146"/>
              <a:ext cx="1324827" cy="830997"/>
            </a:xfrm>
            <a:prstGeom prst="rect">
              <a:avLst/>
            </a:prstGeom>
            <a:noFill/>
          </p:spPr>
          <p:txBody>
            <a:bodyPr wrap="square" rtlCol="0">
              <a:spAutoFit/>
            </a:bodyPr>
            <a:lstStyle/>
            <a:p>
              <a:pPr algn="ctr"/>
              <a:r>
                <a:rPr lang="ja-JP" altLang="en-US" sz="4800" b="1" dirty="0" smtClean="0">
                  <a:solidFill>
                    <a:srgbClr val="FF0000"/>
                  </a:solidFill>
                </a:rPr>
                <a:t>検証</a:t>
              </a:r>
              <a:endParaRPr kumimoji="1" lang="ja-JP" altLang="en-US" sz="4800" b="1" dirty="0"/>
            </a:p>
          </p:txBody>
        </p:sp>
      </p:grpSp>
      <p:grpSp>
        <p:nvGrpSpPr>
          <p:cNvPr id="10" name="Group 20"/>
          <p:cNvGrpSpPr/>
          <p:nvPr/>
        </p:nvGrpSpPr>
        <p:grpSpPr>
          <a:xfrm>
            <a:off x="3362854" y="2477686"/>
            <a:ext cx="2433282" cy="1080120"/>
            <a:chOff x="3707904" y="2708920"/>
            <a:chExt cx="1800200" cy="1080120"/>
          </a:xfrm>
        </p:grpSpPr>
        <p:sp>
          <p:nvSpPr>
            <p:cNvPr id="22" name="Right Arrow 21"/>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3" name="TextBox 22"/>
            <p:cNvSpPr txBox="1"/>
            <p:nvPr/>
          </p:nvSpPr>
          <p:spPr>
            <a:xfrm>
              <a:off x="4291733" y="2940154"/>
              <a:ext cx="630365" cy="400110"/>
            </a:xfrm>
            <a:prstGeom prst="rect">
              <a:avLst/>
            </a:prstGeom>
            <a:noFill/>
          </p:spPr>
          <p:txBody>
            <a:bodyPr wrap="square" rtlCol="0">
              <a:spAutoFit/>
            </a:bodyPr>
            <a:lstStyle/>
            <a:p>
              <a:r>
                <a:rPr lang="ja-JP" altLang="en-US" sz="2000" b="1" dirty="0" smtClean="0">
                  <a:solidFill>
                    <a:srgbClr val="FF0000"/>
                  </a:solidFill>
                </a:rPr>
                <a:t>検証</a:t>
              </a:r>
              <a:endParaRPr kumimoji="1" lang="ja-JP" altLang="en-US" sz="2000" b="1" dirty="0"/>
            </a:p>
          </p:txBody>
        </p:sp>
      </p:grpSp>
      <p:sp>
        <p:nvSpPr>
          <p:cNvPr id="24" name="TextBox 23"/>
          <p:cNvSpPr txBox="1"/>
          <p:nvPr/>
        </p:nvSpPr>
        <p:spPr>
          <a:xfrm>
            <a:off x="539552"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顧客要求</a:t>
            </a:r>
            <a:endParaRPr kumimoji="1" lang="ja-JP" altLang="en-US" sz="4800">
              <a:solidFill>
                <a:schemeClr val="bg1"/>
              </a:solidFill>
            </a:endParaRPr>
          </a:p>
        </p:txBody>
      </p:sp>
      <p:sp>
        <p:nvSpPr>
          <p:cNvPr id="25" name="TextBox 24"/>
          <p:cNvSpPr txBox="1"/>
          <p:nvPr/>
        </p:nvSpPr>
        <p:spPr>
          <a:xfrm>
            <a:off x="6084168" y="1628800"/>
            <a:ext cx="2628000" cy="830997"/>
          </a:xfrm>
          <a:prstGeom prst="rect">
            <a:avLst/>
          </a:prstGeom>
          <a:solidFill>
            <a:srgbClr val="5A00FF"/>
          </a:solidFill>
          <a:ln>
            <a:noFill/>
          </a:ln>
          <a:scene3d>
            <a:camera prst="orthographicFront"/>
            <a:lightRig rig="threePt" dir="t"/>
          </a:scene3d>
          <a:sp3d>
            <a:bevelT/>
            <a:bevelB/>
          </a:sp3d>
        </p:spPr>
        <p:txBody>
          <a:bodyPr wrap="square" rtlCol="0">
            <a:spAutoFit/>
          </a:bodyPr>
          <a:lstStyle/>
          <a:p>
            <a:r>
              <a:rPr kumimoji="1" lang="ja-JP" altLang="en-US" sz="4800" smtClean="0">
                <a:solidFill>
                  <a:schemeClr val="bg1"/>
                </a:solidFill>
              </a:rPr>
              <a:t>受入試験</a:t>
            </a:r>
            <a:endParaRPr kumimoji="1" lang="ja-JP" altLang="en-US" sz="4800">
              <a:solidFill>
                <a:schemeClr val="bg1"/>
              </a:solidFill>
            </a:endParaRPr>
          </a:p>
        </p:txBody>
      </p:sp>
      <p:grpSp>
        <p:nvGrpSpPr>
          <p:cNvPr id="16" name="Group 25"/>
          <p:cNvGrpSpPr/>
          <p:nvPr/>
        </p:nvGrpSpPr>
        <p:grpSpPr>
          <a:xfrm>
            <a:off x="3203848" y="1484784"/>
            <a:ext cx="2808312" cy="1080120"/>
            <a:chOff x="3707904" y="2708920"/>
            <a:chExt cx="1800200" cy="1080120"/>
          </a:xfrm>
        </p:grpSpPr>
        <p:sp>
          <p:nvSpPr>
            <p:cNvPr id="27" name="Right Arrow 26"/>
            <p:cNvSpPr/>
            <p:nvPr/>
          </p:nvSpPr>
          <p:spPr>
            <a:xfrm>
              <a:off x="3707904" y="2708920"/>
              <a:ext cx="1800200" cy="108012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28" name="TextBox 27"/>
            <p:cNvSpPr txBox="1"/>
            <p:nvPr/>
          </p:nvSpPr>
          <p:spPr>
            <a:xfrm>
              <a:off x="4334046" y="3052335"/>
              <a:ext cx="469025" cy="400110"/>
            </a:xfrm>
            <a:prstGeom prst="rect">
              <a:avLst/>
            </a:prstGeom>
            <a:noFill/>
          </p:spPr>
          <p:txBody>
            <a:bodyPr wrap="square" rtlCol="0">
              <a:spAutoFit/>
            </a:bodyPr>
            <a:lstStyle/>
            <a:p>
              <a:r>
                <a:rPr lang="ja-JP" altLang="en-US" sz="2000" b="1" smtClean="0">
                  <a:solidFill>
                    <a:srgbClr val="FF0000"/>
                  </a:solidFill>
                </a:rPr>
                <a:t>検証</a:t>
              </a:r>
              <a:endParaRPr kumimoji="1" lang="ja-JP"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Top)">
                                      <p:cBhvr>
                                        <p:cTn id="11" dur="500"/>
                                        <p:tgtEl>
                                          <p:spTgt spid="7"/>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Top)">
                                      <p:cBhvr>
                                        <p:cTn id="15" dur="500"/>
                                        <p:tgtEl>
                                          <p:spTgt spid="8"/>
                                        </p:tgtEl>
                                      </p:cBhvr>
                                    </p:animEffect>
                                  </p:childTnLst>
                                </p:cTn>
                              </p:par>
                            </p:childTnLst>
                          </p:cTn>
                        </p:par>
                        <p:par>
                          <p:cTn id="16" fill="hold">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Top)">
                                      <p:cBhvr>
                                        <p:cTn id="19" dur="500"/>
                                        <p:tgtEl>
                                          <p:spTgt spid="9"/>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Bottom)">
                                      <p:cBhvr>
                                        <p:cTn id="27" dur="500"/>
                                        <p:tgtEl>
                                          <p:spTgt spid="12"/>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lide(fromBottom)">
                                      <p:cBhvr>
                                        <p:cTn id="31" dur="500"/>
                                        <p:tgtEl>
                                          <p:spTgt spid="11"/>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lide(fromLeft)">
                                      <p:cBhvr>
                                        <p:cTn id="35" dur="500"/>
                                        <p:tgtEl>
                                          <p:spTgt spid="10"/>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slide(fromLeft)">
                                      <p:cBhvr>
                                        <p:cTn id="39" dur="500"/>
                                        <p:tgtEl>
                                          <p:spTgt spid="5"/>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lide(fromLeft)">
                                      <p:cBhvr>
                                        <p:cTn id="43" dur="500"/>
                                        <p:tgtEl>
                                          <p:spTgt spid="3"/>
                                        </p:tgtEl>
                                      </p:cBhvr>
                                    </p:animEffect>
                                  </p:childTnLst>
                                </p:cTn>
                              </p:par>
                            </p:childTnLst>
                          </p:cTn>
                        </p:par>
                        <p:par>
                          <p:cTn id="44" fill="hold">
                            <p:stCondLst>
                              <p:cond delay="5000"/>
                            </p:stCondLst>
                            <p:childTnLst>
                              <p:par>
                                <p:cTn id="45" presetID="12" presetClass="entr" presetSubtype="1"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Top)">
                                      <p:cBhvr>
                                        <p:cTn id="47" dur="500"/>
                                        <p:tgtEl>
                                          <p:spTgt spid="24"/>
                                        </p:tgtEl>
                                      </p:cBhvr>
                                    </p:animEffect>
                                  </p:childTnLst>
                                </p:cTn>
                              </p:par>
                            </p:childTnLst>
                          </p:cTn>
                        </p:par>
                        <p:par>
                          <p:cTn id="48" fill="hold">
                            <p:stCondLst>
                              <p:cond delay="5500"/>
                            </p:stCondLst>
                            <p:childTnLst>
                              <p:par>
                                <p:cTn id="49" presetID="1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slide(fromBottom)">
                                      <p:cBhvr>
                                        <p:cTn id="51" dur="500"/>
                                        <p:tgtEl>
                                          <p:spTgt spid="25"/>
                                        </p:tgtEl>
                                      </p:cBhvr>
                                    </p:animEffect>
                                  </p:childTnLst>
                                </p:cTn>
                              </p:par>
                            </p:childTnLst>
                          </p:cTn>
                        </p:par>
                        <p:par>
                          <p:cTn id="52" fill="hold">
                            <p:stCondLst>
                              <p:cond delay="6000"/>
                            </p:stCondLst>
                            <p:childTnLst>
                              <p:par>
                                <p:cTn id="53" presetID="1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slide(fromLeft)">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５Ｗ１Ｈで試験を考え、網羅する</a:t>
            </a:r>
            <a:endParaRPr kumimoji="1" lang="ja-JP" altLang="en-US" dirty="0"/>
          </a:p>
        </p:txBody>
      </p:sp>
      <p:sp>
        <p:nvSpPr>
          <p:cNvPr id="3" name="Content Placeholder 2"/>
          <p:cNvSpPr>
            <a:spLocks noGrp="1"/>
          </p:cNvSpPr>
          <p:nvPr>
            <p:ph idx="1"/>
          </p:nvPr>
        </p:nvSpPr>
        <p:spPr>
          <a:xfrm>
            <a:off x="0" y="1600200"/>
            <a:ext cx="9144000" cy="4648200"/>
          </a:xfrm>
        </p:spPr>
        <p:txBody>
          <a:bodyPr>
            <a:normAutofit fontScale="92500" lnSpcReduction="10000"/>
          </a:bodyPr>
          <a:lstStyle/>
          <a:p>
            <a:r>
              <a:rPr lang="en-US" altLang="ja-JP" sz="4800" dirty="0" smtClean="0"/>
              <a:t>What</a:t>
            </a:r>
            <a:r>
              <a:rPr lang="ja-JP" altLang="en-US" sz="4800" dirty="0" smtClean="0"/>
              <a:t>：何</a:t>
            </a:r>
            <a:r>
              <a:rPr lang="ja-JP" altLang="en-US" sz="4800" dirty="0" smtClean="0"/>
              <a:t>を試験する</a:t>
            </a:r>
            <a:r>
              <a:rPr lang="ja-JP" altLang="en-US" sz="4800" dirty="0" smtClean="0"/>
              <a:t>の</a:t>
            </a:r>
            <a:r>
              <a:rPr lang="ja-JP" altLang="en-US" sz="4800" dirty="0" smtClean="0"/>
              <a:t>か</a:t>
            </a:r>
            <a:endParaRPr lang="ja-JP" altLang="en-US" sz="4800" dirty="0" smtClean="0"/>
          </a:p>
          <a:p>
            <a:r>
              <a:rPr lang="en-US" altLang="ja-JP" sz="4800" dirty="0" smtClean="0"/>
              <a:t>Why</a:t>
            </a:r>
            <a:r>
              <a:rPr lang="ja-JP" altLang="en-US" sz="4800" dirty="0" smtClean="0"/>
              <a:t>：なぜ試験するのか</a:t>
            </a:r>
            <a:endParaRPr lang="ja-JP" altLang="en-US" sz="4800" dirty="0" smtClean="0"/>
          </a:p>
          <a:p>
            <a:r>
              <a:rPr lang="en-US" altLang="ja-JP" sz="4800" dirty="0" smtClean="0"/>
              <a:t>When</a:t>
            </a:r>
            <a:r>
              <a:rPr lang="ja-JP" altLang="en-US" sz="4800" dirty="0" smtClean="0"/>
              <a:t>：</a:t>
            </a:r>
            <a:r>
              <a:rPr lang="ja-JP" altLang="en-US" sz="4800" dirty="0" smtClean="0"/>
              <a:t>試験</a:t>
            </a:r>
            <a:r>
              <a:rPr lang="ja-JP" altLang="en-US" sz="4800" dirty="0" smtClean="0"/>
              <a:t>の</a:t>
            </a:r>
            <a:r>
              <a:rPr lang="ja-JP" altLang="en-US" sz="4800" dirty="0" smtClean="0"/>
              <a:t>時期やスケジュール </a:t>
            </a:r>
          </a:p>
          <a:p>
            <a:r>
              <a:rPr lang="en-US" altLang="ja-JP" sz="4800" dirty="0" smtClean="0"/>
              <a:t>Where</a:t>
            </a:r>
            <a:r>
              <a:rPr lang="ja-JP" altLang="en-US" sz="4800" dirty="0" smtClean="0"/>
              <a:t>：</a:t>
            </a:r>
            <a:r>
              <a:rPr lang="ja-JP" altLang="en-US" sz="4800" dirty="0" smtClean="0"/>
              <a:t>試験</a:t>
            </a:r>
            <a:r>
              <a:rPr lang="ja-JP" altLang="en-US" sz="4800" dirty="0" smtClean="0"/>
              <a:t>を</a:t>
            </a:r>
            <a:r>
              <a:rPr lang="ja-JP" altLang="en-US" sz="4800" dirty="0" smtClean="0"/>
              <a:t>行う場所や</a:t>
            </a:r>
            <a:r>
              <a:rPr lang="ja-JP" altLang="en-US" sz="4800" dirty="0" smtClean="0"/>
              <a:t>環境</a:t>
            </a:r>
            <a:endParaRPr lang="ja-JP" altLang="en-US" sz="4800" dirty="0" smtClean="0"/>
          </a:p>
          <a:p>
            <a:r>
              <a:rPr lang="en-US" altLang="ja-JP" sz="4800" dirty="0" smtClean="0"/>
              <a:t>Who</a:t>
            </a:r>
            <a:r>
              <a:rPr lang="ja-JP" altLang="en-US" sz="4800" dirty="0" smtClean="0"/>
              <a:t>：</a:t>
            </a:r>
            <a:r>
              <a:rPr lang="ja-JP" altLang="en-US" sz="4800" dirty="0" smtClean="0"/>
              <a:t>試験</a:t>
            </a:r>
            <a:r>
              <a:rPr lang="ja-JP" altLang="en-US" sz="4800" dirty="0" smtClean="0"/>
              <a:t>を</a:t>
            </a:r>
            <a:r>
              <a:rPr lang="ja-JP" altLang="en-US" sz="4800" dirty="0" smtClean="0"/>
              <a:t>実行する</a:t>
            </a:r>
            <a:r>
              <a:rPr lang="ja-JP" altLang="en-US" sz="4800" dirty="0" smtClean="0"/>
              <a:t>担当者</a:t>
            </a:r>
            <a:endParaRPr lang="ja-JP" altLang="en-US" sz="4800" dirty="0" smtClean="0"/>
          </a:p>
          <a:p>
            <a:r>
              <a:rPr lang="en-US" altLang="ja-JP" sz="4800" dirty="0" smtClean="0"/>
              <a:t>How</a:t>
            </a:r>
            <a:r>
              <a:rPr lang="ja-JP" altLang="en-US" sz="4800" dirty="0" smtClean="0"/>
              <a:t>：</a:t>
            </a:r>
            <a:r>
              <a:rPr lang="ja-JP" altLang="en-US" sz="4800" dirty="0" smtClean="0"/>
              <a:t>試験</a:t>
            </a:r>
            <a:r>
              <a:rPr lang="ja-JP" altLang="en-US" sz="4800" dirty="0" smtClean="0"/>
              <a:t>のやり方</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par>
                          <p:cTn id="24" fill="hold">
                            <p:stCondLst>
                              <p:cond delay="100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dirty="0" smtClean="0"/>
              <a:t>What</a:t>
            </a:r>
            <a:r>
              <a:rPr lang="ja-JP" altLang="en-US" dirty="0" smtClean="0"/>
              <a:t>：何</a:t>
            </a:r>
            <a:r>
              <a:rPr lang="ja-JP" altLang="en-US" dirty="0" smtClean="0"/>
              <a:t>を</a:t>
            </a:r>
            <a:r>
              <a:rPr lang="ja-JP" altLang="en-US" dirty="0" smtClean="0"/>
              <a:t>試験</a:t>
            </a:r>
            <a:r>
              <a:rPr lang="ja-JP" altLang="en-US" dirty="0" smtClean="0"/>
              <a:t>する</a:t>
            </a:r>
            <a:r>
              <a:rPr lang="ja-JP" altLang="en-US" dirty="0" smtClean="0"/>
              <a:t>の</a:t>
            </a:r>
            <a:r>
              <a:rPr lang="ja-JP" altLang="en-US" dirty="0" smtClean="0"/>
              <a:t>か</a:t>
            </a:r>
            <a:endParaRPr kumimoji="1" lang="ja-JP" altLang="en-US" dirty="0"/>
          </a:p>
        </p:txBody>
      </p:sp>
      <p:sp>
        <p:nvSpPr>
          <p:cNvPr id="3" name="Content Placeholder 2"/>
          <p:cNvSpPr>
            <a:spLocks noGrp="1"/>
          </p:cNvSpPr>
          <p:nvPr>
            <p:ph idx="1"/>
          </p:nvPr>
        </p:nvSpPr>
        <p:spPr>
          <a:xfrm>
            <a:off x="457200" y="1600200"/>
            <a:ext cx="8229600" cy="4648200"/>
          </a:xfrm>
        </p:spPr>
        <p:txBody>
          <a:bodyPr>
            <a:noAutofit/>
          </a:bodyPr>
          <a:lstStyle/>
          <a:p>
            <a:r>
              <a:rPr lang="ja-JP" altLang="en-US" sz="4800" dirty="0" smtClean="0"/>
              <a:t>顧客</a:t>
            </a:r>
            <a:r>
              <a:rPr lang="ja-JP" altLang="en-US" sz="4800" dirty="0" smtClean="0"/>
              <a:t>に納入するシステム</a:t>
            </a:r>
            <a:endParaRPr lang="en-US" altLang="ja-JP" sz="4800" dirty="0" smtClean="0"/>
          </a:p>
          <a:p>
            <a:r>
              <a:rPr kumimoji="1" lang="ja-JP" altLang="en-US" sz="4800" dirty="0" smtClean="0"/>
              <a:t>顧客に提供する機能</a:t>
            </a:r>
            <a:endParaRPr kumimoji="1" lang="en-US" altLang="ja-JP" sz="4800" dirty="0" smtClean="0"/>
          </a:p>
          <a:p>
            <a:r>
              <a:rPr lang="ja-JP" altLang="en-US" sz="4800" dirty="0" smtClean="0"/>
              <a:t>顧客に提供するデータ</a:t>
            </a:r>
            <a:endParaRPr lang="en-US" altLang="ja-JP" sz="4800" dirty="0" smtClean="0"/>
          </a:p>
          <a:p>
            <a:r>
              <a:rPr kumimoji="1" lang="ja-JP" altLang="en-US" sz="4800" dirty="0" smtClean="0"/>
              <a:t>顧客に・・・・・・・・</a:t>
            </a:r>
            <a:endParaRPr kumimoji="1" lang="en-US" altLang="ja-JP" sz="4800" dirty="0" smtClean="0"/>
          </a:p>
          <a:p>
            <a:pPr>
              <a:buNone/>
            </a:pPr>
            <a:r>
              <a:rPr lang="ja-JP" altLang="en-US" sz="5400" dirty="0" smtClean="0">
                <a:solidFill>
                  <a:srgbClr val="3333FF"/>
                </a:solidFill>
              </a:rPr>
              <a:t>たくさん項目を洗い出す！</a:t>
            </a:r>
            <a:endParaRPr kumimoji="1" lang="en-US" altLang="ja-JP" sz="5400" dirty="0" smtClean="0">
              <a:solidFill>
                <a:srgbClr val="3333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Why</a:t>
            </a:r>
            <a:r>
              <a:rPr lang="ja-JP" altLang="en-US" dirty="0" smtClean="0"/>
              <a:t>：</a:t>
            </a:r>
            <a:r>
              <a:rPr lang="ja-JP" altLang="en-US" dirty="0" smtClean="0"/>
              <a:t>なぜ</a:t>
            </a:r>
            <a:r>
              <a:rPr lang="ja-JP" altLang="en-US" dirty="0" smtClean="0"/>
              <a:t>試験</a:t>
            </a:r>
            <a:r>
              <a:rPr lang="ja-JP" altLang="en-US" dirty="0" smtClean="0"/>
              <a:t>する</a:t>
            </a:r>
            <a:r>
              <a:rPr lang="ja-JP" altLang="en-US" dirty="0" smtClean="0"/>
              <a:t>のか</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a:bodyPr>
          <a:lstStyle/>
          <a:p>
            <a:r>
              <a:rPr kumimoji="1" lang="ja-JP" altLang="en-US" sz="4800" dirty="0" smtClean="0"/>
              <a:t>顧客に安全に使ってもらうため</a:t>
            </a:r>
            <a:endParaRPr kumimoji="1" lang="en-US" altLang="ja-JP" sz="4800" dirty="0" smtClean="0"/>
          </a:p>
          <a:p>
            <a:r>
              <a:rPr lang="ja-JP" altLang="en-US" sz="4800" dirty="0" smtClean="0"/>
              <a:t>業務を円滑にするため</a:t>
            </a:r>
            <a:endParaRPr lang="en-US" altLang="ja-JP" sz="4800" dirty="0" smtClean="0"/>
          </a:p>
          <a:p>
            <a:r>
              <a:rPr kumimoji="1" lang="ja-JP" altLang="en-US" sz="4800" dirty="0" smtClean="0"/>
              <a:t>バグをなくすため</a:t>
            </a:r>
            <a:endParaRPr kumimoji="1" lang="en-US" altLang="ja-JP" sz="4800" dirty="0" smtClean="0"/>
          </a:p>
          <a:p>
            <a:r>
              <a:rPr lang="ja-JP" altLang="en-US" sz="4800" dirty="0" smtClean="0"/>
              <a:t>・・・・</a:t>
            </a:r>
            <a:r>
              <a:rPr lang="ja-JP" altLang="en-US" sz="4800" dirty="0" smtClean="0"/>
              <a:t>・</a:t>
            </a:r>
            <a:endParaRPr lang="en-US" altLang="ja-JP" sz="4800" dirty="0" smtClean="0"/>
          </a:p>
          <a:p>
            <a:pPr algn="ctr">
              <a:buNone/>
            </a:pPr>
            <a:r>
              <a:rPr kumimoji="1" lang="ja-JP" altLang="en-US" sz="6500" dirty="0" smtClean="0"/>
              <a:t>他にも</a:t>
            </a:r>
            <a:r>
              <a:rPr kumimoji="1" lang="ja-JP" altLang="en-US" sz="6500" dirty="0" smtClean="0">
                <a:solidFill>
                  <a:srgbClr val="3333FF"/>
                </a:solidFill>
              </a:rPr>
              <a:t>洗い出す</a:t>
            </a:r>
            <a:endParaRPr kumimoji="1" lang="en-US" altLang="ja-JP" sz="6500" dirty="0" smtClean="0">
              <a:solidFill>
                <a:srgbClr val="3333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smtClean="0"/>
              <a:t>When</a:t>
            </a:r>
            <a:r>
              <a:rPr lang="ja-JP" altLang="en-US" dirty="0" smtClean="0"/>
              <a:t>：</a:t>
            </a:r>
            <a:r>
              <a:rPr lang="ja-JP" altLang="en-US" dirty="0" smtClean="0"/>
              <a:t>試験</a:t>
            </a:r>
            <a:r>
              <a:rPr lang="ja-JP" altLang="en-US" dirty="0" smtClean="0"/>
              <a:t>の</a:t>
            </a:r>
            <a:r>
              <a:rPr lang="ja-JP" altLang="en-US" dirty="0" smtClean="0"/>
              <a:t>時期やスケジュール</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8800" dirty="0" smtClean="0"/>
              <a:t>ガントチャートでスケジュールを作成する。</a:t>
            </a:r>
            <a:endParaRPr kumimoji="1" lang="en-US" altLang="ja-JP" sz="8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Where</a:t>
            </a:r>
            <a:r>
              <a:rPr lang="ja-JP" altLang="en-US" dirty="0" smtClean="0"/>
              <a:t>：</a:t>
            </a:r>
            <a:r>
              <a:rPr lang="ja-JP" altLang="en-US" dirty="0" smtClean="0"/>
              <a:t>試験</a:t>
            </a:r>
            <a:r>
              <a:rPr lang="ja-JP" altLang="en-US" dirty="0" smtClean="0"/>
              <a:t>を</a:t>
            </a:r>
            <a:r>
              <a:rPr lang="ja-JP" altLang="en-US" dirty="0" smtClean="0"/>
              <a:t>行う場所や環境</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kumimoji="1" lang="ja-JP" altLang="en-US" sz="4800" dirty="0" smtClean="0"/>
              <a:t>どこで</a:t>
            </a:r>
            <a:endParaRPr kumimoji="1" lang="en-US" altLang="ja-JP" sz="4800" dirty="0" smtClean="0"/>
          </a:p>
          <a:p>
            <a:r>
              <a:rPr lang="ja-JP" altLang="en-US" sz="4800" dirty="0" smtClean="0"/>
              <a:t>どのマシンで</a:t>
            </a:r>
            <a:endParaRPr lang="en-US" altLang="ja-JP" sz="4800" dirty="0" smtClean="0"/>
          </a:p>
          <a:p>
            <a:r>
              <a:rPr kumimoji="1" lang="ja-JP" altLang="en-US" sz="4800" dirty="0" smtClean="0"/>
              <a:t>どのネットワークで</a:t>
            </a:r>
            <a:endParaRPr kumimoji="1" lang="en-US" altLang="ja-JP" sz="4800" dirty="0" smtClean="0"/>
          </a:p>
          <a:p>
            <a:r>
              <a:rPr lang="ja-JP" altLang="en-US" sz="4800" dirty="0" smtClean="0"/>
              <a:t>顧客の業務環境を</a:t>
            </a:r>
            <a:r>
              <a:rPr lang="ja-JP" altLang="en-US" sz="4800" dirty="0" smtClean="0"/>
              <a:t>使って</a:t>
            </a:r>
            <a:r>
              <a:rPr lang="ja-JP" altLang="en-US" sz="4800" dirty="0" smtClean="0"/>
              <a:t>試験</a:t>
            </a:r>
            <a:r>
              <a:rPr lang="ja-JP" altLang="en-US" sz="4800" dirty="0" smtClean="0"/>
              <a:t>する場合もある</a:t>
            </a:r>
            <a:endParaRPr lang="en-US" altLang="ja-JP" sz="4800" dirty="0" smtClean="0"/>
          </a:p>
          <a:p>
            <a:pPr algn="ctr">
              <a:buNone/>
            </a:pPr>
            <a:r>
              <a:rPr kumimoji="1" lang="ja-JP" altLang="en-US" sz="4800" dirty="0" smtClean="0">
                <a:solidFill>
                  <a:srgbClr val="3333FF"/>
                </a:solidFill>
              </a:rPr>
              <a:t>いろいろと</a:t>
            </a:r>
            <a:r>
              <a:rPr kumimoji="1" lang="ja-JP" altLang="en-US" sz="6600" dirty="0" smtClean="0">
                <a:solidFill>
                  <a:srgbClr val="3333FF"/>
                </a:solidFill>
              </a:rPr>
              <a:t>洗い出す</a:t>
            </a:r>
            <a:endParaRPr kumimoji="1" lang="en-US" altLang="ja-JP" sz="6600" dirty="0" smtClean="0">
              <a:solidFill>
                <a:srgbClr val="3333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Who</a:t>
            </a:r>
            <a:r>
              <a:rPr lang="ja-JP" altLang="en-US" dirty="0" smtClean="0"/>
              <a:t>：</a:t>
            </a:r>
            <a:r>
              <a:rPr lang="ja-JP" altLang="en-US" dirty="0" smtClean="0"/>
              <a:t>試験</a:t>
            </a:r>
            <a:r>
              <a:rPr lang="ja-JP" altLang="en-US" dirty="0" smtClean="0"/>
              <a:t>を</a:t>
            </a:r>
            <a:r>
              <a:rPr lang="ja-JP" altLang="en-US" dirty="0" smtClean="0"/>
              <a:t>実行する担当者</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a:bodyPr>
          <a:lstStyle/>
          <a:p>
            <a:r>
              <a:rPr kumimoji="1" lang="ja-JP" altLang="en-US" sz="4800" dirty="0" smtClean="0"/>
              <a:t>スケジュール表に記載</a:t>
            </a:r>
            <a:endParaRPr kumimoji="1" lang="en-US" altLang="ja-JP" sz="4800" dirty="0" smtClean="0"/>
          </a:p>
          <a:p>
            <a:r>
              <a:rPr lang="ja-JP" altLang="en-US" sz="4800" dirty="0" smtClean="0"/>
              <a:t>顧客の業務担当者</a:t>
            </a:r>
            <a:r>
              <a:rPr lang="ja-JP" altLang="en-US" sz="4800" dirty="0" smtClean="0"/>
              <a:t>に試験をお願いする場合もある。</a:t>
            </a:r>
            <a:endParaRPr kumimoji="1" lang="en-US" altLang="ja-JP" sz="4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How</a:t>
            </a:r>
            <a:r>
              <a:rPr lang="ja-JP" altLang="en-US" dirty="0" smtClean="0"/>
              <a:t>：試験の</a:t>
            </a:r>
            <a:r>
              <a:rPr lang="ja-JP" altLang="en-US" dirty="0" smtClean="0"/>
              <a:t>やり方</a:t>
            </a:r>
            <a:endParaRPr kumimoji="1" lang="ja-JP" alt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kumimoji="1" lang="ja-JP" altLang="en-US" sz="4800" dirty="0" smtClean="0"/>
              <a:t>シナリオに沿って</a:t>
            </a:r>
            <a:endParaRPr kumimoji="1" lang="en-US" altLang="ja-JP" sz="4800" dirty="0" smtClean="0"/>
          </a:p>
          <a:p>
            <a:r>
              <a:rPr lang="ja-JP" altLang="en-US" sz="4800" dirty="0" smtClean="0"/>
              <a:t>操作マニュアルに沿って</a:t>
            </a:r>
            <a:endParaRPr lang="en-US" altLang="ja-JP" sz="4800" dirty="0" smtClean="0"/>
          </a:p>
          <a:p>
            <a:r>
              <a:rPr kumimoji="1" lang="ja-JP" altLang="en-US" sz="4800" dirty="0" smtClean="0"/>
              <a:t>外部設計書に沿って</a:t>
            </a:r>
            <a:endParaRPr kumimoji="1" lang="en-US" altLang="ja-JP" sz="4800" dirty="0" smtClean="0"/>
          </a:p>
          <a:p>
            <a:r>
              <a:rPr lang="ja-JP" altLang="en-US" sz="4800" dirty="0" smtClean="0"/>
              <a:t>・・・・</a:t>
            </a:r>
            <a:r>
              <a:rPr lang="ja-JP" altLang="en-US" sz="4800" dirty="0" smtClean="0"/>
              <a:t>・</a:t>
            </a:r>
            <a:endParaRPr lang="en-US" altLang="ja-JP" sz="4800" dirty="0" smtClean="0"/>
          </a:p>
          <a:p>
            <a:pPr algn="ctr">
              <a:buNone/>
            </a:pPr>
            <a:r>
              <a:rPr kumimoji="1" lang="ja-JP" altLang="en-US" sz="8000" dirty="0" smtClean="0">
                <a:solidFill>
                  <a:srgbClr val="3333FF"/>
                </a:solidFill>
              </a:rPr>
              <a:t>洗い出す</a:t>
            </a:r>
            <a:endParaRPr kumimoji="1" lang="en-US" altLang="ja-JP" sz="8000" dirty="0" smtClean="0">
              <a:solidFill>
                <a:srgbClr val="3333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000"/>
                                        <p:tgtEl>
                                          <p:spTgt spid="3">
                                            <p:txEl>
                                              <p:pRg st="0" end="0"/>
                                            </p:txEl>
                                          </p:spTgt>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000"/>
                                        <p:tgtEl>
                                          <p:spTgt spid="3">
                                            <p:txEl>
                                              <p:pRg st="1" end="1"/>
                                            </p:txEl>
                                          </p:spTgt>
                                        </p:tgtEl>
                                      </p:cBhvr>
                                    </p:animEffect>
                                  </p:childTnLst>
                                </p:cTn>
                              </p:par>
                            </p:childTnLst>
                          </p:cTn>
                        </p:par>
                        <p:par>
                          <p:cTn id="12" fill="hold">
                            <p:stCondLst>
                              <p:cond delay="4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000"/>
                                        <p:tgtEl>
                                          <p:spTgt spid="3">
                                            <p:txEl>
                                              <p:pRg st="2" end="2"/>
                                            </p:txEl>
                                          </p:spTgt>
                                        </p:tgtEl>
                                      </p:cBhvr>
                                    </p:animEffect>
                                  </p:childTnLst>
                                </p:cTn>
                              </p:par>
                            </p:childTnLst>
                          </p:cTn>
                        </p:par>
                        <p:par>
                          <p:cTn id="16" fill="hold">
                            <p:stCondLst>
                              <p:cond delay="60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000"/>
                                        <p:tgtEl>
                                          <p:spTgt spid="3">
                                            <p:txEl>
                                              <p:pRg st="3" end="3"/>
                                            </p:txEl>
                                          </p:spTgt>
                                        </p:tgtEl>
                                      </p:cBhvr>
                                    </p:animEffect>
                                  </p:childTnLst>
                                </p:cTn>
                              </p:par>
                            </p:childTnLst>
                          </p:cTn>
                        </p:par>
                        <p:par>
                          <p:cTn id="20" fill="hold">
                            <p:stCondLst>
                              <p:cond delay="8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11909</TotalTime>
  <Words>537</Words>
  <Application>Microsoft Office PowerPoint</Application>
  <PresentationFormat>画面に合わせる (4:3)</PresentationFormat>
  <Paragraphs>133</Paragraphs>
  <Slides>16</Slides>
  <Notes>16</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Office テーマ</vt:lpstr>
      <vt:lpstr>総合試験仕様書 について</vt:lpstr>
      <vt:lpstr>総合試験の位置付け(例)</vt:lpstr>
      <vt:lpstr>５Ｗ１Ｈで試験を考え、網羅する</vt:lpstr>
      <vt:lpstr>What：何を試験するのか</vt:lpstr>
      <vt:lpstr>Why：なぜ試験するのか</vt:lpstr>
      <vt:lpstr>When：試験の時期やスケジュール</vt:lpstr>
      <vt:lpstr>Where：試験を行う場所や環境</vt:lpstr>
      <vt:lpstr>Who：試験を実行する担当者</vt:lpstr>
      <vt:lpstr>How：試験のやり方</vt:lpstr>
      <vt:lpstr>総合試験（外部設計の検証）</vt:lpstr>
      <vt:lpstr>総合試験（外部設計の検証）</vt:lpstr>
      <vt:lpstr>総合試験（外部設計の検証）</vt:lpstr>
      <vt:lpstr>総合試験（外部設計の検証）</vt:lpstr>
      <vt:lpstr>今回のシステムに関して</vt:lpstr>
      <vt:lpstr>総合試験の位置付け(例)</vt:lpstr>
      <vt:lpstr>総合試験と運用試験の統合について</vt:lpstr>
    </vt:vector>
  </TitlesOfParts>
  <Manager>権代　祥一</Manager>
  <Company>ハノイ工科大学</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雛形</dc:title>
  <dc:creator>権代　祥一</dc:creator>
  <cp:lastModifiedBy>gonsyo</cp:lastModifiedBy>
  <cp:revision>509</cp:revision>
  <dcterms:created xsi:type="dcterms:W3CDTF">2009-12-23T09:12:48Z</dcterms:created>
  <dcterms:modified xsi:type="dcterms:W3CDTF">2012-04-06T00:47:23Z</dcterms:modified>
  <cp:category>ＩＴ日本語</cp:category>
  <cp:version>3</cp:version>
</cp:coreProperties>
</file>