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52" r:id="rId2"/>
    <p:sldId id="369" r:id="rId3"/>
    <p:sldId id="304"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6" r:id="rId19"/>
    <p:sldId id="507" r:id="rId20"/>
    <p:sldId id="508"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D1D1"/>
    <a:srgbClr val="00BF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06" autoAdjust="0"/>
    <p:restoredTop sz="78396" autoAdjust="0"/>
  </p:normalViewPr>
  <p:slideViewPr>
    <p:cSldViewPr>
      <p:cViewPr varScale="1">
        <p:scale>
          <a:sx n="58" d="100"/>
          <a:sy n="58" d="100"/>
        </p:scale>
        <p:origin x="-132" y="-90"/>
      </p:cViewPr>
      <p:guideLst>
        <p:guide orient="horz" pos="2160"/>
        <p:guide pos="2880"/>
      </p:guideLst>
    </p:cSldViewPr>
  </p:slideViewPr>
  <p:outlineViewPr>
    <p:cViewPr>
      <p:scale>
        <a:sx n="33" d="100"/>
        <a:sy n="33" d="100"/>
      </p:scale>
      <p:origin x="0" y="104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FD882-EDBA-4B13-8368-813CC2730E03}" type="datetimeFigureOut">
              <a:rPr kumimoji="1" lang="ja-JP" altLang="en-US" smtClean="0"/>
              <a:pPr/>
              <a:t>2011/9/19</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4B1AA6-F8C2-4CD9-AFC9-40A1C2A4FF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E02E6-21DE-4874-AEB0-0AA7EA4F9EDB}" type="datetimeFigureOut">
              <a:rPr kumimoji="1" lang="ja-JP" altLang="en-US" smtClean="0"/>
              <a:pPr/>
              <a:t>2011/9/19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53CBD-3679-4AD0-A4B9-9C0AFFBD623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C832298F-A598-4963-AA63-1715316C6315}"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2011/9/19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1D1"/>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2011/9/19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3568" y="332656"/>
            <a:ext cx="7772400" cy="2448272"/>
          </a:xfrm>
        </p:spPr>
        <p:txBody>
          <a:bodyPr>
            <a:normAutofit/>
          </a:bodyPr>
          <a:lstStyle/>
          <a:p>
            <a:r>
              <a:rPr lang="ja-JP" altLang="en-US" sz="5400" smtClean="0">
                <a:latin typeface="ＭＳ ゴシック" pitchFamily="49" charset="-128"/>
                <a:ea typeface="ＭＳ ゴシック" pitchFamily="49" charset="-128"/>
              </a:rPr>
              <a:t>報告書に</a:t>
            </a:r>
            <a:r>
              <a:rPr lang="ja-JP" altLang="en-US" sz="5400" dirty="0" smtClean="0">
                <a:latin typeface="ＭＳ ゴシック" pitchFamily="49" charset="-128"/>
                <a:ea typeface="ＭＳ ゴシック" pitchFamily="49" charset="-128"/>
              </a:rPr>
              <a:t>ついて</a:t>
            </a:r>
            <a:endParaRPr lang="en-US" sz="5400" dirty="0">
              <a:latin typeface="ＭＳ ゴシック" pitchFamily="49" charset="-128"/>
              <a:ea typeface="ＭＳ ゴシック" pitchFamily="49" charset="-128"/>
            </a:endParaRPr>
          </a:p>
        </p:txBody>
      </p:sp>
      <p:sp>
        <p:nvSpPr>
          <p:cNvPr id="9" name="Subtitle 2"/>
          <p:cNvSpPr>
            <a:spLocks noGrp="1"/>
          </p:cNvSpPr>
          <p:nvPr>
            <p:ph type="subTitle" idx="1"/>
          </p:nvPr>
        </p:nvSpPr>
        <p:spPr>
          <a:xfrm>
            <a:off x="1475656" y="3356992"/>
            <a:ext cx="6400800" cy="1800200"/>
          </a:xfrm>
        </p:spPr>
        <p:txBody>
          <a:bodyPr/>
          <a:lstStyle/>
          <a:p>
            <a:r>
              <a:rPr lang="ja-JP" altLang="en-US" smtClean="0">
                <a:solidFill>
                  <a:schemeClr val="tx1"/>
                </a:solidFill>
              </a:rPr>
              <a:t>ハノイ工科大学　ＨＥＤＳＰＩ</a:t>
            </a:r>
            <a:endParaRPr lang="en-US" altLang="ja-JP" dirty="0" smtClean="0">
              <a:solidFill>
                <a:schemeClr val="tx1"/>
              </a:solidFill>
            </a:endParaRPr>
          </a:p>
          <a:p>
            <a:r>
              <a:rPr lang="ja-JP" altLang="en-US" smtClean="0">
                <a:solidFill>
                  <a:schemeClr val="tx1"/>
                </a:solidFill>
                <a:latin typeface="ＭＳ ゴシック" pitchFamily="49" charset="-128"/>
                <a:ea typeface="ＭＳ ゴシック" pitchFamily="49" charset="-128"/>
              </a:rPr>
              <a:t>ＩＴ日本語　</a:t>
            </a:r>
            <a:r>
              <a:rPr lang="ja-JP" altLang="en-US" smtClean="0">
                <a:solidFill>
                  <a:schemeClr val="tx1"/>
                </a:solidFill>
              </a:rPr>
              <a:t>講師：　権代　祥一</a:t>
            </a:r>
            <a:endParaRPr lang="en-US" altLang="ja-JP" dirty="0">
              <a:solidFill>
                <a:schemeClr val="tx1"/>
              </a:solidFill>
            </a:endParaRPr>
          </a:p>
        </p:txBody>
      </p:sp>
      <p:sp>
        <p:nvSpPr>
          <p:cNvPr id="4"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afterEffect">
                                  <p:stCondLst>
                                    <p:cond delay="0"/>
                                  </p:stCondLst>
                                  <p:endCondLst>
                                    <p:cond evt="onNext" delay="0">
                                      <p:tgtEl>
                                        <p:sldTgt/>
                                      </p:tgtEl>
                                    </p:cond>
                                  </p:endCondLst>
                                  <p:iterate type="lt">
                                    <p:tmPct val="10000"/>
                                  </p:iterate>
                                  <p:childTnLst>
                                    <p:animMotion origin="layout" path="M 0.0 0.0 L 0.0 -0.07213" pathEditMode="relative" ptsTypes="">
                                      <p:cBhvr>
                                        <p:cTn id="6" dur="2500" accel="50000" decel="50000" autoRev="1" fill="hold">
                                          <p:stCondLst>
                                            <p:cond delay="0"/>
                                          </p:stCondLst>
                                        </p:cTn>
                                        <p:tgtEl>
                                          <p:spTgt spid="8"/>
                                        </p:tgtEl>
                                        <p:attrNameLst>
                                          <p:attrName>ppt_x</p:attrName>
                                          <p:attrName>ppt_y</p:attrName>
                                        </p:attrNameLst>
                                      </p:cBhvr>
                                    </p:animMotion>
                                    <p:animRot by="1500000">
                                      <p:cBhvr>
                                        <p:cTn id="7" dur="1250" fill="hold">
                                          <p:stCondLst>
                                            <p:cond delay="0"/>
                                          </p:stCondLst>
                                        </p:cTn>
                                        <p:tgtEl>
                                          <p:spTgt spid="8"/>
                                        </p:tgtEl>
                                        <p:attrNameLst>
                                          <p:attrName>r</p:attrName>
                                        </p:attrNameLst>
                                      </p:cBhvr>
                                    </p:animRot>
                                    <p:animRot by="-1500000">
                                      <p:cBhvr>
                                        <p:cTn id="8" dur="1250" fill="hold">
                                          <p:stCondLst>
                                            <p:cond delay="1250"/>
                                          </p:stCondLst>
                                        </p:cTn>
                                        <p:tgtEl>
                                          <p:spTgt spid="8"/>
                                        </p:tgtEl>
                                        <p:attrNameLst>
                                          <p:attrName>r</p:attrName>
                                        </p:attrNameLst>
                                      </p:cBhvr>
                                    </p:animRot>
                                    <p:animRot by="-1500000">
                                      <p:cBhvr>
                                        <p:cTn id="9" dur="1250" fill="hold">
                                          <p:stCondLst>
                                            <p:cond delay="2500"/>
                                          </p:stCondLst>
                                        </p:cTn>
                                        <p:tgtEl>
                                          <p:spTgt spid="8"/>
                                        </p:tgtEl>
                                        <p:attrNameLst>
                                          <p:attrName>r</p:attrName>
                                        </p:attrNameLst>
                                      </p:cBhvr>
                                    </p:animRot>
                                    <p:animRot by="1500000">
                                      <p:cBhvr>
                                        <p:cTn id="10" dur="1250" fill="hold">
                                          <p:stCondLst>
                                            <p:cond delay="375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報告先と報告内容</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000" smtClean="0"/>
              <a:t>まず、</a:t>
            </a:r>
            <a:r>
              <a:rPr lang="ja-JP" altLang="en-US" sz="4000" smtClean="0">
                <a:solidFill>
                  <a:srgbClr val="3333FF"/>
                </a:solidFill>
              </a:rPr>
              <a:t>報告する相手の立場になって</a:t>
            </a:r>
            <a:r>
              <a:rPr lang="ja-JP" altLang="en-US" sz="4000" smtClean="0"/>
              <a:t>考えてください。</a:t>
            </a:r>
            <a:endParaRPr lang="en-US" altLang="ja-JP" sz="4000" dirty="0" smtClean="0"/>
          </a:p>
          <a:p>
            <a:r>
              <a:rPr lang="ja-JP" altLang="en-US" sz="4000" smtClean="0">
                <a:solidFill>
                  <a:srgbClr val="FF0000"/>
                </a:solidFill>
              </a:rPr>
              <a:t>誰</a:t>
            </a:r>
            <a:r>
              <a:rPr lang="ja-JP" altLang="en-US" sz="4000" smtClean="0"/>
              <a:t>が</a:t>
            </a:r>
            <a:r>
              <a:rPr lang="ja-JP" altLang="en-US" sz="4000" smtClean="0">
                <a:solidFill>
                  <a:srgbClr val="FF0000"/>
                </a:solidFill>
              </a:rPr>
              <a:t>何</a:t>
            </a:r>
            <a:r>
              <a:rPr lang="ja-JP" altLang="en-US" sz="4000" smtClean="0"/>
              <a:t>を知りたいのか？を考えてください。</a:t>
            </a:r>
          </a:p>
          <a:p>
            <a:endParaRPr lang="ja-JP" altLang="en-US" sz="4000" smtClean="0"/>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顧客の知りたいこと</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ja-JP" altLang="en-US" sz="4000" smtClean="0"/>
              <a:t>進捗</a:t>
            </a:r>
            <a:endParaRPr lang="en-US" altLang="ja-JP" sz="4000" dirty="0" smtClean="0"/>
          </a:p>
          <a:p>
            <a:r>
              <a:rPr lang="ja-JP" altLang="en-US" sz="4000" smtClean="0"/>
              <a:t>実現性</a:t>
            </a:r>
            <a:endParaRPr lang="en-US" altLang="ja-JP" sz="4000" dirty="0" smtClean="0"/>
          </a:p>
          <a:p>
            <a:r>
              <a:rPr lang="ja-JP" altLang="en-US" sz="4000" smtClean="0"/>
              <a:t>操作性</a:t>
            </a:r>
            <a:endParaRPr lang="en-US" altLang="ja-JP" sz="4000" dirty="0" smtClean="0"/>
          </a:p>
          <a:p>
            <a:r>
              <a:rPr lang="ja-JP" altLang="en-US" sz="4000" smtClean="0"/>
              <a:t>性能</a:t>
            </a:r>
            <a:endParaRPr lang="en-US" altLang="ja-JP" sz="4000" dirty="0" smtClean="0"/>
          </a:p>
          <a:p>
            <a:r>
              <a:rPr lang="ja-JP" altLang="en-US" sz="4000" smtClean="0"/>
              <a:t>要求仕様通りか？</a:t>
            </a:r>
            <a:endParaRPr lang="en-US" altLang="ja-JP" sz="4000" dirty="0" smtClean="0"/>
          </a:p>
          <a:p>
            <a:r>
              <a:rPr lang="ja-JP" altLang="en-US" sz="4000" smtClean="0"/>
              <a:t>いつから運用・稼働できるのか</a:t>
            </a:r>
          </a:p>
          <a:p>
            <a:pPr>
              <a:buNone/>
            </a:pPr>
            <a:r>
              <a:rPr lang="ja-JP" altLang="en-US" sz="4000" smtClean="0"/>
              <a:t>を知りたいです。</a:t>
            </a:r>
          </a:p>
          <a:p>
            <a:endParaRPr lang="ja-JP" altLang="en-US" sz="4000" smtClean="0"/>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par>
                          <p:cTn id="28" fill="hold">
                            <p:stCondLst>
                              <p:cond delay="12000"/>
                            </p:stCondLst>
                            <p:childTnLst>
                              <p:par>
                                <p:cTn id="29" presetID="14"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管理職の知りたいこと</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ja-JP" altLang="en-US" sz="4000" smtClean="0"/>
              <a:t>進捗</a:t>
            </a:r>
            <a:endParaRPr lang="en-US" altLang="ja-JP" sz="4000" dirty="0" smtClean="0"/>
          </a:p>
          <a:p>
            <a:r>
              <a:rPr lang="ja-JP" altLang="en-US" sz="4000" smtClean="0"/>
              <a:t>品質</a:t>
            </a:r>
            <a:endParaRPr lang="en-US" altLang="ja-JP" sz="4000" dirty="0" smtClean="0"/>
          </a:p>
          <a:p>
            <a:r>
              <a:rPr lang="ja-JP" altLang="en-US" sz="4000" smtClean="0"/>
              <a:t>コスト</a:t>
            </a:r>
            <a:endParaRPr lang="en-US" altLang="ja-JP" sz="4000" dirty="0" smtClean="0"/>
          </a:p>
          <a:p>
            <a:r>
              <a:rPr lang="ja-JP" altLang="en-US" sz="4000" smtClean="0"/>
              <a:t>問題点</a:t>
            </a:r>
            <a:endParaRPr lang="en-US" altLang="ja-JP" sz="4000" dirty="0" smtClean="0"/>
          </a:p>
          <a:p>
            <a:r>
              <a:rPr lang="ja-JP" altLang="en-US" sz="4000" smtClean="0"/>
              <a:t>問題点の解決策</a:t>
            </a:r>
            <a:endParaRPr lang="en-US" altLang="ja-JP" sz="4000" dirty="0" smtClean="0"/>
          </a:p>
          <a:p>
            <a:r>
              <a:rPr lang="ja-JP" altLang="en-US" sz="4000" smtClean="0"/>
              <a:t>課題</a:t>
            </a:r>
            <a:endParaRPr lang="en-US" altLang="ja-JP" sz="4000" dirty="0" smtClean="0"/>
          </a:p>
          <a:p>
            <a:r>
              <a:rPr lang="ja-JP" altLang="en-US" sz="4000" smtClean="0"/>
              <a:t>チームワーク</a:t>
            </a:r>
            <a:endParaRPr lang="en-US" altLang="ja-JP" sz="4000" dirty="0" smtClean="0"/>
          </a:p>
          <a:p>
            <a:pPr>
              <a:buNone/>
            </a:pPr>
            <a:r>
              <a:rPr lang="ja-JP" altLang="en-US" sz="4000" smtClean="0"/>
              <a:t>などを知りたいです。</a:t>
            </a:r>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par>
                          <p:cTn id="28" fill="hold">
                            <p:stCondLst>
                              <p:cond delay="12000"/>
                            </p:stCondLst>
                            <p:childTnLst>
                              <p:par>
                                <p:cTn id="29" presetID="14"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2000"/>
                                        <p:tgtEl>
                                          <p:spTgt spid="3">
                                            <p:txEl>
                                              <p:pRg st="6" end="6"/>
                                            </p:txEl>
                                          </p:spTgt>
                                        </p:tgtEl>
                                      </p:cBhvr>
                                    </p:animEffect>
                                  </p:childTnLst>
                                </p:cTn>
                              </p:par>
                            </p:childTnLst>
                          </p:cTn>
                        </p:par>
                        <p:par>
                          <p:cTn id="32" fill="hold">
                            <p:stCondLst>
                              <p:cond delay="14000"/>
                            </p:stCondLst>
                            <p:childTnLst>
                              <p:par>
                                <p:cTn id="33" presetID="14" presetClass="entr" presetSubtype="1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チームメンバの知りたいこと</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ja-JP" altLang="en-US" sz="4000" smtClean="0"/>
              <a:t>他のチームメンバの進捗</a:t>
            </a:r>
            <a:endParaRPr lang="en-US" altLang="ja-JP" sz="4000" dirty="0" smtClean="0"/>
          </a:p>
          <a:p>
            <a:r>
              <a:rPr lang="ja-JP" altLang="en-US" sz="4000" smtClean="0"/>
              <a:t>自分の作業に影響する他のチームメンバの作業</a:t>
            </a:r>
          </a:p>
          <a:p>
            <a:r>
              <a:rPr lang="ja-JP" altLang="en-US" sz="4000" smtClean="0"/>
              <a:t>自分の作業が増えるのか減るのか</a:t>
            </a:r>
            <a:endParaRPr lang="en-US" altLang="ja-JP" sz="4000" dirty="0" smtClean="0"/>
          </a:p>
          <a:p>
            <a:r>
              <a:rPr lang="ja-JP" altLang="en-US" sz="4000" smtClean="0"/>
              <a:t>作業に必要な知識・技術・Ｉ／Ｆ（インタフェース）</a:t>
            </a:r>
            <a:endParaRPr lang="en-US" altLang="ja-JP" sz="4000" dirty="0" smtClean="0"/>
          </a:p>
          <a:p>
            <a:pPr>
              <a:buNone/>
            </a:pPr>
            <a:r>
              <a:rPr lang="ja-JP" altLang="en-US" sz="4000" smtClean="0"/>
              <a:t>などを知りたいです。</a:t>
            </a:r>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他に知りたいことを報告</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a:bodyPr>
          <a:lstStyle/>
          <a:p>
            <a:r>
              <a:rPr lang="ja-JP" altLang="en-US" sz="4000" smtClean="0"/>
              <a:t>しかし、それだけではないかもしれません。では、どうしますか？</a:t>
            </a:r>
          </a:p>
          <a:p>
            <a:r>
              <a:rPr lang="ja-JP" altLang="en-US" sz="4000" smtClean="0"/>
              <a:t>なので</a:t>
            </a:r>
            <a:r>
              <a:rPr lang="ja-JP" altLang="en-US" sz="4000" smtClean="0">
                <a:solidFill>
                  <a:srgbClr val="3333FF"/>
                </a:solidFill>
              </a:rPr>
              <a:t>コミュニケーション</a:t>
            </a:r>
            <a:r>
              <a:rPr lang="ja-JP" altLang="en-US" sz="4000" smtClean="0"/>
              <a:t>！それは・・・・</a:t>
            </a:r>
          </a:p>
          <a:p>
            <a:r>
              <a:rPr lang="ja-JP" altLang="en-US" sz="4000" smtClean="0">
                <a:solidFill>
                  <a:srgbClr val="3333FF"/>
                </a:solidFill>
              </a:rPr>
              <a:t>質問</a:t>
            </a:r>
            <a:r>
              <a:rPr lang="ja-JP" altLang="en-US" sz="4000" smtClean="0"/>
              <a:t>と</a:t>
            </a:r>
            <a:r>
              <a:rPr lang="ja-JP" altLang="en-US" sz="4000" smtClean="0">
                <a:solidFill>
                  <a:srgbClr val="3333FF"/>
                </a:solidFill>
              </a:rPr>
              <a:t>確認</a:t>
            </a:r>
            <a:r>
              <a:rPr lang="ja-JP" altLang="en-US" sz="4000" smtClean="0"/>
              <a:t>です。</a:t>
            </a:r>
          </a:p>
          <a:p>
            <a:pPr algn="ctr">
              <a:buNone/>
            </a:pPr>
            <a:r>
              <a:rPr lang="ja-JP" altLang="en-US" sz="4800" smtClean="0">
                <a:solidFill>
                  <a:srgbClr val="3333FF"/>
                </a:solidFill>
              </a:rPr>
              <a:t>何を知りたいのか質問をして</a:t>
            </a:r>
          </a:p>
          <a:p>
            <a:pPr algn="ctr">
              <a:buNone/>
            </a:pPr>
            <a:r>
              <a:rPr lang="ja-JP" altLang="en-US" sz="4800" smtClean="0">
                <a:solidFill>
                  <a:srgbClr val="3333FF"/>
                </a:solidFill>
              </a:rPr>
              <a:t>この報告でいいのか確認をする。</a:t>
            </a:r>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2000"/>
                                        <p:tgtEl>
                                          <p:spTgt spid="3">
                                            <p:txEl>
                                              <p:pRg st="3" end="3"/>
                                            </p:txEl>
                                          </p:spTgt>
                                        </p:tgtEl>
                                      </p:cBhvr>
                                    </p:animEffect>
                                  </p:childTnLst>
                                </p:cTn>
                              </p:par>
                            </p:childTnLst>
                          </p:cTn>
                        </p:par>
                        <p:par>
                          <p:cTn id="22" fill="hold">
                            <p:stCondLst>
                              <p:cond delay="4000"/>
                            </p:stCondLst>
                            <p:childTnLst>
                              <p:par>
                                <p:cTn id="23" presetID="14"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771728"/>
          </a:xfrm>
        </p:spPr>
        <p:txBody>
          <a:bodyPr>
            <a:normAutofit/>
          </a:bodyPr>
          <a:lstStyle/>
          <a:p>
            <a:r>
              <a:rPr lang="ja-JP" altLang="en-US" sz="4000" smtClean="0">
                <a:solidFill>
                  <a:srgbClr val="3333FF"/>
                </a:solidFill>
              </a:rPr>
              <a:t>相手の立場になって考えてください。</a:t>
            </a:r>
          </a:p>
          <a:p>
            <a:r>
              <a:rPr lang="ja-JP" altLang="en-US" sz="4000" smtClean="0"/>
              <a:t>それは相手に</a:t>
            </a:r>
            <a:r>
              <a:rPr lang="ja-JP" altLang="en-US" sz="4000" smtClean="0">
                <a:solidFill>
                  <a:srgbClr val="3333FF"/>
                </a:solidFill>
              </a:rPr>
              <a:t>良いサービスを提供</a:t>
            </a:r>
            <a:r>
              <a:rPr lang="ja-JP" altLang="en-US" sz="4000" smtClean="0"/>
              <a:t>するために必要なことです。</a:t>
            </a:r>
          </a:p>
          <a:p>
            <a:r>
              <a:rPr lang="ja-JP" altLang="en-US" sz="4000" smtClean="0">
                <a:solidFill>
                  <a:srgbClr val="3333FF"/>
                </a:solidFill>
              </a:rPr>
              <a:t>良いサービスを提供</a:t>
            </a:r>
            <a:r>
              <a:rPr lang="ja-JP" altLang="en-US" sz="4000" smtClean="0"/>
              <a:t>できなければ、次からは仕事が来ない。</a:t>
            </a:r>
          </a:p>
          <a:p>
            <a:r>
              <a:rPr lang="ja-JP" altLang="en-US" sz="4000" smtClean="0"/>
              <a:t>仕事が来なければお金がもらえない。</a:t>
            </a:r>
          </a:p>
          <a:p>
            <a:r>
              <a:rPr lang="ja-JP" altLang="en-US" sz="4000" smtClean="0"/>
              <a:t>お金がもらえなければ食べられない。</a:t>
            </a:r>
          </a:p>
          <a:p>
            <a:r>
              <a:rPr lang="ja-JP" altLang="en-US" sz="4000" smtClean="0"/>
              <a:t>食べられなければ死んでしまいます。</a:t>
            </a:r>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843736"/>
          </a:xfrm>
        </p:spPr>
        <p:txBody>
          <a:bodyPr>
            <a:normAutofit/>
          </a:bodyPr>
          <a:lstStyle/>
          <a:p>
            <a:r>
              <a:rPr lang="ja-JP" altLang="en-US" sz="4000" smtClean="0"/>
              <a:t>なので</a:t>
            </a:r>
            <a:r>
              <a:rPr lang="ja-JP" altLang="en-US" sz="4000" smtClean="0">
                <a:solidFill>
                  <a:srgbClr val="3333FF"/>
                </a:solidFill>
              </a:rPr>
              <a:t>良いサービス</a:t>
            </a:r>
            <a:r>
              <a:rPr lang="ja-JP" altLang="en-US" sz="4000" smtClean="0"/>
              <a:t>を心がけましょう！</a:t>
            </a:r>
          </a:p>
          <a:p>
            <a:r>
              <a:rPr lang="ja-JP" altLang="en-US" sz="4000" smtClean="0">
                <a:solidFill>
                  <a:srgbClr val="3333FF"/>
                </a:solidFill>
              </a:rPr>
              <a:t>良いサービス</a:t>
            </a:r>
            <a:r>
              <a:rPr lang="ja-JP" altLang="en-US" sz="4000" smtClean="0"/>
              <a:t>を考えることがこの世界で生きるための智恵だとも言えます。</a:t>
            </a:r>
            <a:endParaRPr lang="en-US" altLang="ja-JP" sz="4000" dirty="0" smtClean="0"/>
          </a:p>
          <a:p>
            <a:r>
              <a:rPr lang="ja-JP" altLang="en-US" sz="4000" smtClean="0">
                <a:solidFill>
                  <a:srgbClr val="3333FF"/>
                </a:solidFill>
              </a:rPr>
              <a:t>良い報告</a:t>
            </a:r>
            <a:r>
              <a:rPr lang="ja-JP" altLang="en-US" sz="4000" smtClean="0"/>
              <a:t>とは</a:t>
            </a:r>
            <a:r>
              <a:rPr lang="ja-JP" altLang="en-US" sz="4000" smtClean="0">
                <a:solidFill>
                  <a:srgbClr val="3333FF"/>
                </a:solidFill>
              </a:rPr>
              <a:t>良いサービス</a:t>
            </a:r>
            <a:r>
              <a:rPr lang="ja-JP" altLang="en-US" sz="4000" smtClean="0"/>
              <a:t>の中の一つだということです。</a:t>
            </a:r>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mtClean="0"/>
              <a:t>報告書に必要な４Ｃ</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pPr>
              <a:buNone/>
            </a:pPr>
            <a:r>
              <a:rPr lang="ja-JP" altLang="en-US" sz="6000" smtClean="0"/>
              <a:t>１Ｃ．Ｃｌｅａｒ（明瞭）</a:t>
            </a:r>
          </a:p>
          <a:p>
            <a:pPr>
              <a:buNone/>
            </a:pPr>
            <a:r>
              <a:rPr lang="ja-JP" altLang="en-US" sz="6000" smtClean="0"/>
              <a:t>２Ｃ．Ｃｏｒｒｅｃｔ（正確）</a:t>
            </a:r>
          </a:p>
          <a:p>
            <a:pPr>
              <a:buNone/>
            </a:pPr>
            <a:r>
              <a:rPr lang="ja-JP" altLang="en-US" sz="6000" smtClean="0"/>
              <a:t>３Ｃ．Ｃｏｎｃｉｓｅ（簡潔）</a:t>
            </a:r>
          </a:p>
          <a:p>
            <a:pPr>
              <a:buNone/>
            </a:pPr>
            <a:r>
              <a:rPr lang="ja-JP" altLang="en-US" sz="6000" smtClean="0"/>
              <a:t>４Ｃ．Ｃｏｎｃｒｅｔｅ（具体性）</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mtClean="0"/>
              <a:t>報告書で気を付けたい６Ｗ</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pPr>
              <a:buNone/>
            </a:pPr>
            <a:r>
              <a:rPr lang="ja-JP" altLang="en-US" sz="4000" smtClean="0"/>
              <a:t>１Ｗ．Ｗｈｏ（</a:t>
            </a:r>
            <a:r>
              <a:rPr lang="ja-JP" altLang="en-US" sz="4000" smtClean="0">
                <a:solidFill>
                  <a:srgbClr val="FF0000"/>
                </a:solidFill>
              </a:rPr>
              <a:t>誰</a:t>
            </a:r>
            <a:r>
              <a:rPr lang="ja-JP" altLang="en-US" sz="4000" smtClean="0"/>
              <a:t>が）</a:t>
            </a:r>
          </a:p>
          <a:p>
            <a:pPr>
              <a:buNone/>
            </a:pPr>
            <a:r>
              <a:rPr lang="ja-JP" altLang="en-US" sz="4000" smtClean="0"/>
              <a:t>２Ｗ．Ｗｈｅｎ（いつ）</a:t>
            </a:r>
          </a:p>
          <a:p>
            <a:pPr>
              <a:buNone/>
            </a:pPr>
            <a:r>
              <a:rPr lang="ja-JP" altLang="en-US" sz="4000" smtClean="0"/>
              <a:t>３Ｗ．Ｗｈｅｒｅ（どこで）</a:t>
            </a:r>
          </a:p>
          <a:p>
            <a:pPr>
              <a:buNone/>
            </a:pPr>
            <a:r>
              <a:rPr lang="ja-JP" altLang="en-US" sz="4000" smtClean="0"/>
              <a:t>４Ｗ．Ｗｈａｔ（</a:t>
            </a:r>
            <a:r>
              <a:rPr lang="ja-JP" altLang="en-US" sz="4000" smtClean="0">
                <a:solidFill>
                  <a:srgbClr val="FF0000"/>
                </a:solidFill>
              </a:rPr>
              <a:t>何</a:t>
            </a:r>
            <a:r>
              <a:rPr lang="ja-JP" altLang="en-US" sz="4000" smtClean="0"/>
              <a:t>が、</a:t>
            </a:r>
            <a:r>
              <a:rPr lang="ja-JP" altLang="en-US" sz="4000" smtClean="0">
                <a:solidFill>
                  <a:srgbClr val="FF0000"/>
                </a:solidFill>
              </a:rPr>
              <a:t>何</a:t>
            </a:r>
            <a:r>
              <a:rPr lang="ja-JP" altLang="en-US" sz="4000" smtClean="0"/>
              <a:t>を、</a:t>
            </a:r>
            <a:r>
              <a:rPr lang="ja-JP" altLang="en-US" sz="4000" smtClean="0">
                <a:solidFill>
                  <a:srgbClr val="FF0000"/>
                </a:solidFill>
              </a:rPr>
              <a:t>何</a:t>
            </a:r>
            <a:r>
              <a:rPr lang="ja-JP" altLang="en-US" sz="4000" smtClean="0"/>
              <a:t>に、</a:t>
            </a:r>
            <a:r>
              <a:rPr lang="ja-JP" altLang="en-US" sz="4000" smtClean="0">
                <a:solidFill>
                  <a:srgbClr val="FF0000"/>
                </a:solidFill>
              </a:rPr>
              <a:t>何</a:t>
            </a:r>
            <a:r>
              <a:rPr lang="ja-JP" altLang="en-US" sz="4000" smtClean="0"/>
              <a:t>へ）</a:t>
            </a:r>
          </a:p>
          <a:p>
            <a:pPr>
              <a:buNone/>
            </a:pPr>
            <a:r>
              <a:rPr lang="ja-JP" altLang="en-US" sz="4000" smtClean="0"/>
              <a:t>５Ｗ．Ｗｈｙ（なぜ）</a:t>
            </a:r>
          </a:p>
          <a:p>
            <a:pPr>
              <a:buNone/>
            </a:pPr>
            <a:r>
              <a:rPr lang="ja-JP" altLang="en-US" sz="4000" smtClean="0">
                <a:solidFill>
                  <a:srgbClr val="3333FF"/>
                </a:solidFill>
              </a:rPr>
              <a:t>６Ｗ．Ｗｈｏｍ（</a:t>
            </a:r>
            <a:r>
              <a:rPr lang="ja-JP" altLang="en-US" sz="4000" smtClean="0">
                <a:solidFill>
                  <a:srgbClr val="FF0000"/>
                </a:solidFill>
              </a:rPr>
              <a:t>誰</a:t>
            </a:r>
            <a:r>
              <a:rPr lang="ja-JP" altLang="en-US" sz="4000" smtClean="0">
                <a:solidFill>
                  <a:srgbClr val="3333FF"/>
                </a:solidFill>
              </a:rPr>
              <a:t>を、</a:t>
            </a:r>
            <a:r>
              <a:rPr lang="ja-JP" altLang="en-US" sz="4000" smtClean="0">
                <a:solidFill>
                  <a:srgbClr val="FF0000"/>
                </a:solidFill>
              </a:rPr>
              <a:t>誰</a:t>
            </a:r>
            <a:r>
              <a:rPr lang="ja-JP" altLang="en-US" sz="4000" smtClean="0">
                <a:solidFill>
                  <a:srgbClr val="3333FF"/>
                </a:solidFill>
              </a:rPr>
              <a:t>に、</a:t>
            </a:r>
            <a:r>
              <a:rPr lang="ja-JP" altLang="en-US" sz="4000" smtClean="0">
                <a:solidFill>
                  <a:srgbClr val="FF0000"/>
                </a:solidFill>
              </a:rPr>
              <a:t>誰</a:t>
            </a:r>
            <a:r>
              <a:rPr lang="ja-JP" altLang="en-US" sz="4000" smtClean="0">
                <a:solidFill>
                  <a:srgbClr val="3333FF"/>
                </a:solidFill>
              </a:rPr>
              <a:t>へ）</a:t>
            </a:r>
          </a:p>
          <a:p>
            <a:pPr>
              <a:buNone/>
            </a:pPr>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報告書で気を付けたい３Ｈ</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pPr>
              <a:buNone/>
            </a:pPr>
            <a:r>
              <a:rPr lang="ja-JP" altLang="en-US" sz="4400" smtClean="0"/>
              <a:t>１Ｈ．Ｈｏｗ（</a:t>
            </a:r>
            <a:r>
              <a:rPr lang="ja-JP" altLang="en-US" sz="4400" smtClean="0">
                <a:solidFill>
                  <a:srgbClr val="FF0000"/>
                </a:solidFill>
              </a:rPr>
              <a:t>どのよう</a:t>
            </a:r>
            <a:r>
              <a:rPr lang="ja-JP" altLang="en-US" sz="4400" smtClean="0"/>
              <a:t>に、どんな）</a:t>
            </a:r>
          </a:p>
          <a:p>
            <a:pPr>
              <a:buNone/>
            </a:pPr>
            <a:endParaRPr lang="en-US" altLang="ja-JP" sz="4400" dirty="0" smtClean="0"/>
          </a:p>
          <a:p>
            <a:pPr>
              <a:buNone/>
            </a:pPr>
            <a:r>
              <a:rPr lang="ja-JP" altLang="en-US" sz="4400" smtClean="0"/>
              <a:t>２Ｈ．Ｈｏｗ ｍｕｃｈ（</a:t>
            </a:r>
            <a:r>
              <a:rPr lang="ja-JP" altLang="en-US" sz="4400" smtClean="0">
                <a:solidFill>
                  <a:srgbClr val="FF0000"/>
                </a:solidFill>
              </a:rPr>
              <a:t>いくら</a:t>
            </a:r>
            <a:r>
              <a:rPr lang="ja-JP" altLang="en-US" sz="4400" smtClean="0"/>
              <a:t>で）</a:t>
            </a:r>
          </a:p>
          <a:p>
            <a:pPr>
              <a:buNone/>
            </a:pPr>
            <a:endParaRPr lang="en-US" altLang="ja-JP" sz="4400" dirty="0" smtClean="0"/>
          </a:p>
          <a:p>
            <a:pPr>
              <a:buNone/>
            </a:pPr>
            <a:r>
              <a:rPr lang="ja-JP" altLang="en-US" sz="4400" smtClean="0"/>
              <a:t>３Ｈ．Ｈｏｗ ｌｏｎｇ（</a:t>
            </a:r>
            <a:r>
              <a:rPr lang="ja-JP" altLang="en-US" sz="4400" smtClean="0">
                <a:solidFill>
                  <a:srgbClr val="FF0000"/>
                </a:solidFill>
              </a:rPr>
              <a:t>どのくらい</a:t>
            </a:r>
            <a:r>
              <a:rPr lang="ja-JP" altLang="en-US" sz="4400" smtClean="0"/>
              <a:t>）</a:t>
            </a:r>
          </a:p>
          <a:p>
            <a:pPr>
              <a:buNone/>
            </a:pPr>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2000"/>
                                        <p:tgtEl>
                                          <p:spTgt spid="3">
                                            <p:txEl>
                                              <p:pRg st="2" end="2"/>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講義をする前の約束</a:t>
            </a:r>
            <a:endParaRPr lang="en-US" dirty="0"/>
          </a:p>
        </p:txBody>
      </p:sp>
      <p:sp>
        <p:nvSpPr>
          <p:cNvPr id="3" name="Content Placeholder 2"/>
          <p:cNvSpPr>
            <a:spLocks noGrp="1"/>
          </p:cNvSpPr>
          <p:nvPr>
            <p:ph idx="1"/>
          </p:nvPr>
        </p:nvSpPr>
        <p:spPr>
          <a:xfrm>
            <a:off x="323528" y="1600200"/>
            <a:ext cx="8820472" cy="4525963"/>
          </a:xfrm>
        </p:spPr>
        <p:txBody>
          <a:bodyPr>
            <a:normAutofit/>
          </a:bodyPr>
          <a:lstStyle/>
          <a:p>
            <a:r>
              <a:rPr lang="ja-JP" altLang="en-US" dirty="0" smtClean="0"/>
              <a:t>納得する</a:t>
            </a:r>
            <a:r>
              <a:rPr lang="ja-JP" altLang="en-US" smtClean="0"/>
              <a:t>まで私を</a:t>
            </a:r>
            <a:r>
              <a:rPr lang="ja-JP" altLang="en-US" dirty="0" smtClean="0"/>
              <a:t>進ませないでください。</a:t>
            </a:r>
            <a:endParaRPr lang="en-US" altLang="ja-JP" dirty="0" smtClean="0"/>
          </a:p>
          <a:p>
            <a:r>
              <a:rPr lang="ja-JP" altLang="en-US" dirty="0" smtClean="0"/>
              <a:t>納得できない</a:t>
            </a:r>
            <a:r>
              <a:rPr lang="ja-JP" altLang="en-US" smtClean="0"/>
              <a:t>時は私を</a:t>
            </a:r>
            <a:r>
              <a:rPr lang="ja-JP" altLang="en-US" dirty="0" smtClean="0"/>
              <a:t>止めてください。</a:t>
            </a:r>
            <a:endParaRPr lang="en-US" altLang="ja-JP" dirty="0" smtClean="0"/>
          </a:p>
          <a:p>
            <a:r>
              <a:rPr lang="ja-JP" altLang="en-US" dirty="0" smtClean="0"/>
              <a:t>質問はいつでも</a:t>
            </a:r>
            <a:r>
              <a:rPr lang="en-US" altLang="ja-JP" dirty="0" smtClean="0"/>
              <a:t>OK</a:t>
            </a:r>
            <a:r>
              <a:rPr lang="ja-JP" altLang="en-US" dirty="0" err="1" smtClean="0"/>
              <a:t>。</a:t>
            </a:r>
            <a:r>
              <a:rPr lang="ja-JP" altLang="en-US" dirty="0" smtClean="0"/>
              <a:t>周囲の人も寛大になること。</a:t>
            </a:r>
            <a:endParaRPr lang="en-US" altLang="ja-JP" dirty="0" smtClean="0"/>
          </a:p>
          <a:p>
            <a:pPr>
              <a:buNone/>
            </a:pPr>
            <a:r>
              <a:rPr lang="ja-JP" altLang="en-US" sz="7100" dirty="0" smtClean="0">
                <a:solidFill>
                  <a:srgbClr val="3333FF"/>
                </a:solidFill>
              </a:rPr>
              <a:t>納得</a:t>
            </a:r>
            <a:r>
              <a:rPr lang="ja-JP" altLang="en-US" sz="7100" dirty="0" smtClean="0"/>
              <a:t>（</a:t>
            </a:r>
            <a:r>
              <a:rPr lang="ja-JP" altLang="en-US" sz="7100" dirty="0" smtClean="0">
                <a:solidFill>
                  <a:srgbClr val="3333FF"/>
                </a:solidFill>
              </a:rPr>
              <a:t>なっとく</a:t>
            </a:r>
            <a:r>
              <a:rPr lang="ja-JP" altLang="en-US" sz="7100" dirty="0" smtClean="0"/>
              <a:t>）とは</a:t>
            </a:r>
            <a:endParaRPr lang="en-US" altLang="ja-JP" sz="7100" dirty="0" smtClean="0"/>
          </a:p>
          <a:p>
            <a:pPr>
              <a:buNone/>
            </a:pPr>
            <a:r>
              <a:rPr lang="en-US" altLang="ja-JP" sz="7100" dirty="0" smtClean="0"/>
              <a:t>	understand  &amp;  agree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normAutofit/>
          </a:bodyPr>
          <a:lstStyle/>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1026" name="Picture 2" descr="D:\Gonchang\Photo\面白い画像\20090124235340.jpg"/>
          <p:cNvPicPr>
            <a:picLocks noChangeAspect="1" noChangeArrowheads="1"/>
          </p:cNvPicPr>
          <p:nvPr/>
        </p:nvPicPr>
        <p:blipFill>
          <a:blip r:embed="rId3" cstate="print"/>
          <a:srcRect/>
          <a:stretch>
            <a:fillRect/>
          </a:stretch>
        </p:blipFill>
        <p:spPr bwMode="auto">
          <a:xfrm>
            <a:off x="0" y="216024"/>
            <a:ext cx="9181928" cy="6453336"/>
          </a:xfrm>
          <a:prstGeom prst="rect">
            <a:avLst/>
          </a:prstGeom>
          <a:noFill/>
        </p:spPr>
      </p:pic>
      <p:sp>
        <p:nvSpPr>
          <p:cNvPr id="2" name="Title 1"/>
          <p:cNvSpPr>
            <a:spLocks noGrp="1"/>
          </p:cNvSpPr>
          <p:nvPr>
            <p:ph type="title"/>
          </p:nvPr>
        </p:nvSpPr>
        <p:spPr>
          <a:xfrm>
            <a:off x="467544" y="5715000"/>
            <a:ext cx="8229600" cy="1143000"/>
          </a:xfrm>
        </p:spPr>
        <p:txBody>
          <a:bodyPr>
            <a:normAutofit/>
          </a:bodyPr>
          <a:lstStyle/>
          <a:p>
            <a:r>
              <a:rPr kumimoji="1" lang="ja-JP" altLang="en-US" sz="5400" b="1" smtClean="0">
                <a:ln w="31550" cmpd="sng">
                  <a:solidFill>
                    <a:schemeClr val="bg1"/>
                  </a:solidFill>
                  <a:prstDash val="solid"/>
                </a:ln>
                <a:effectLst>
                  <a:outerShdw blurRad="41275" dist="12700" dir="12000000" algn="tl" rotWithShape="0">
                    <a:srgbClr val="000000">
                      <a:alpha val="40000"/>
                    </a:srgbClr>
                  </a:outerShdw>
                </a:effectLst>
              </a:rPr>
              <a:t>事実をありのままに報告</a:t>
            </a:r>
            <a:endParaRPr kumimoji="1" lang="ja-JP" altLang="en-US" sz="5400" b="1" dirty="0">
              <a:ln w="31550" cmpd="sng">
                <a:solidFill>
                  <a:schemeClr val="bg1"/>
                </a:solidFill>
                <a:prstDash val="solid"/>
              </a:ln>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solidFill>
                  <a:srgbClr val="3333FF"/>
                </a:solidFill>
              </a:rPr>
              <a:t>質問</a:t>
            </a:r>
            <a:r>
              <a:rPr kumimoji="1" lang="ja-JP" altLang="en-US" dirty="0" smtClean="0"/>
              <a:t>をして、しっかりと</a:t>
            </a:r>
            <a:r>
              <a:rPr kumimoji="1" lang="ja-JP" altLang="en-US" dirty="0" smtClean="0">
                <a:solidFill>
                  <a:srgbClr val="3333FF"/>
                </a:solidFill>
              </a:rPr>
              <a:t>メモ</a:t>
            </a:r>
            <a:r>
              <a:rPr kumimoji="1" lang="ja-JP" altLang="en-US" dirty="0" smtClean="0"/>
              <a:t>すること</a:t>
            </a:r>
            <a:endParaRPr kumimoji="1" lang="ja-JP" altLang="en-US" dirty="0"/>
          </a:p>
        </p:txBody>
      </p:sp>
      <p:sp>
        <p:nvSpPr>
          <p:cNvPr id="11" name="テキスト ボックス 10"/>
          <p:cNvSpPr txBox="1"/>
          <p:nvPr/>
        </p:nvSpPr>
        <p:spPr>
          <a:xfrm>
            <a:off x="0" y="1484784"/>
            <a:ext cx="9144000" cy="4893647"/>
          </a:xfrm>
          <a:prstGeom prst="rect">
            <a:avLst/>
          </a:prstGeom>
          <a:noFill/>
        </p:spPr>
        <p:txBody>
          <a:bodyPr wrap="square" rtlCol="0">
            <a:spAutoFit/>
          </a:bodyPr>
          <a:lstStyle/>
          <a:p>
            <a:pPr marL="441325" indent="-441325">
              <a:buFont typeface="Arial" pitchFamily="34" charset="0"/>
              <a:buChar char="•"/>
            </a:pPr>
            <a:r>
              <a:rPr kumimoji="1" lang="ja-JP" altLang="en-US" sz="5400" b="1" dirty="0" smtClean="0">
                <a:solidFill>
                  <a:srgbClr val="3333FF"/>
                </a:solidFill>
              </a:rPr>
              <a:t>質問</a:t>
            </a:r>
            <a:r>
              <a:rPr kumimoji="1" lang="ja-JP" altLang="en-US" sz="5400" b="1" dirty="0" smtClean="0"/>
              <a:t>と</a:t>
            </a:r>
            <a:r>
              <a:rPr kumimoji="1" lang="ja-JP" altLang="en-US" sz="5400" b="1" dirty="0" smtClean="0">
                <a:solidFill>
                  <a:srgbClr val="3333FF"/>
                </a:solidFill>
              </a:rPr>
              <a:t>確認</a:t>
            </a:r>
            <a:r>
              <a:rPr kumimoji="1" lang="ja-JP" altLang="en-US" sz="5400" b="1" dirty="0" smtClean="0"/>
              <a:t>は</a:t>
            </a:r>
            <a:r>
              <a:rPr kumimoji="1" lang="ja-JP" altLang="en-US" sz="5400" b="1" dirty="0" smtClean="0">
                <a:solidFill>
                  <a:srgbClr val="7030A0"/>
                </a:solidFill>
              </a:rPr>
              <a:t>コミュニケーション</a:t>
            </a:r>
            <a:r>
              <a:rPr kumimoji="1" lang="ja-JP" altLang="en-US" sz="5400" b="1" dirty="0" smtClean="0"/>
              <a:t>の</a:t>
            </a:r>
            <a:r>
              <a:rPr kumimoji="1" lang="ja-JP" altLang="en-US" sz="5400" b="1" dirty="0" smtClean="0">
                <a:solidFill>
                  <a:srgbClr val="FF0000"/>
                </a:solidFill>
              </a:rPr>
              <a:t>基本</a:t>
            </a:r>
            <a:r>
              <a:rPr kumimoji="1" lang="ja-JP" altLang="en-US" sz="5400" b="1" dirty="0" smtClean="0"/>
              <a:t>です。</a:t>
            </a:r>
            <a:endParaRPr kumimoji="1" lang="en-US" altLang="ja-JP" sz="5400" b="1" dirty="0" smtClean="0"/>
          </a:p>
          <a:p>
            <a:pPr marL="441325" indent="-441325">
              <a:buFont typeface="Arial" pitchFamily="34" charset="0"/>
              <a:buChar char="•"/>
            </a:pPr>
            <a:r>
              <a:rPr lang="ja-JP" altLang="en-US" sz="5400" b="1" dirty="0" smtClean="0">
                <a:solidFill>
                  <a:srgbClr val="3333FF"/>
                </a:solidFill>
              </a:rPr>
              <a:t>メモ</a:t>
            </a:r>
            <a:r>
              <a:rPr lang="ja-JP" altLang="en-US" sz="5400" b="1" dirty="0" smtClean="0"/>
              <a:t>は</a:t>
            </a:r>
            <a:r>
              <a:rPr lang="ja-JP" altLang="en-US" sz="5400" b="1" dirty="0" smtClean="0">
                <a:solidFill>
                  <a:srgbClr val="FF0000"/>
                </a:solidFill>
              </a:rPr>
              <a:t>自分</a:t>
            </a:r>
            <a:r>
              <a:rPr lang="ja-JP" altLang="en-US" sz="5400" b="1" dirty="0" smtClean="0"/>
              <a:t>との</a:t>
            </a:r>
            <a:r>
              <a:rPr lang="ja-JP" altLang="en-US" sz="5400" b="1" dirty="0" smtClean="0">
                <a:solidFill>
                  <a:srgbClr val="7030A0"/>
                </a:solidFill>
              </a:rPr>
              <a:t>コミュニケーション</a:t>
            </a:r>
            <a:r>
              <a:rPr lang="ja-JP" altLang="en-US" sz="5400" b="1" dirty="0" smtClean="0"/>
              <a:t>です。</a:t>
            </a:r>
            <a:endParaRPr kumimoji="1" lang="en-US" altLang="ja-JP" sz="5400" b="1" dirty="0" smtClean="0"/>
          </a:p>
          <a:p>
            <a:pPr marL="441325" indent="-441325" algn="ctr"/>
            <a:r>
              <a:rPr lang="ja-JP" altLang="en-US" sz="4800" b="1" dirty="0" smtClean="0">
                <a:solidFill>
                  <a:srgbClr val="00BF00"/>
                </a:solidFill>
              </a:rPr>
              <a:t>システムエンジニア</a:t>
            </a:r>
            <a:r>
              <a:rPr lang="ja-JP" altLang="en-US" sz="4800" b="1" dirty="0" smtClean="0"/>
              <a:t>の仕事の</a:t>
            </a:r>
            <a:r>
              <a:rPr lang="ja-JP" altLang="en-US" sz="4800" b="1" dirty="0" smtClean="0">
                <a:solidFill>
                  <a:srgbClr val="FF0000"/>
                </a:solidFill>
              </a:rPr>
              <a:t>９０</a:t>
            </a:r>
            <a:r>
              <a:rPr lang="ja-JP" altLang="en-US" sz="4800" b="1" dirty="0" smtClean="0"/>
              <a:t>％は</a:t>
            </a:r>
            <a:r>
              <a:rPr lang="ja-JP" altLang="en-US" sz="4800" b="1" dirty="0" smtClean="0">
                <a:solidFill>
                  <a:srgbClr val="7030A0"/>
                </a:solidFill>
              </a:rPr>
              <a:t>コミュニケーション</a:t>
            </a:r>
            <a:r>
              <a:rPr lang="ja-JP" altLang="en-US" sz="4800" b="1" dirty="0" smtClean="0"/>
              <a:t>です。</a:t>
            </a:r>
            <a:endParaRPr lang="en-US" altLang="ja-JP" sz="4800" b="1" dirty="0" smtClean="0"/>
          </a:p>
        </p:txBody>
      </p:sp>
      <p:sp>
        <p:nvSpPr>
          <p:cNvPr id="4"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1" dur="500"/>
                                        <p:tgtEl>
                                          <p:spTgt spid="11">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報告とは・・・・？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kumimoji="1" lang="ja-JP" altLang="en-US" sz="4000" smtClean="0"/>
              <a:t>コミュニケーションの一つ。</a:t>
            </a:r>
            <a:endParaRPr kumimoji="1" lang="en-US" altLang="ja-JP" sz="4000" dirty="0" smtClean="0"/>
          </a:p>
          <a:p>
            <a:r>
              <a:rPr lang="ja-JP" altLang="en-US" sz="4000" smtClean="0"/>
              <a:t>何をするにしても報告ばかり</a:t>
            </a:r>
            <a:endParaRPr lang="en-US" altLang="ja-JP" sz="4000" dirty="0" smtClean="0"/>
          </a:p>
          <a:p>
            <a:r>
              <a:rPr kumimoji="1" lang="ja-JP" altLang="en-US" sz="4000" smtClean="0"/>
              <a:t>命令や要求や指示に対する返事（レスポンス：</a:t>
            </a:r>
            <a:r>
              <a:rPr kumimoji="1" lang="en-US" altLang="ja-JP" sz="4000" dirty="0" smtClean="0"/>
              <a:t>response</a:t>
            </a:r>
            <a:r>
              <a:rPr kumimoji="1" lang="ja-JP" altLang="en-US" sz="4000" smtClean="0"/>
              <a:t>）が報告</a:t>
            </a:r>
            <a:endParaRPr kumimoji="1" lang="en-US" altLang="ja-JP" sz="4000" dirty="0" smtClean="0"/>
          </a:p>
          <a:p>
            <a:r>
              <a:rPr lang="ja-JP" altLang="en-US" sz="4800" smtClean="0"/>
              <a:t>もしも、命令や要求や指示に対する返事が無い場合、皆さんはどう感じますか？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報告の役割</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ja-JP" altLang="en-US" sz="4000" smtClean="0"/>
              <a:t>なにも返事が無いと不安を感じませんか？</a:t>
            </a:r>
          </a:p>
          <a:p>
            <a:r>
              <a:rPr lang="ja-JP" altLang="en-US" sz="5400" smtClean="0"/>
              <a:t>そういうわけで相手の不安を解消、解決してあげる、取り除いてあげるのが報告の役割です。</a:t>
            </a:r>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報告の役割</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ja-JP" altLang="en-US" sz="4000" smtClean="0"/>
              <a:t>他にも報告の役割があります。</a:t>
            </a:r>
          </a:p>
          <a:p>
            <a:r>
              <a:rPr lang="ja-JP" altLang="en-US" sz="4000" smtClean="0"/>
              <a:t>それは何でしょうか？</a:t>
            </a:r>
          </a:p>
          <a:p>
            <a:r>
              <a:rPr lang="ja-JP" altLang="en-US" sz="4000" smtClean="0"/>
              <a:t>他の人が知らない事実を知らせることも報告の役割です。</a:t>
            </a:r>
          </a:p>
          <a:p>
            <a:r>
              <a:rPr lang="ja-JP" altLang="en-US" sz="4000" smtClean="0"/>
              <a:t>しかし、他の人が興味の無いことは知らせる必要はありません。</a:t>
            </a:r>
          </a:p>
          <a:p>
            <a:r>
              <a:rPr lang="ja-JP" altLang="en-US" sz="4000" smtClean="0"/>
              <a:t>無駄な報告は不要です。</a:t>
            </a:r>
            <a:endParaRPr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2000"/>
                                        <p:tgtEl>
                                          <p:spTgt spid="3">
                                            <p:txEl>
                                              <p:pRg st="2" end="2"/>
                                            </p:txEl>
                                          </p:spTgt>
                                        </p:tgtEl>
                                      </p:cBhvr>
                                    </p:animEffect>
                                  </p:childTnLst>
                                </p:cTn>
                              </p:par>
                            </p:childTnLst>
                          </p:cTn>
                        </p:par>
                        <p:par>
                          <p:cTn id="17" fill="hold">
                            <p:stCondLst>
                              <p:cond delay="2000"/>
                            </p:stCondLst>
                            <p:childTnLst>
                              <p:par>
                                <p:cTn id="18" presetID="14" presetClass="entr" presetSubtype="1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2000"/>
                                        <p:tgtEl>
                                          <p:spTgt spid="3">
                                            <p:txEl>
                                              <p:pRg st="3" end="3"/>
                                            </p:txEl>
                                          </p:spTgt>
                                        </p:tgtEl>
                                      </p:cBhvr>
                                    </p:animEffect>
                                  </p:childTnLst>
                                </p:cTn>
                              </p:par>
                            </p:childTnLst>
                          </p:cTn>
                        </p:par>
                        <p:par>
                          <p:cTn id="21" fill="hold">
                            <p:stCondLst>
                              <p:cond delay="4000"/>
                            </p:stCondLst>
                            <p:childTnLst>
                              <p:par>
                                <p:cTn id="22" presetID="14" presetClass="entr" presetSubtype="1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報告とは？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000" smtClean="0"/>
              <a:t>報告とは誰かが知っていることを知らない誰かに知らせること。</a:t>
            </a:r>
            <a:endParaRPr lang="en-US" altLang="ja-JP" sz="4000" dirty="0" smtClean="0"/>
          </a:p>
          <a:p>
            <a:r>
              <a:rPr lang="ja-JP" altLang="en-US" sz="4000" smtClean="0"/>
              <a:t>レポート（</a:t>
            </a:r>
            <a:r>
              <a:rPr lang="en-US" altLang="ja-JP" sz="4000" dirty="0" smtClean="0"/>
              <a:t>report</a:t>
            </a:r>
            <a:r>
              <a:rPr lang="ja-JP" altLang="en-US" sz="4000" smtClean="0"/>
              <a:t>）のこと。</a:t>
            </a:r>
            <a:endParaRPr lang="en-US" altLang="ja-JP" sz="4000" dirty="0" smtClean="0"/>
          </a:p>
          <a:p>
            <a:pPr algn="ctr">
              <a:buNone/>
            </a:pPr>
            <a:r>
              <a:rPr lang="ja-JP" altLang="en-US" sz="4000" smtClean="0"/>
              <a:t>なので・・・、</a:t>
            </a:r>
            <a:endParaRPr lang="en-US" altLang="ja-JP" sz="4000" dirty="0" smtClean="0"/>
          </a:p>
          <a:p>
            <a:pPr algn="ctr">
              <a:buNone/>
            </a:pPr>
            <a:r>
              <a:rPr lang="ja-JP" altLang="en-US" sz="6000" smtClean="0">
                <a:solidFill>
                  <a:srgbClr val="FF0000"/>
                </a:solidFill>
              </a:rPr>
              <a:t>誰</a:t>
            </a:r>
            <a:r>
              <a:rPr lang="ja-JP" altLang="en-US" sz="6000" smtClean="0">
                <a:solidFill>
                  <a:srgbClr val="3333FF"/>
                </a:solidFill>
              </a:rPr>
              <a:t>が</a:t>
            </a:r>
            <a:r>
              <a:rPr lang="ja-JP" altLang="en-US" sz="6000" smtClean="0">
                <a:solidFill>
                  <a:srgbClr val="FF0000"/>
                </a:solidFill>
              </a:rPr>
              <a:t>何</a:t>
            </a:r>
            <a:r>
              <a:rPr lang="ja-JP" altLang="en-US" sz="6000" smtClean="0">
                <a:solidFill>
                  <a:srgbClr val="3333FF"/>
                </a:solidFill>
              </a:rPr>
              <a:t>を知りたいのか？</a:t>
            </a:r>
            <a:endParaRPr lang="en-US" altLang="ja-JP" sz="6000" dirty="0" smtClean="0">
              <a:solidFill>
                <a:srgbClr val="3333FF"/>
              </a:solidFill>
            </a:endParaRPr>
          </a:p>
          <a:p>
            <a:pPr algn="ctr">
              <a:buNone/>
            </a:pPr>
            <a:r>
              <a:rPr lang="ja-JP" altLang="en-US" sz="4000" smtClean="0"/>
              <a:t>をまず考える。</a:t>
            </a:r>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mtClean="0"/>
              <a:t>ＳＥの場合、</a:t>
            </a:r>
            <a:r>
              <a:rPr lang="ja-JP" altLang="en-US" smtClean="0">
                <a:solidFill>
                  <a:srgbClr val="FF0000"/>
                </a:solidFill>
              </a:rPr>
              <a:t>誰</a:t>
            </a:r>
            <a:r>
              <a:rPr lang="ja-JP" altLang="en-US" smtClean="0"/>
              <a:t>とは・・・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000" smtClean="0"/>
              <a:t>顧客</a:t>
            </a:r>
            <a:endParaRPr lang="en-US" altLang="ja-JP" sz="4000" dirty="0" smtClean="0"/>
          </a:p>
          <a:p>
            <a:r>
              <a:rPr lang="ja-JP" altLang="en-US" sz="4000" smtClean="0"/>
              <a:t>管理職</a:t>
            </a:r>
            <a:endParaRPr lang="en-US" altLang="ja-JP" sz="4000" dirty="0" smtClean="0"/>
          </a:p>
          <a:p>
            <a:r>
              <a:rPr lang="ja-JP" altLang="en-US" sz="4000" smtClean="0"/>
              <a:t>チームメンバ</a:t>
            </a:r>
            <a:endParaRPr lang="en-US" altLang="ja-JP" sz="4000" dirty="0" smtClean="0"/>
          </a:p>
          <a:p>
            <a:pPr>
              <a:buNone/>
            </a:pPr>
            <a:r>
              <a:rPr lang="ja-JP" altLang="en-US" sz="4000" smtClean="0"/>
              <a:t>などです。</a:t>
            </a:r>
          </a:p>
          <a:p>
            <a:r>
              <a:rPr lang="ja-JP" altLang="en-US" sz="4000" smtClean="0"/>
              <a:t>他にも発注者、営業、などその仕事に関わる全ての人が考えられます。</a:t>
            </a:r>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2000"/>
                                        <p:tgtEl>
                                          <p:spTgt spid="3">
                                            <p:txEl>
                                              <p:pRg st="3" end="3"/>
                                            </p:txEl>
                                          </p:spTgt>
                                        </p:tgtEl>
                                      </p:cBhvr>
                                    </p:animEffect>
                                  </p:childTnLst>
                                </p:cTn>
                              </p:par>
                            </p:childTnLst>
                          </p:cTn>
                        </p:par>
                        <p:par>
                          <p:cTn id="22" fill="hold">
                            <p:stCondLst>
                              <p:cond delay="4000"/>
                            </p:stCondLst>
                            <p:childTnLst>
                              <p:par>
                                <p:cTn id="23" presetID="14"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ＳＥの場合、</a:t>
            </a:r>
            <a:r>
              <a:rPr lang="ja-JP" altLang="en-US" smtClean="0">
                <a:solidFill>
                  <a:srgbClr val="FF0000"/>
                </a:solidFill>
              </a:rPr>
              <a:t>何</a:t>
            </a:r>
            <a:r>
              <a:rPr lang="ja-JP" altLang="en-US" smtClean="0"/>
              <a:t>とは・・・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r>
              <a:rPr lang="ja-JP" altLang="en-US" sz="4000" smtClean="0"/>
              <a:t>進捗</a:t>
            </a:r>
            <a:endParaRPr lang="en-US" altLang="ja-JP" sz="4000" dirty="0" smtClean="0"/>
          </a:p>
          <a:p>
            <a:r>
              <a:rPr lang="ja-JP" altLang="en-US" sz="4000" smtClean="0"/>
              <a:t>作業の状態</a:t>
            </a:r>
            <a:endParaRPr lang="en-US" altLang="ja-JP" sz="4000" dirty="0" smtClean="0"/>
          </a:p>
          <a:p>
            <a:r>
              <a:rPr lang="ja-JP" altLang="en-US" sz="4000" smtClean="0"/>
              <a:t>チームの状態</a:t>
            </a:r>
            <a:endParaRPr lang="en-US" altLang="ja-JP" sz="4000" dirty="0" smtClean="0"/>
          </a:p>
          <a:p>
            <a:r>
              <a:rPr lang="ja-JP" altLang="en-US" sz="4000" smtClean="0"/>
              <a:t>システムの状態</a:t>
            </a:r>
            <a:endParaRPr lang="en-US" altLang="ja-JP" sz="4000" dirty="0" smtClean="0"/>
          </a:p>
          <a:p>
            <a:r>
              <a:rPr lang="ja-JP" altLang="en-US" sz="4000" smtClean="0"/>
              <a:t>問題点</a:t>
            </a:r>
            <a:endParaRPr lang="en-US" altLang="ja-JP" sz="4000" dirty="0" smtClean="0"/>
          </a:p>
          <a:p>
            <a:r>
              <a:rPr lang="ja-JP" altLang="en-US" sz="4000" smtClean="0"/>
              <a:t>課題</a:t>
            </a:r>
            <a:endParaRPr lang="en-US" altLang="ja-JP" sz="4000" dirty="0" smtClean="0"/>
          </a:p>
          <a:p>
            <a:r>
              <a:rPr lang="ja-JP" altLang="en-US" sz="4000" smtClean="0"/>
              <a:t>納期通りに終わりそうか</a:t>
            </a:r>
            <a:endParaRPr lang="en-US" altLang="ja-JP" sz="4000" dirty="0" smtClean="0"/>
          </a:p>
          <a:p>
            <a:r>
              <a:rPr lang="ja-JP" altLang="en-US" sz="4000" smtClean="0"/>
              <a:t>などです。</a:t>
            </a:r>
          </a:p>
          <a:p>
            <a:r>
              <a:rPr lang="ja-JP" altLang="en-US" sz="4000" smtClean="0"/>
              <a:t>コストはどのくらいかかりそうかというのも管理職なら知りたいです。</a:t>
            </a:r>
          </a:p>
          <a:p>
            <a:endParaRPr kumimoji="1" lang="en-US" altLang="ja-JP"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2000"/>
                                        <p:tgtEl>
                                          <p:spTgt spid="3">
                                            <p:txEl>
                                              <p:pRg st="6" end="6"/>
                                            </p:txEl>
                                          </p:spTgt>
                                        </p:tgtEl>
                                      </p:cBhvr>
                                    </p:animEffect>
                                  </p:childTnLst>
                                </p:cTn>
                              </p:par>
                            </p:childTnLst>
                          </p:cTn>
                        </p:par>
                        <p:par>
                          <p:cTn id="38" fill="hold">
                            <p:stCondLst>
                              <p:cond delay="2000"/>
                            </p:stCondLst>
                            <p:childTnLst>
                              <p:par>
                                <p:cTn id="39" presetID="14" presetClass="entr" presetSubtype="10" fill="hold"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1" dur="2000"/>
                                        <p:tgtEl>
                                          <p:spTgt spid="3">
                                            <p:txEl>
                                              <p:pRg st="7" end="7"/>
                                            </p:txEl>
                                          </p:spTgt>
                                        </p:tgtEl>
                                      </p:cBhvr>
                                    </p:animEffect>
                                  </p:childTnLst>
                                </p:cTn>
                              </p:par>
                            </p:childTnLst>
                          </p:cTn>
                        </p:par>
                        <p:par>
                          <p:cTn id="42" fill="hold">
                            <p:stCondLst>
                              <p:cond delay="4000"/>
                            </p:stCondLst>
                            <p:childTnLst>
                              <p:par>
                                <p:cTn id="43" presetID="14" presetClass="entr" presetSubtype="10" fill="hold" nodeType="after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11824</TotalTime>
  <Words>1444</Words>
  <Application>Microsoft Office PowerPoint</Application>
  <PresentationFormat>On-screen Show (4:3)</PresentationFormat>
  <Paragraphs>148</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テーマ</vt:lpstr>
      <vt:lpstr>報告書について</vt:lpstr>
      <vt:lpstr>講義をする前の約束</vt:lpstr>
      <vt:lpstr>質問をして、しっかりとメモすること</vt:lpstr>
      <vt:lpstr>報告とは・・・・？</vt:lpstr>
      <vt:lpstr>報告の役割</vt:lpstr>
      <vt:lpstr>報告の役割</vt:lpstr>
      <vt:lpstr>報告とは？</vt:lpstr>
      <vt:lpstr>ＳＥの場合、誰とは・・・</vt:lpstr>
      <vt:lpstr>ＳＥの場合、何とは・・・</vt:lpstr>
      <vt:lpstr>報告先と報告内容</vt:lpstr>
      <vt:lpstr>顧客の知りたいこと</vt:lpstr>
      <vt:lpstr>管理職の知りたいこと</vt:lpstr>
      <vt:lpstr>チームメンバの知りたいこと</vt:lpstr>
      <vt:lpstr>他に知りたいことを報告</vt:lpstr>
      <vt:lpstr>Slide 15</vt:lpstr>
      <vt:lpstr>Slide 16</vt:lpstr>
      <vt:lpstr>報告書に必要な４Ｃ</vt:lpstr>
      <vt:lpstr>報告書で気を付けたい６Ｗ</vt:lpstr>
      <vt:lpstr>報告書で気を付けたい３Ｈ</vt:lpstr>
      <vt:lpstr>事実をありのままに報告</vt:lpstr>
    </vt:vector>
  </TitlesOfParts>
  <Manager>権代　祥一</Manager>
  <Company>ハノイ工科大学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報告書について</dc:title>
  <dc:creator>権代　祥一</dc:creator>
  <cp:lastModifiedBy>権代　祥一</cp:lastModifiedBy>
  <cp:revision>498</cp:revision>
  <dcterms:created xsi:type="dcterms:W3CDTF">2009-12-23T09:12:48Z</dcterms:created>
  <dcterms:modified xsi:type="dcterms:W3CDTF">2011-09-19T13:36:26Z</dcterms:modified>
  <cp:category>ＩＴ日本語</cp:category>
  <cp:version>3</cp:version>
</cp:coreProperties>
</file>