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68" r:id="rId2"/>
    <p:sldId id="324" r:id="rId3"/>
    <p:sldId id="319" r:id="rId4"/>
    <p:sldId id="327" r:id="rId5"/>
    <p:sldId id="325" r:id="rId6"/>
    <p:sldId id="326" r:id="rId7"/>
    <p:sldId id="332" r:id="rId8"/>
    <p:sldId id="346" r:id="rId9"/>
    <p:sldId id="333" r:id="rId10"/>
    <p:sldId id="340" r:id="rId11"/>
    <p:sldId id="334" r:id="rId12"/>
    <p:sldId id="335" r:id="rId13"/>
    <p:sldId id="343" r:id="rId14"/>
    <p:sldId id="342" r:id="rId15"/>
    <p:sldId id="344" r:id="rId16"/>
    <p:sldId id="345" r:id="rId17"/>
    <p:sldId id="347" r:id="rId18"/>
    <p:sldId id="348" r:id="rId19"/>
    <p:sldId id="349" r:id="rId20"/>
    <p:sldId id="328" r:id="rId21"/>
    <p:sldId id="350" r:id="rId22"/>
    <p:sldId id="351" r:id="rId23"/>
    <p:sldId id="329" r:id="rId24"/>
    <p:sldId id="352" r:id="rId25"/>
    <p:sldId id="353" r:id="rId26"/>
    <p:sldId id="330" r:id="rId27"/>
    <p:sldId id="378" r:id="rId28"/>
    <p:sldId id="356" r:id="rId29"/>
    <p:sldId id="363" r:id="rId30"/>
    <p:sldId id="357" r:id="rId31"/>
    <p:sldId id="361" r:id="rId32"/>
    <p:sldId id="358" r:id="rId33"/>
    <p:sldId id="359" r:id="rId34"/>
    <p:sldId id="360" r:id="rId35"/>
    <p:sldId id="362" r:id="rId36"/>
    <p:sldId id="364" r:id="rId37"/>
    <p:sldId id="354" r:id="rId38"/>
    <p:sldId id="365" r:id="rId39"/>
    <p:sldId id="368" r:id="rId40"/>
    <p:sldId id="355" r:id="rId41"/>
    <p:sldId id="366" r:id="rId42"/>
    <p:sldId id="367" r:id="rId43"/>
    <p:sldId id="369" r:id="rId44"/>
    <p:sldId id="370" r:id="rId45"/>
    <p:sldId id="371" r:id="rId46"/>
    <p:sldId id="372" r:id="rId47"/>
    <p:sldId id="373" r:id="rId48"/>
    <p:sldId id="374" r:id="rId49"/>
    <p:sldId id="375" r:id="rId50"/>
    <p:sldId id="376" r:id="rId51"/>
    <p:sldId id="377" r:id="rId52"/>
    <p:sldId id="323" r:id="rId53"/>
  </p:sldIdLst>
  <p:sldSz cx="9144000" cy="6858000" type="screen4x3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00FF"/>
    <a:srgbClr val="00CC00"/>
    <a:srgbClr val="FFD1D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3047" autoAdjust="0"/>
    <p:restoredTop sz="91443" autoAdjust="0"/>
  </p:normalViewPr>
  <p:slideViewPr>
    <p:cSldViewPr>
      <p:cViewPr varScale="1">
        <p:scale>
          <a:sx n="41" d="100"/>
          <a:sy n="41" d="100"/>
        </p:scale>
        <p:origin x="-12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AFD882-EDBA-4B13-8368-813CC2730E03}" type="datetimeFigureOut">
              <a:rPr kumimoji="1" lang="ja-JP" altLang="en-US" smtClean="0"/>
              <a:pPr/>
              <a:t>2012/2/2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4B1AA6-F8C2-4CD9-AFC9-40A1C2A4FFC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E02E6-21DE-4874-AEB0-0AA7EA4F9EDB}" type="datetimeFigureOut">
              <a:rPr kumimoji="1" lang="ja-JP" altLang="en-US" smtClean="0"/>
              <a:pPr/>
              <a:t>2012/2/2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53CBD-3679-4AD0-A4B9-9C0AFFBD623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53CBD-3679-4AD0-A4B9-9C0AFFBD6231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53CBD-3679-4AD0-A4B9-9C0AFFBD6231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53CBD-3679-4AD0-A4B9-9C0AFFBD6231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53CBD-3679-4AD0-A4B9-9C0AFFBD6231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53CBD-3679-4AD0-A4B9-9C0AFFBD6231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53CBD-3679-4AD0-A4B9-9C0AFFBD6231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53CBD-3679-4AD0-A4B9-9C0AFFBD6231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53CBD-3679-4AD0-A4B9-9C0AFFBD6231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53CBD-3679-4AD0-A4B9-9C0AFFBD6231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53CBD-3679-4AD0-A4B9-9C0AFFBD6231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53CBD-3679-4AD0-A4B9-9C0AFFBD6231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53CBD-3679-4AD0-A4B9-9C0AFFBD6231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53CBD-3679-4AD0-A4B9-9C0AFFBD6231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53CBD-3679-4AD0-A4B9-9C0AFFBD6231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53CBD-3679-4AD0-A4B9-9C0AFFBD6231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53CBD-3679-4AD0-A4B9-9C0AFFBD6231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53CBD-3679-4AD0-A4B9-9C0AFFBD6231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53CBD-3679-4AD0-A4B9-9C0AFFBD6231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53CBD-3679-4AD0-A4B9-9C0AFFBD6231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53CBD-3679-4AD0-A4B9-9C0AFFBD6231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53CBD-3679-4AD0-A4B9-9C0AFFBD6231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53CBD-3679-4AD0-A4B9-9C0AFFBD6231}" type="slidenum">
              <a:rPr kumimoji="1" lang="ja-JP" altLang="en-US" smtClean="0"/>
              <a:pPr/>
              <a:t>29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53CBD-3679-4AD0-A4B9-9C0AFFBD6231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53CBD-3679-4AD0-A4B9-9C0AFFBD6231}" type="slidenum">
              <a:rPr kumimoji="1" lang="ja-JP" altLang="en-US" smtClean="0"/>
              <a:pPr/>
              <a:t>30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53CBD-3679-4AD0-A4B9-9C0AFFBD6231}" type="slidenum">
              <a:rPr kumimoji="1" lang="ja-JP" altLang="en-US" smtClean="0"/>
              <a:pPr/>
              <a:t>31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53CBD-3679-4AD0-A4B9-9C0AFFBD6231}" type="slidenum">
              <a:rPr kumimoji="1" lang="ja-JP" altLang="en-US" smtClean="0"/>
              <a:pPr/>
              <a:t>32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53CBD-3679-4AD0-A4B9-9C0AFFBD6231}" type="slidenum">
              <a:rPr kumimoji="1" lang="ja-JP" altLang="en-US" smtClean="0"/>
              <a:pPr/>
              <a:t>33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53CBD-3679-4AD0-A4B9-9C0AFFBD6231}" type="slidenum">
              <a:rPr kumimoji="1" lang="ja-JP" altLang="en-US" smtClean="0"/>
              <a:pPr/>
              <a:t>34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53CBD-3679-4AD0-A4B9-9C0AFFBD6231}" type="slidenum">
              <a:rPr kumimoji="1" lang="ja-JP" altLang="en-US" smtClean="0"/>
              <a:pPr/>
              <a:t>35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53CBD-3679-4AD0-A4B9-9C0AFFBD6231}" type="slidenum">
              <a:rPr kumimoji="1" lang="ja-JP" altLang="en-US" smtClean="0"/>
              <a:pPr/>
              <a:t>36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53CBD-3679-4AD0-A4B9-9C0AFFBD6231}" type="slidenum">
              <a:rPr kumimoji="1" lang="ja-JP" altLang="en-US" smtClean="0"/>
              <a:pPr/>
              <a:t>37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53CBD-3679-4AD0-A4B9-9C0AFFBD6231}" type="slidenum">
              <a:rPr kumimoji="1" lang="ja-JP" altLang="en-US" smtClean="0"/>
              <a:pPr/>
              <a:t>38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53CBD-3679-4AD0-A4B9-9C0AFFBD6231}" type="slidenum">
              <a:rPr kumimoji="1" lang="ja-JP" altLang="en-US" smtClean="0"/>
              <a:pPr/>
              <a:t>39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53CBD-3679-4AD0-A4B9-9C0AFFBD6231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53CBD-3679-4AD0-A4B9-9C0AFFBD6231}" type="slidenum">
              <a:rPr kumimoji="1" lang="ja-JP" altLang="en-US" smtClean="0"/>
              <a:pPr/>
              <a:t>40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53CBD-3679-4AD0-A4B9-9C0AFFBD6231}" type="slidenum">
              <a:rPr kumimoji="1" lang="ja-JP" altLang="en-US" smtClean="0"/>
              <a:pPr/>
              <a:t>41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53CBD-3679-4AD0-A4B9-9C0AFFBD6231}" type="slidenum">
              <a:rPr kumimoji="1" lang="ja-JP" altLang="en-US" smtClean="0"/>
              <a:pPr/>
              <a:t>42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53CBD-3679-4AD0-A4B9-9C0AFFBD6231}" type="slidenum">
              <a:rPr kumimoji="1" lang="ja-JP" altLang="en-US" smtClean="0"/>
              <a:pPr/>
              <a:t>43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53CBD-3679-4AD0-A4B9-9C0AFFBD6231}" type="slidenum">
              <a:rPr kumimoji="1" lang="ja-JP" altLang="en-US" smtClean="0"/>
              <a:pPr/>
              <a:t>44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53CBD-3679-4AD0-A4B9-9C0AFFBD6231}" type="slidenum">
              <a:rPr kumimoji="1" lang="ja-JP" altLang="en-US" smtClean="0"/>
              <a:pPr/>
              <a:t>45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53CBD-3679-4AD0-A4B9-9C0AFFBD6231}" type="slidenum">
              <a:rPr kumimoji="1" lang="ja-JP" altLang="en-US" smtClean="0"/>
              <a:pPr/>
              <a:t>46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53CBD-3679-4AD0-A4B9-9C0AFFBD6231}" type="slidenum">
              <a:rPr kumimoji="1" lang="ja-JP" altLang="en-US" smtClean="0"/>
              <a:pPr/>
              <a:t>47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53CBD-3679-4AD0-A4B9-9C0AFFBD6231}" type="slidenum">
              <a:rPr kumimoji="1" lang="ja-JP" altLang="en-US" smtClean="0"/>
              <a:pPr/>
              <a:t>48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53CBD-3679-4AD0-A4B9-9C0AFFBD6231}" type="slidenum">
              <a:rPr kumimoji="1" lang="ja-JP" altLang="en-US" smtClean="0"/>
              <a:pPr/>
              <a:t>49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53CBD-3679-4AD0-A4B9-9C0AFFBD6231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53CBD-3679-4AD0-A4B9-9C0AFFBD6231}" type="slidenum">
              <a:rPr kumimoji="1" lang="ja-JP" altLang="en-US" smtClean="0"/>
              <a:pPr/>
              <a:t>50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53CBD-3679-4AD0-A4B9-9C0AFFBD6231}" type="slidenum">
              <a:rPr kumimoji="1" lang="ja-JP" altLang="en-US" smtClean="0"/>
              <a:pPr/>
              <a:t>51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53CBD-3679-4AD0-A4B9-9C0AFFBD6231}" type="slidenum">
              <a:rPr kumimoji="1" lang="ja-JP" altLang="en-US" smtClean="0"/>
              <a:pPr/>
              <a:t>52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53CBD-3679-4AD0-A4B9-9C0AFFBD6231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53CBD-3679-4AD0-A4B9-9C0AFFBD6231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53CBD-3679-4AD0-A4B9-9C0AFFBD6231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53CBD-3679-4AD0-A4B9-9C0AFFBD6231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2012/2/2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2012/2/2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2012/2/2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2012/2/2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2012/2/2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2012/2/2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2012/2/2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2012/2/2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2012/2/2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2012/2/2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2012/2/2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1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2012/2/2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3672408"/>
          </a:xfrm>
        </p:spPr>
        <p:txBody>
          <a:bodyPr>
            <a:normAutofit/>
          </a:bodyPr>
          <a:lstStyle/>
          <a:p>
            <a:r>
              <a:rPr lang="ja-JP" altLang="en-US" sz="5400" smtClean="0">
                <a:latin typeface="ＭＳ ゴシック" pitchFamily="49" charset="-128"/>
                <a:ea typeface="ＭＳ ゴシック" pitchFamily="49" charset="-128"/>
              </a:rPr>
              <a:t>日本語の文章構造</a:t>
            </a:r>
            <a:r>
              <a:rPr lang="en-US" altLang="ja-JP" sz="5400" dirty="0" smtClean="0">
                <a:latin typeface="ＭＳ ゴシック" pitchFamily="49" charset="-128"/>
                <a:ea typeface="ＭＳ ゴシック" pitchFamily="49" charset="-128"/>
              </a:rPr>
              <a:t/>
            </a:r>
            <a:br>
              <a:rPr lang="en-US" altLang="ja-JP" sz="5400" dirty="0" smtClean="0">
                <a:latin typeface="ＭＳ ゴシック" pitchFamily="49" charset="-128"/>
                <a:ea typeface="ＭＳ ゴシック" pitchFamily="49" charset="-128"/>
              </a:rPr>
            </a:br>
            <a:r>
              <a:rPr lang="ja-JP" altLang="en-US" sz="5400" smtClean="0">
                <a:latin typeface="ＭＳ ゴシック" pitchFamily="49" charset="-128"/>
                <a:ea typeface="ＭＳ ゴシック" pitchFamily="49" charset="-128"/>
              </a:rPr>
              <a:t>について</a:t>
            </a:r>
            <a:r>
              <a:rPr lang="en-US" altLang="ja-JP" sz="5400" dirty="0" smtClean="0">
                <a:latin typeface="ＭＳ ゴシック" pitchFamily="49" charset="-128"/>
                <a:ea typeface="ＭＳ ゴシック" pitchFamily="49" charset="-128"/>
              </a:rPr>
              <a:t/>
            </a:r>
            <a:br>
              <a:rPr lang="en-US" altLang="ja-JP" sz="5400" dirty="0" smtClean="0">
                <a:latin typeface="ＭＳ ゴシック" pitchFamily="49" charset="-128"/>
                <a:ea typeface="ＭＳ ゴシック" pitchFamily="49" charset="-128"/>
              </a:rPr>
            </a:br>
            <a:r>
              <a:rPr lang="ja-JP" altLang="en-US" sz="4800" smtClean="0">
                <a:latin typeface="ＭＳ ゴシック" pitchFamily="49" charset="-128"/>
                <a:ea typeface="ＭＳ ゴシック" pitchFamily="49" charset="-128"/>
              </a:rPr>
              <a:t>～修飾と被修飾の関係性～</a:t>
            </a:r>
            <a:endParaRPr lang="en-US" sz="5400" dirty="0"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475656" y="4581128"/>
            <a:ext cx="6400800" cy="1800200"/>
          </a:xfrm>
        </p:spPr>
        <p:txBody>
          <a:bodyPr/>
          <a:lstStyle/>
          <a:p>
            <a:r>
              <a:rPr lang="ja-JP" altLang="en-US" smtClean="0">
                <a:solidFill>
                  <a:schemeClr val="tx1"/>
                </a:solidFill>
              </a:rPr>
              <a:t>ハノイ工科大学　ＨＥＤＳＰＩ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ＩＴ日本語　</a:t>
            </a:r>
            <a:r>
              <a:rPr lang="ja-JP" altLang="en-US" smtClean="0">
                <a:solidFill>
                  <a:schemeClr val="tx1"/>
                </a:solidFill>
              </a:rPr>
              <a:t>講師：　権代　祥一</a:t>
            </a:r>
            <a:endParaRPr lang="en-US" altLang="ja-JP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smtClean="0"/>
              <a:t>修飾語可変、被修飾語固定（形容詞）</a:t>
            </a:r>
            <a:endParaRPr kumimoji="1" lang="ja-JP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514350" indent="-514350">
              <a:buFont typeface="+mj-ea"/>
              <a:buAutoNum type="circleNumDbPlain"/>
            </a:pPr>
            <a:r>
              <a:rPr lang="ja-JP" altLang="en-US" smtClean="0"/>
              <a:t>象は</a:t>
            </a:r>
            <a:r>
              <a:rPr lang="ja-JP" altLang="en-US" smtClean="0">
                <a:solidFill>
                  <a:srgbClr val="3333FF"/>
                </a:solidFill>
              </a:rPr>
              <a:t>鼻が</a:t>
            </a:r>
            <a:r>
              <a:rPr lang="ja-JP" altLang="en-US" smtClean="0">
                <a:solidFill>
                  <a:srgbClr val="FF0000"/>
                </a:solidFill>
              </a:rPr>
              <a:t>特に</a:t>
            </a:r>
            <a:r>
              <a:rPr lang="ja-JP" altLang="en-US" smtClean="0">
                <a:solidFill>
                  <a:srgbClr val="FF00FF"/>
                </a:solidFill>
              </a:rPr>
              <a:t>長い</a:t>
            </a:r>
            <a:r>
              <a:rPr lang="ja-JP" altLang="en-US" smtClean="0"/>
              <a:t>。</a:t>
            </a:r>
          </a:p>
          <a:p>
            <a:pPr marL="514350" indent="-514350">
              <a:buFont typeface="+mj-ea"/>
              <a:buAutoNum type="circleNumDbPlain"/>
            </a:pPr>
            <a:r>
              <a:rPr lang="ja-JP" altLang="en-US" smtClean="0"/>
              <a:t>象は</a:t>
            </a:r>
            <a:r>
              <a:rPr lang="ja-JP" altLang="en-US" smtClean="0">
                <a:solidFill>
                  <a:srgbClr val="FF0000"/>
                </a:solidFill>
              </a:rPr>
              <a:t>特に</a:t>
            </a:r>
            <a:r>
              <a:rPr lang="ja-JP" altLang="en-US" smtClean="0">
                <a:solidFill>
                  <a:srgbClr val="3333FF"/>
                </a:solidFill>
              </a:rPr>
              <a:t>鼻が</a:t>
            </a:r>
            <a:r>
              <a:rPr lang="ja-JP" altLang="en-US" smtClean="0">
                <a:solidFill>
                  <a:srgbClr val="FF00FF"/>
                </a:solidFill>
              </a:rPr>
              <a:t>長い</a:t>
            </a:r>
            <a:r>
              <a:rPr lang="ja-JP" altLang="en-US" smtClean="0"/>
              <a:t>。</a:t>
            </a:r>
          </a:p>
          <a:p>
            <a:pPr marL="514350" indent="-514350">
              <a:buFont typeface="+mj-ea"/>
              <a:buAutoNum type="circleNumDbPlain"/>
            </a:pPr>
            <a:r>
              <a:rPr lang="ja-JP" altLang="en-US" smtClean="0">
                <a:solidFill>
                  <a:srgbClr val="3333FF"/>
                </a:solidFill>
              </a:rPr>
              <a:t>鼻が</a:t>
            </a:r>
            <a:r>
              <a:rPr lang="ja-JP" altLang="en-US" smtClean="0"/>
              <a:t>象は</a:t>
            </a:r>
            <a:r>
              <a:rPr lang="ja-JP" altLang="en-US" smtClean="0">
                <a:solidFill>
                  <a:srgbClr val="FF0000"/>
                </a:solidFill>
              </a:rPr>
              <a:t>特に</a:t>
            </a:r>
            <a:r>
              <a:rPr lang="ja-JP" altLang="en-US" smtClean="0">
                <a:solidFill>
                  <a:srgbClr val="FF00FF"/>
                </a:solidFill>
              </a:rPr>
              <a:t>長い</a:t>
            </a:r>
            <a:r>
              <a:rPr lang="ja-JP" altLang="en-US" smtClean="0"/>
              <a:t>。</a:t>
            </a:r>
          </a:p>
          <a:p>
            <a:pPr marL="514350" indent="-514350">
              <a:buFont typeface="+mj-ea"/>
              <a:buAutoNum type="circleNumDbPlain"/>
            </a:pPr>
            <a:r>
              <a:rPr lang="ja-JP" altLang="en-US" smtClean="0">
                <a:solidFill>
                  <a:srgbClr val="3333FF"/>
                </a:solidFill>
              </a:rPr>
              <a:t>鼻が</a:t>
            </a:r>
            <a:r>
              <a:rPr lang="ja-JP" altLang="en-US" smtClean="0">
                <a:solidFill>
                  <a:srgbClr val="FF0000"/>
                </a:solidFill>
              </a:rPr>
              <a:t>特に</a:t>
            </a:r>
            <a:r>
              <a:rPr lang="ja-JP" altLang="en-US" smtClean="0"/>
              <a:t>象は</a:t>
            </a:r>
            <a:r>
              <a:rPr lang="ja-JP" altLang="en-US" smtClean="0">
                <a:solidFill>
                  <a:srgbClr val="FF00FF"/>
                </a:solidFill>
              </a:rPr>
              <a:t>長い</a:t>
            </a:r>
            <a:r>
              <a:rPr lang="ja-JP" altLang="en-US" smtClean="0"/>
              <a:t>。</a:t>
            </a:r>
          </a:p>
          <a:p>
            <a:pPr marL="514350" indent="-514350">
              <a:buFont typeface="+mj-ea"/>
              <a:buAutoNum type="circleNumDbPlain"/>
            </a:pPr>
            <a:r>
              <a:rPr lang="ja-JP" altLang="en-US" smtClean="0">
                <a:solidFill>
                  <a:srgbClr val="FF0000"/>
                </a:solidFill>
              </a:rPr>
              <a:t>特に</a:t>
            </a:r>
            <a:r>
              <a:rPr lang="ja-JP" altLang="en-US" smtClean="0"/>
              <a:t>象は</a:t>
            </a:r>
            <a:r>
              <a:rPr lang="ja-JP" altLang="en-US" smtClean="0">
                <a:solidFill>
                  <a:srgbClr val="3333FF"/>
                </a:solidFill>
              </a:rPr>
              <a:t>鼻が</a:t>
            </a:r>
            <a:r>
              <a:rPr lang="ja-JP" altLang="en-US" smtClean="0">
                <a:solidFill>
                  <a:srgbClr val="FF00FF"/>
                </a:solidFill>
              </a:rPr>
              <a:t>長い</a:t>
            </a:r>
            <a:r>
              <a:rPr lang="ja-JP" altLang="en-US" smtClean="0"/>
              <a:t>。</a:t>
            </a:r>
          </a:p>
          <a:p>
            <a:pPr marL="514350" indent="-514350">
              <a:buFont typeface="+mj-ea"/>
              <a:buAutoNum type="circleNumDbPlain"/>
            </a:pPr>
            <a:r>
              <a:rPr lang="ja-JP" altLang="en-US" smtClean="0">
                <a:solidFill>
                  <a:srgbClr val="FF0000"/>
                </a:solidFill>
              </a:rPr>
              <a:t>特に</a:t>
            </a:r>
            <a:r>
              <a:rPr lang="ja-JP" altLang="en-US" smtClean="0">
                <a:solidFill>
                  <a:srgbClr val="3333FF"/>
                </a:solidFill>
              </a:rPr>
              <a:t>鼻が</a:t>
            </a:r>
            <a:r>
              <a:rPr lang="ja-JP" altLang="en-US" smtClean="0"/>
              <a:t>象は</a:t>
            </a:r>
            <a:r>
              <a:rPr lang="ja-JP" altLang="en-US" smtClean="0">
                <a:solidFill>
                  <a:srgbClr val="FF00FF"/>
                </a:solidFill>
              </a:rPr>
              <a:t>長い</a:t>
            </a:r>
            <a:r>
              <a:rPr lang="ja-JP" altLang="en-US" smtClean="0"/>
              <a:t>。</a:t>
            </a:r>
            <a:endParaRPr lang="en-US" altLang="ja-JP" dirty="0" smtClean="0"/>
          </a:p>
          <a:p>
            <a:pPr algn="ctr">
              <a:buNone/>
            </a:pPr>
            <a:r>
              <a:rPr lang="ja-JP" altLang="en-US" sz="5400" smtClean="0"/>
              <a:t>全て</a:t>
            </a:r>
            <a:r>
              <a:rPr lang="ja-JP" altLang="en-US" sz="5400" smtClean="0">
                <a:solidFill>
                  <a:srgbClr val="FF0000"/>
                </a:solidFill>
              </a:rPr>
              <a:t>ほぼ</a:t>
            </a:r>
            <a:r>
              <a:rPr lang="ja-JP" altLang="en-US" sz="5400" smtClean="0"/>
              <a:t>同じ意味です。</a:t>
            </a:r>
            <a:endParaRPr lang="en-US" altLang="ja-JP" sz="5400" dirty="0" smtClean="0"/>
          </a:p>
          <a:p>
            <a:pPr algn="ctr">
              <a:buNone/>
            </a:pPr>
            <a:r>
              <a:rPr lang="ja-JP" altLang="en-US" sz="2000" smtClean="0"/>
              <a:t>但し、「</a:t>
            </a:r>
            <a:r>
              <a:rPr lang="ja-JP" altLang="en-US" sz="2000" smtClean="0">
                <a:solidFill>
                  <a:srgbClr val="FF0000"/>
                </a:solidFill>
              </a:rPr>
              <a:t>特に</a:t>
            </a:r>
            <a:r>
              <a:rPr lang="ja-JP" altLang="en-US" sz="2000" smtClean="0"/>
              <a:t>」を「</a:t>
            </a:r>
            <a:r>
              <a:rPr lang="ja-JP" altLang="en-US" sz="2000" smtClean="0">
                <a:solidFill>
                  <a:srgbClr val="FF0000"/>
                </a:solidFill>
              </a:rPr>
              <a:t>すごく</a:t>
            </a:r>
            <a:r>
              <a:rPr lang="ja-JP" altLang="en-US" sz="2000" smtClean="0"/>
              <a:t>」などの副詞に変えると意味が変わってくる。</a:t>
            </a:r>
            <a:endParaRPr lang="en-US" altLang="ja-JP" sz="2000" dirty="0" smtClean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788024" y="1628800"/>
            <a:ext cx="1944216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一般的</a:t>
            </a:r>
            <a:endParaRPr kumimoji="1" lang="en-US" altLang="ja-JP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2" charset="2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860032" y="1484784"/>
            <a:ext cx="4283968" cy="3672408"/>
          </a:xfrm>
          <a:prstGeom prst="rect">
            <a:avLst/>
          </a:prstGeom>
          <a:solidFill>
            <a:srgbClr val="FFD1D1"/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1" lang="ja-JP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　　　　　　　修飾語：</a:t>
            </a:r>
            <a:endParaRPr kumimoji="1" lang="en-US" altLang="ja-JP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 algn="r">
              <a:spcBef>
                <a:spcPct val="20000"/>
              </a:spcBef>
            </a:pPr>
            <a:r>
              <a:rPr lang="ja-JP" altLang="en-US" sz="3200" smtClean="0"/>
              <a:t>象は</a:t>
            </a:r>
            <a:endParaRPr lang="en-US" altLang="ja-JP" sz="3200" dirty="0" smtClean="0"/>
          </a:p>
          <a:p>
            <a:pPr marL="342900" lvl="0" indent="-342900" algn="r">
              <a:spcBef>
                <a:spcPct val="20000"/>
              </a:spcBef>
            </a:pPr>
            <a:r>
              <a:rPr lang="ja-JP" altLang="en-US" sz="3200" smtClean="0">
                <a:solidFill>
                  <a:srgbClr val="3333FF"/>
                </a:solidFill>
              </a:rPr>
              <a:t>鼻が</a:t>
            </a:r>
            <a:endParaRPr lang="en-US" altLang="ja-JP" sz="3200" dirty="0" smtClean="0">
              <a:solidFill>
                <a:srgbClr val="3333FF"/>
              </a:solidFill>
            </a:endParaRPr>
          </a:p>
          <a:p>
            <a:pPr marL="342900" lvl="0" indent="-342900" algn="r">
              <a:spcBef>
                <a:spcPct val="20000"/>
              </a:spcBef>
            </a:pPr>
            <a:r>
              <a:rPr lang="ja-JP" altLang="en-US" sz="3200" smtClean="0">
                <a:solidFill>
                  <a:srgbClr val="FF0000"/>
                </a:solidFill>
              </a:rPr>
              <a:t>特に</a:t>
            </a:r>
            <a:endParaRPr lang="en-US" altLang="ja-JP" sz="3200" dirty="0" smtClean="0">
              <a:solidFill>
                <a:srgbClr val="FF000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ja-JP" altLang="en-US" sz="3200" smtClean="0"/>
              <a:t>　　　　　　　被修飾語：</a:t>
            </a:r>
            <a:endParaRPr lang="en-US" altLang="ja-JP" sz="3200" dirty="0" smtClean="0"/>
          </a:p>
          <a:p>
            <a:pPr marL="342900" indent="-342900" algn="r">
              <a:spcBef>
                <a:spcPct val="20000"/>
              </a:spcBef>
            </a:pPr>
            <a:r>
              <a:rPr lang="ja-JP" altLang="en-US" sz="3200" smtClean="0">
                <a:solidFill>
                  <a:srgbClr val="FF00FF"/>
                </a:solidFill>
              </a:rPr>
              <a:t>長い</a:t>
            </a:r>
            <a:endParaRPr kumimoji="1" lang="ja-JP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修飾、被修飾の構造（形容詞）</a:t>
            </a:r>
            <a:endParaRPr kumimoji="1" lang="ja-JP" altLang="en-US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364088" y="2276872"/>
            <a:ext cx="2160240" cy="1872208"/>
          </a:xfrm>
          <a:prstGeom prst="rect">
            <a:avLst/>
          </a:prstGeom>
          <a:solidFill>
            <a:srgbClr val="FFD1D1"/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ja-JP" altLang="en-US" sz="3200" smtClean="0"/>
              <a:t>被修飾語：</a:t>
            </a:r>
            <a:endParaRPr lang="en-US" altLang="ja-JP" sz="3200" dirty="0" smtClean="0"/>
          </a:p>
          <a:p>
            <a:pPr marL="342900" indent="-342900" algn="r">
              <a:spcBef>
                <a:spcPct val="20000"/>
              </a:spcBef>
            </a:pPr>
            <a:r>
              <a:rPr lang="ja-JP" altLang="en-US" sz="5400" smtClean="0">
                <a:solidFill>
                  <a:srgbClr val="FF00FF"/>
                </a:solidFill>
              </a:rPr>
              <a:t>長い</a:t>
            </a:r>
            <a:endParaRPr lang="en-US" altLang="ja-JP" sz="5400" dirty="0" smtClean="0">
              <a:solidFill>
                <a:srgbClr val="FF00FF"/>
              </a:solidFill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1547664" y="1340768"/>
            <a:ext cx="2016224" cy="3672408"/>
          </a:xfrm>
          <a:prstGeom prst="rect">
            <a:avLst/>
          </a:prstGeom>
          <a:solidFill>
            <a:srgbClr val="FFD1D1"/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1" lang="ja-JP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修飾語：</a:t>
            </a:r>
            <a:endParaRPr kumimoji="1" lang="en-US" altLang="ja-JP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 algn="r">
              <a:spcBef>
                <a:spcPct val="20000"/>
              </a:spcBef>
            </a:pPr>
            <a:r>
              <a:rPr lang="ja-JP" altLang="en-US" sz="5400" smtClean="0"/>
              <a:t>象は</a:t>
            </a:r>
            <a:endParaRPr lang="en-US" altLang="ja-JP" sz="5400" dirty="0" smtClean="0"/>
          </a:p>
          <a:p>
            <a:pPr marL="342900" lvl="0" indent="-342900" algn="r">
              <a:spcBef>
                <a:spcPct val="20000"/>
              </a:spcBef>
            </a:pPr>
            <a:r>
              <a:rPr lang="ja-JP" altLang="en-US" sz="5400" smtClean="0">
                <a:solidFill>
                  <a:srgbClr val="3333FF"/>
                </a:solidFill>
              </a:rPr>
              <a:t>鼻が</a:t>
            </a:r>
            <a:endParaRPr lang="en-US" altLang="ja-JP" sz="5400" dirty="0" smtClean="0">
              <a:solidFill>
                <a:srgbClr val="3333FF"/>
              </a:solidFill>
            </a:endParaRPr>
          </a:p>
          <a:p>
            <a:pPr marL="342900" lvl="0" indent="-342900" algn="r">
              <a:spcBef>
                <a:spcPct val="20000"/>
              </a:spcBef>
            </a:pPr>
            <a:r>
              <a:rPr lang="ja-JP" altLang="en-US" sz="5400" smtClean="0">
                <a:solidFill>
                  <a:srgbClr val="FF0000"/>
                </a:solidFill>
              </a:rPr>
              <a:t>特に</a:t>
            </a:r>
            <a:endParaRPr lang="en-US" altLang="ja-JP" sz="5400" dirty="0" smtClean="0">
              <a:solidFill>
                <a:srgbClr val="FF0000"/>
              </a:solidFill>
            </a:endParaRPr>
          </a:p>
          <a:p>
            <a:pPr marL="342900" lvl="0" indent="-342900" algn="r">
              <a:spcBef>
                <a:spcPct val="20000"/>
              </a:spcBef>
            </a:pPr>
            <a:endParaRPr kumimoji="1" lang="ja-JP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707904" y="2348880"/>
            <a:ext cx="2304256" cy="936104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707904" y="3429000"/>
            <a:ext cx="2304256" cy="158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707904" y="3573016"/>
            <a:ext cx="2304256" cy="936104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72819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kumimoji="1" lang="ja-JP" altLang="en-US" sz="3600" smtClean="0"/>
              <a:t>日本語の文章骨格は述語が主体となる。</a:t>
            </a:r>
            <a:endParaRPr kumimoji="1" lang="en-US" altLang="ja-JP" sz="3600" dirty="0" smtClean="0"/>
          </a:p>
          <a:p>
            <a:pPr>
              <a:buNone/>
            </a:pPr>
            <a:r>
              <a:rPr lang="ja-JP" altLang="en-US" sz="3600" smtClean="0"/>
              <a:t>述語は動作・作用・性質・状態などを表す言葉である。</a:t>
            </a:r>
            <a:endParaRPr kumimoji="1" lang="ja-JP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kumimoji="1" lang="ja-JP" altLang="en-US" sz="4000" smtClean="0">
                <a:solidFill>
                  <a:srgbClr val="FF0000"/>
                </a:solidFill>
              </a:rPr>
              <a:t>再度確認</a:t>
            </a:r>
            <a:endParaRPr kumimoji="1" lang="en-US" altLang="ja-JP" sz="4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kumimoji="1" lang="ja-JP" altLang="en-US" sz="6000" smtClean="0"/>
              <a:t>修飾とは</a:t>
            </a:r>
            <a:r>
              <a:rPr kumimoji="1" lang="ja-JP" altLang="en-US" sz="6000" smtClean="0">
                <a:solidFill>
                  <a:srgbClr val="3333FF"/>
                </a:solidFill>
              </a:rPr>
              <a:t>飾る</a:t>
            </a:r>
            <a:r>
              <a:rPr kumimoji="1" lang="ja-JP" altLang="en-US" sz="6000" smtClean="0"/>
              <a:t>こと。</a:t>
            </a:r>
            <a:endParaRPr kumimoji="1" lang="en-US" altLang="ja-JP" sz="6000" dirty="0" smtClean="0"/>
          </a:p>
          <a:p>
            <a:pPr>
              <a:buNone/>
            </a:pPr>
            <a:r>
              <a:rPr kumimoji="1" lang="en-US" altLang="ja-JP" sz="6000" dirty="0" smtClean="0">
                <a:latin typeface="+mn-ea"/>
              </a:rPr>
              <a:t>decorate</a:t>
            </a:r>
            <a:r>
              <a:rPr kumimoji="1" lang="ja-JP" altLang="en-US" sz="6000" smtClean="0">
                <a:solidFill>
                  <a:srgbClr val="3333FF"/>
                </a:solidFill>
              </a:rPr>
              <a:t>する</a:t>
            </a:r>
            <a:r>
              <a:rPr kumimoji="1" lang="ja-JP" altLang="en-US" sz="6000" smtClean="0"/>
              <a:t>こと。</a:t>
            </a:r>
            <a:endParaRPr kumimoji="1" lang="en-US" altLang="ja-JP" sz="6000" dirty="0" smtClean="0"/>
          </a:p>
          <a:p>
            <a:pPr>
              <a:buNone/>
            </a:pPr>
            <a:r>
              <a:rPr kumimoji="1" lang="ja-JP" altLang="en-US" sz="6000" smtClean="0">
                <a:solidFill>
                  <a:srgbClr val="FF00FF"/>
                </a:solidFill>
              </a:rPr>
              <a:t>被修飾</a:t>
            </a:r>
            <a:r>
              <a:rPr kumimoji="1" lang="ja-JP" altLang="en-US" sz="6000" smtClean="0"/>
              <a:t>とは</a:t>
            </a:r>
            <a:r>
              <a:rPr kumimoji="1" lang="ja-JP" altLang="en-US" sz="6000" smtClean="0">
                <a:solidFill>
                  <a:srgbClr val="FF00FF"/>
                </a:solidFill>
              </a:rPr>
              <a:t>飾られる</a:t>
            </a:r>
            <a:r>
              <a:rPr kumimoji="1" lang="ja-JP" altLang="en-US" sz="6000" smtClean="0"/>
              <a:t>こと。</a:t>
            </a:r>
            <a:endParaRPr kumimoji="1" lang="en-US" altLang="ja-JP" sz="6000" dirty="0" smtClean="0"/>
          </a:p>
          <a:p>
            <a:pPr>
              <a:buNone/>
            </a:pPr>
            <a:r>
              <a:rPr lang="en-US" altLang="ja-JP" sz="6000" dirty="0" smtClean="0">
                <a:solidFill>
                  <a:srgbClr val="FF00FF"/>
                </a:solidFill>
                <a:latin typeface="+mn-ea"/>
              </a:rPr>
              <a:t>decorate</a:t>
            </a:r>
            <a:r>
              <a:rPr lang="ja-JP" altLang="en-US" sz="6000" smtClean="0">
                <a:solidFill>
                  <a:srgbClr val="FF00FF"/>
                </a:solidFill>
                <a:latin typeface="+mn-ea"/>
              </a:rPr>
              <a:t>され</a:t>
            </a:r>
            <a:r>
              <a:rPr lang="ja-JP" altLang="en-US" sz="6000" smtClean="0">
                <a:solidFill>
                  <a:srgbClr val="FF00FF"/>
                </a:solidFill>
              </a:rPr>
              <a:t>る</a:t>
            </a:r>
            <a:r>
              <a:rPr lang="ja-JP" altLang="en-US" sz="6000" smtClean="0"/>
              <a:t>こと。</a:t>
            </a:r>
            <a:endParaRPr lang="en-US" altLang="ja-JP" sz="6000" dirty="0" smtClean="0"/>
          </a:p>
          <a:p>
            <a:pPr>
              <a:buNone/>
            </a:pPr>
            <a:r>
              <a:rPr lang="ja-JP" altLang="en-US" sz="6000" smtClean="0"/>
              <a:t>「</a:t>
            </a:r>
            <a:r>
              <a:rPr lang="ja-JP" altLang="en-US" sz="6000" smtClean="0">
                <a:solidFill>
                  <a:srgbClr val="FF00FF"/>
                </a:solidFill>
              </a:rPr>
              <a:t>被</a:t>
            </a:r>
            <a:r>
              <a:rPr lang="ja-JP" altLang="en-US" sz="6000" smtClean="0"/>
              <a:t>」とは「</a:t>
            </a:r>
            <a:r>
              <a:rPr lang="ja-JP" altLang="en-US" sz="6000" smtClean="0">
                <a:solidFill>
                  <a:srgbClr val="FF00FF"/>
                </a:solidFill>
              </a:rPr>
              <a:t>こうむ</a:t>
            </a:r>
            <a:r>
              <a:rPr lang="ja-JP" altLang="en-US" sz="6000" smtClean="0"/>
              <a:t>」ること。</a:t>
            </a:r>
            <a:endParaRPr lang="en-US" altLang="ja-JP" sz="6000" dirty="0" smtClean="0"/>
          </a:p>
          <a:p>
            <a:pPr>
              <a:buNone/>
            </a:pPr>
            <a:endParaRPr kumimoji="1" lang="ja-JP" altLang="en-US" sz="6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kumimoji="1" lang="ja-JP" altLang="en-US" sz="4000" smtClean="0">
                <a:solidFill>
                  <a:srgbClr val="FF0000"/>
                </a:solidFill>
              </a:rPr>
              <a:t>再度確認</a:t>
            </a:r>
            <a:endParaRPr kumimoji="1" lang="en-US" altLang="ja-JP" sz="4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kumimoji="1" lang="ja-JP" altLang="en-US" sz="6000" smtClean="0">
                <a:solidFill>
                  <a:srgbClr val="FF0000"/>
                </a:solidFill>
              </a:rPr>
              <a:t>修</a:t>
            </a:r>
            <a:r>
              <a:rPr kumimoji="1" lang="ja-JP" altLang="en-US" sz="6000" smtClean="0"/>
              <a:t>飾</a:t>
            </a:r>
            <a:r>
              <a:rPr kumimoji="1" lang="ja-JP" altLang="en-US" sz="6000" smtClean="0">
                <a:solidFill>
                  <a:srgbClr val="3333FF"/>
                </a:solidFill>
              </a:rPr>
              <a:t>語</a:t>
            </a:r>
            <a:r>
              <a:rPr kumimoji="1" lang="ja-JP" altLang="en-US" sz="6000" smtClean="0"/>
              <a:t>は前から後ろに</a:t>
            </a:r>
            <a:endParaRPr kumimoji="1" lang="en-US" altLang="ja-JP" sz="6000" dirty="0" smtClean="0"/>
          </a:p>
          <a:p>
            <a:pPr>
              <a:buNone/>
            </a:pPr>
            <a:r>
              <a:rPr kumimoji="1" lang="ja-JP" altLang="en-US" sz="6000" smtClean="0">
                <a:solidFill>
                  <a:srgbClr val="FF00FF"/>
                </a:solidFill>
              </a:rPr>
              <a:t>被修飾語</a:t>
            </a:r>
            <a:r>
              <a:rPr kumimoji="1" lang="ja-JP" altLang="en-US" sz="6000" smtClean="0"/>
              <a:t>を</a:t>
            </a:r>
            <a:r>
              <a:rPr lang="ja-JP" altLang="en-US" sz="6000" smtClean="0">
                <a:solidFill>
                  <a:srgbClr val="3333FF"/>
                </a:solidFill>
              </a:rPr>
              <a:t>修飾</a:t>
            </a:r>
            <a:r>
              <a:rPr lang="ja-JP" altLang="en-US" sz="6000" smtClean="0">
                <a:solidFill>
                  <a:srgbClr val="3333FF"/>
                </a:solidFill>
                <a:sym typeface="Wingdings" pitchFamily="2" charset="2"/>
              </a:rPr>
              <a:t>（</a:t>
            </a:r>
            <a:r>
              <a:rPr kumimoji="1" lang="ja-JP" altLang="en-US" sz="6000" smtClean="0">
                <a:solidFill>
                  <a:srgbClr val="3333FF"/>
                </a:solidFill>
              </a:rPr>
              <a:t>）</a:t>
            </a:r>
            <a:r>
              <a:rPr kumimoji="1" lang="ja-JP" altLang="en-US" sz="6000" smtClean="0"/>
              <a:t>する。</a:t>
            </a:r>
            <a:endParaRPr kumimoji="1" lang="en-US" altLang="ja-JP" sz="6000" dirty="0" smtClean="0"/>
          </a:p>
          <a:p>
            <a:pPr>
              <a:buNone/>
            </a:pPr>
            <a:endParaRPr lang="en-US" altLang="ja-JP" sz="5200" dirty="0" smtClean="0">
              <a:solidFill>
                <a:srgbClr val="3333FF"/>
              </a:solidFill>
              <a:sym typeface="Wingdings" pitchFamily="2" charset="2"/>
            </a:endParaRPr>
          </a:p>
          <a:p>
            <a:pPr>
              <a:buNone/>
            </a:pPr>
            <a:r>
              <a:rPr lang="ja-JP" altLang="en-US" sz="5200" smtClean="0">
                <a:solidFill>
                  <a:srgbClr val="3333FF"/>
                </a:solidFill>
                <a:sym typeface="Wingdings" pitchFamily="2" charset="2"/>
              </a:rPr>
              <a:t>青い烏</a:t>
            </a:r>
            <a:r>
              <a:rPr lang="ja-JP" altLang="en-US" sz="5200" smtClean="0">
                <a:sym typeface="Wingdings" pitchFamily="2" charset="2"/>
              </a:rPr>
              <a:t>、</a:t>
            </a:r>
            <a:r>
              <a:rPr lang="ja-JP" altLang="en-US" sz="5200" smtClean="0">
                <a:solidFill>
                  <a:srgbClr val="FF0000"/>
                </a:solidFill>
                <a:sym typeface="Wingdings" pitchFamily="2" charset="2"/>
              </a:rPr>
              <a:t>すごく</a:t>
            </a:r>
            <a:r>
              <a:rPr lang="ja-JP" altLang="en-US" sz="5200" smtClean="0">
                <a:solidFill>
                  <a:srgbClr val="3333FF"/>
                </a:solidFill>
                <a:sym typeface="Wingdings" pitchFamily="2" charset="2"/>
              </a:rPr>
              <a:t></a:t>
            </a:r>
            <a:r>
              <a:rPr kumimoji="1" lang="ja-JP" altLang="en-US" sz="5200" smtClean="0">
                <a:solidFill>
                  <a:srgbClr val="FF00FF"/>
                </a:solidFill>
                <a:sym typeface="Wingdings" pitchFamily="2" charset="2"/>
              </a:rPr>
              <a:t>速い</a:t>
            </a:r>
            <a:endParaRPr kumimoji="1" lang="en-US" altLang="ja-JP" sz="5200" dirty="0" smtClean="0">
              <a:solidFill>
                <a:srgbClr val="FF00FF"/>
              </a:solidFill>
              <a:sym typeface="Wingdings" pitchFamily="2" charset="2"/>
            </a:endParaRPr>
          </a:p>
          <a:p>
            <a:pPr>
              <a:buNone/>
            </a:pPr>
            <a:r>
              <a:rPr lang="ja-JP" altLang="en-US" sz="5200" smtClean="0">
                <a:sym typeface="Wingdings" pitchFamily="2" charset="2"/>
              </a:rPr>
              <a:t>静かに</a:t>
            </a:r>
            <a:r>
              <a:rPr lang="ja-JP" altLang="en-US" sz="5200" smtClean="0">
                <a:solidFill>
                  <a:srgbClr val="3333FF"/>
                </a:solidFill>
                <a:sym typeface="Wingdings" pitchFamily="2" charset="2"/>
              </a:rPr>
              <a:t></a:t>
            </a:r>
            <a:r>
              <a:rPr lang="ja-JP" altLang="en-US" sz="5200" smtClean="0">
                <a:solidFill>
                  <a:srgbClr val="FF00FF"/>
                </a:solidFill>
                <a:sym typeface="Wingdings" pitchFamily="2" charset="2"/>
              </a:rPr>
              <a:t>食べる</a:t>
            </a:r>
            <a:r>
              <a:rPr lang="ja-JP" altLang="en-US" sz="5200" smtClean="0">
                <a:solidFill>
                  <a:srgbClr val="3333FF"/>
                </a:solidFill>
                <a:sym typeface="Wingdings" pitchFamily="2" charset="2"/>
              </a:rPr>
              <a:t></a:t>
            </a:r>
            <a:r>
              <a:rPr lang="ja-JP" altLang="en-US" sz="5200" smtClean="0">
                <a:solidFill>
                  <a:srgbClr val="FF00FF"/>
                </a:solidFill>
                <a:sym typeface="Wingdings" pitchFamily="2" charset="2"/>
              </a:rPr>
              <a:t>鳥</a:t>
            </a:r>
            <a:endParaRPr lang="en-US" altLang="ja-JP" sz="5200" dirty="0" smtClean="0">
              <a:solidFill>
                <a:srgbClr val="FF00FF"/>
              </a:solidFill>
              <a:sym typeface="Wingdings" pitchFamily="2" charset="2"/>
            </a:endParaRPr>
          </a:p>
          <a:p>
            <a:pPr>
              <a:buNone/>
            </a:pPr>
            <a:r>
              <a:rPr kumimoji="1" lang="ja-JP" altLang="en-US" sz="5200" smtClean="0">
                <a:solidFill>
                  <a:srgbClr val="FF0000"/>
                </a:solidFill>
                <a:sym typeface="Wingdings" pitchFamily="2" charset="2"/>
              </a:rPr>
              <a:t>すごく</a:t>
            </a:r>
            <a:r>
              <a:rPr kumimoji="1" lang="ja-JP" altLang="en-US" sz="5200" smtClean="0">
                <a:solidFill>
                  <a:srgbClr val="3333FF"/>
                </a:solidFill>
                <a:sym typeface="Wingdings" pitchFamily="2" charset="2"/>
              </a:rPr>
              <a:t></a:t>
            </a:r>
            <a:r>
              <a:rPr kumimoji="1" lang="ja-JP" altLang="en-US" sz="5200" smtClean="0">
                <a:solidFill>
                  <a:srgbClr val="FF00FF"/>
                </a:solidFill>
                <a:sym typeface="Wingdings" pitchFamily="2" charset="2"/>
              </a:rPr>
              <a:t>速く</a:t>
            </a:r>
            <a:r>
              <a:rPr kumimoji="1" lang="ja-JP" altLang="en-US" sz="5200" smtClean="0">
                <a:solidFill>
                  <a:srgbClr val="3333FF"/>
                </a:solidFill>
                <a:sym typeface="Wingdings" pitchFamily="2" charset="2"/>
              </a:rPr>
              <a:t></a:t>
            </a:r>
            <a:r>
              <a:rPr kumimoji="1" lang="ja-JP" altLang="en-US" sz="5200" smtClean="0">
                <a:solidFill>
                  <a:srgbClr val="FF00FF"/>
                </a:solidFill>
                <a:sym typeface="Wingdings" pitchFamily="2" charset="2"/>
              </a:rPr>
              <a:t>泳いで</a:t>
            </a:r>
            <a:r>
              <a:rPr kumimoji="1" lang="ja-JP" altLang="en-US" sz="5200" smtClean="0">
                <a:solidFill>
                  <a:srgbClr val="3333FF"/>
                </a:solidFill>
                <a:sym typeface="Wingdings" pitchFamily="2" charset="2"/>
              </a:rPr>
              <a:t></a:t>
            </a:r>
            <a:r>
              <a:rPr kumimoji="1" lang="ja-JP" altLang="en-US" sz="5200" smtClean="0">
                <a:solidFill>
                  <a:srgbClr val="FF00FF"/>
                </a:solidFill>
                <a:sym typeface="Wingdings" pitchFamily="2" charset="2"/>
              </a:rPr>
              <a:t>勝つ</a:t>
            </a:r>
            <a:endParaRPr kumimoji="1" lang="ja-JP" altLang="en-US" sz="5200">
              <a:solidFill>
                <a:srgbClr val="FF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ja-JP" altLang="en-US" sz="4200" smtClean="0">
                <a:solidFill>
                  <a:srgbClr val="FF0000"/>
                </a:solidFill>
              </a:rPr>
              <a:t>再度確認</a:t>
            </a:r>
            <a:endParaRPr lang="en-US" altLang="ja-JP" sz="42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ja-JP" altLang="en-US" sz="6000" smtClean="0"/>
              <a:t>日本語の文章骨格は</a:t>
            </a:r>
            <a:r>
              <a:rPr lang="ja-JP" altLang="en-US" sz="6000" smtClean="0">
                <a:solidFill>
                  <a:srgbClr val="3333FF"/>
                </a:solidFill>
              </a:rPr>
              <a:t>述語</a:t>
            </a:r>
            <a:r>
              <a:rPr lang="ja-JP" altLang="en-US" sz="6000" smtClean="0"/>
              <a:t>が主体となる。</a:t>
            </a:r>
            <a:endParaRPr lang="en-US" altLang="ja-JP" sz="6000" dirty="0" smtClean="0"/>
          </a:p>
          <a:p>
            <a:pPr>
              <a:buNone/>
            </a:pPr>
            <a:r>
              <a:rPr lang="ja-JP" altLang="en-US" sz="6000" smtClean="0"/>
              <a:t>動作・作用・性質・状態などを表すものである。</a:t>
            </a:r>
            <a:endParaRPr lang="en-US" altLang="ja-JP" sz="6000" dirty="0" smtClean="0"/>
          </a:p>
          <a:p>
            <a:pPr>
              <a:buNone/>
            </a:pPr>
            <a:r>
              <a:rPr lang="ja-JP" altLang="en-US" sz="6000" smtClean="0"/>
              <a:t>「鳥が</a:t>
            </a:r>
            <a:r>
              <a:rPr lang="ja-JP" altLang="en-US" sz="6000" smtClean="0">
                <a:solidFill>
                  <a:srgbClr val="FF00FF"/>
                </a:solidFill>
              </a:rPr>
              <a:t>鳴く</a:t>
            </a:r>
            <a:r>
              <a:rPr lang="ja-JP" altLang="en-US" sz="6000" smtClean="0"/>
              <a:t>」「山が</a:t>
            </a:r>
            <a:r>
              <a:rPr lang="ja-JP" altLang="en-US" sz="6000" smtClean="0">
                <a:solidFill>
                  <a:srgbClr val="FF00FF"/>
                </a:solidFill>
              </a:rPr>
              <a:t>高い</a:t>
            </a:r>
            <a:r>
              <a:rPr lang="ja-JP" altLang="en-US" sz="6000" smtClean="0"/>
              <a:t>」「彼は</a:t>
            </a:r>
            <a:r>
              <a:rPr lang="ja-JP" altLang="en-US" sz="6000" smtClean="0">
                <a:solidFill>
                  <a:srgbClr val="FF00FF"/>
                </a:solidFill>
              </a:rPr>
              <a:t>学生だ</a:t>
            </a:r>
            <a:r>
              <a:rPr lang="ja-JP" altLang="en-US" sz="6000" smtClean="0"/>
              <a:t>」の「</a:t>
            </a:r>
            <a:r>
              <a:rPr lang="ja-JP" altLang="en-US" sz="6000" smtClean="0">
                <a:solidFill>
                  <a:srgbClr val="FF00FF"/>
                </a:solidFill>
              </a:rPr>
              <a:t>鳴く</a:t>
            </a:r>
            <a:r>
              <a:rPr lang="ja-JP" altLang="en-US" sz="6000" smtClean="0"/>
              <a:t>」「</a:t>
            </a:r>
            <a:r>
              <a:rPr lang="ja-JP" altLang="en-US" sz="6000" smtClean="0">
                <a:solidFill>
                  <a:srgbClr val="FF00FF"/>
                </a:solidFill>
              </a:rPr>
              <a:t>高い</a:t>
            </a:r>
            <a:r>
              <a:rPr lang="ja-JP" altLang="en-US" sz="6000" smtClean="0"/>
              <a:t>」「</a:t>
            </a:r>
            <a:r>
              <a:rPr lang="ja-JP" altLang="en-US" sz="6000" smtClean="0">
                <a:solidFill>
                  <a:srgbClr val="FF00FF"/>
                </a:solidFill>
              </a:rPr>
              <a:t>学生だ</a:t>
            </a:r>
            <a:r>
              <a:rPr lang="ja-JP" altLang="en-US" sz="6000" smtClean="0"/>
              <a:t>」などの語。</a:t>
            </a:r>
            <a:endParaRPr kumimoji="1" lang="ja-JP" altLang="en-US" sz="6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修飾の順序</a:t>
            </a:r>
            <a:endParaRPr kumimoji="1" lang="ja-JP" altLang="en-US"/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04055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kumimoji="1" lang="ja-JP" altLang="en-US" sz="5400" dirty="0" smtClean="0">
                <a:latin typeface="ＭＳ Ｐゴシック" pitchFamily="50" charset="-128"/>
                <a:ea typeface="ＭＳ Ｐゴシック" pitchFamily="50" charset="-128"/>
              </a:rPr>
              <a:t>白い</a:t>
            </a:r>
            <a:r>
              <a:rPr kumimoji="1" lang="ja-JP" altLang="en-US" sz="5400" dirty="0" smtClean="0">
                <a:solidFill>
                  <a:srgbClr val="FF00FF"/>
                </a:solidFill>
                <a:latin typeface="ＭＳ Ｐゴシック" pitchFamily="50" charset="-128"/>
                <a:ea typeface="ＭＳ Ｐゴシック" pitchFamily="50" charset="-128"/>
              </a:rPr>
              <a:t>紙</a:t>
            </a:r>
            <a:endParaRPr kumimoji="1" lang="en-US" altLang="ja-JP" sz="5400" dirty="0" smtClean="0">
              <a:solidFill>
                <a:srgbClr val="FF00FF"/>
              </a:solidFill>
              <a:latin typeface="ＭＳ Ｐゴシック" pitchFamily="50" charset="-128"/>
              <a:ea typeface="ＭＳ Ｐゴシック" pitchFamily="50" charset="-128"/>
            </a:endParaRPr>
          </a:p>
          <a:p>
            <a:pPr>
              <a:buNone/>
            </a:pPr>
            <a:r>
              <a:rPr lang="ja-JP" altLang="en-US" sz="5400" dirty="0" smtClean="0">
                <a:solidFill>
                  <a:srgbClr val="3333FF"/>
                </a:solidFill>
                <a:latin typeface="ＭＳ Ｐゴシック" pitchFamily="50" charset="-128"/>
                <a:ea typeface="ＭＳ Ｐゴシック" pitchFamily="50" charset="-128"/>
              </a:rPr>
              <a:t>横線の引かれた</a:t>
            </a:r>
            <a:r>
              <a:rPr lang="ja-JP" altLang="en-US" sz="5400" dirty="0" smtClean="0">
                <a:solidFill>
                  <a:srgbClr val="FF00FF"/>
                </a:solidFill>
                <a:latin typeface="ＭＳ Ｐゴシック" pitchFamily="50" charset="-128"/>
                <a:ea typeface="ＭＳ Ｐゴシック" pitchFamily="50" charset="-128"/>
              </a:rPr>
              <a:t>紙</a:t>
            </a:r>
            <a:endParaRPr lang="en-US" altLang="ja-JP" sz="5400" dirty="0" smtClean="0">
              <a:solidFill>
                <a:srgbClr val="FF00FF"/>
              </a:solidFill>
              <a:latin typeface="ＭＳ Ｐゴシック" pitchFamily="50" charset="-128"/>
              <a:ea typeface="ＭＳ Ｐゴシック" pitchFamily="50" charset="-128"/>
            </a:endParaRPr>
          </a:p>
          <a:p>
            <a:pPr>
              <a:buNone/>
            </a:pPr>
            <a:r>
              <a:rPr kumimoji="1" lang="ja-JP" altLang="en-US" sz="5400" dirty="0" smtClean="0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rPr>
              <a:t>厚手の</a:t>
            </a:r>
            <a:r>
              <a:rPr kumimoji="1" lang="ja-JP" altLang="en-US" sz="5400" dirty="0" smtClean="0">
                <a:solidFill>
                  <a:srgbClr val="FF00FF"/>
                </a:solidFill>
                <a:latin typeface="ＭＳ Ｐゴシック" pitchFamily="50" charset="-128"/>
                <a:ea typeface="ＭＳ Ｐゴシック" pitchFamily="50" charset="-128"/>
              </a:rPr>
              <a:t>紙</a:t>
            </a:r>
            <a:endParaRPr kumimoji="1" lang="en-US" altLang="ja-JP" sz="5400" dirty="0" smtClean="0">
              <a:solidFill>
                <a:srgbClr val="FF00FF"/>
              </a:solidFill>
              <a:latin typeface="ＭＳ Ｐゴシック" pitchFamily="50" charset="-128"/>
              <a:ea typeface="ＭＳ Ｐゴシック" pitchFamily="50" charset="-128"/>
            </a:endParaRPr>
          </a:p>
          <a:p>
            <a:pPr>
              <a:buNone/>
            </a:pPr>
            <a:endParaRPr lang="en-US" altLang="ja-JP" sz="3600" dirty="0" smtClean="0"/>
          </a:p>
          <a:p>
            <a:pPr>
              <a:buNone/>
            </a:pPr>
            <a:r>
              <a:rPr kumimoji="1" lang="ja-JP" altLang="en-US" sz="4000" dirty="0" smtClean="0"/>
              <a:t>この３つの修飾語</a:t>
            </a:r>
            <a:r>
              <a:rPr kumimoji="1" lang="ja-JP" altLang="en-US" sz="4000" b="1" u="sng" dirty="0" smtClean="0"/>
              <a:t>で</a:t>
            </a:r>
            <a:r>
              <a:rPr kumimoji="1" lang="ja-JP" altLang="en-US" sz="4000" dirty="0" smtClean="0">
                <a:solidFill>
                  <a:srgbClr val="FF00FF"/>
                </a:solidFill>
              </a:rPr>
              <a:t>紙</a:t>
            </a:r>
            <a:r>
              <a:rPr kumimoji="1" lang="ja-JP" altLang="en-US" sz="4000" dirty="0" smtClean="0"/>
              <a:t>という被修飾語を飾ってみると・・・・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修飾の順序</a:t>
            </a:r>
            <a:endParaRPr kumimoji="1" lang="ja-JP" altLang="en-US"/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040559"/>
          </a:xfrm>
        </p:spPr>
        <p:txBody>
          <a:bodyPr>
            <a:normAutofit/>
          </a:bodyPr>
          <a:lstStyle/>
          <a:p>
            <a:pPr marL="742950" indent="-742950">
              <a:buFont typeface="+mj-ea"/>
              <a:buAutoNum type="circleNumDbPlain"/>
            </a:pPr>
            <a:r>
              <a:rPr kumimoji="1" lang="ja-JP" altLang="en-US" sz="4300" smtClean="0">
                <a:latin typeface="ＭＳ Ｐゴシック" pitchFamily="50" charset="-128"/>
                <a:ea typeface="ＭＳ Ｐゴシック" pitchFamily="50" charset="-128"/>
              </a:rPr>
              <a:t>白い</a:t>
            </a:r>
            <a:r>
              <a:rPr lang="ja-JP" altLang="en-US" sz="4300" smtClean="0">
                <a:solidFill>
                  <a:srgbClr val="3333FF"/>
                </a:solidFill>
                <a:latin typeface="ＭＳ Ｐゴシック" pitchFamily="50" charset="-128"/>
                <a:ea typeface="ＭＳ Ｐゴシック" pitchFamily="50" charset="-128"/>
              </a:rPr>
              <a:t>横線の引かれた</a:t>
            </a:r>
            <a:r>
              <a:rPr kumimoji="1" lang="ja-JP" altLang="en-US" sz="4300" smtClean="0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rPr>
              <a:t>厚手の</a:t>
            </a:r>
            <a:r>
              <a:rPr kumimoji="1" lang="ja-JP" altLang="en-US" sz="4300" smtClean="0">
                <a:solidFill>
                  <a:srgbClr val="FF00FF"/>
                </a:solidFill>
                <a:latin typeface="ＭＳ Ｐゴシック" pitchFamily="50" charset="-128"/>
                <a:ea typeface="ＭＳ Ｐゴシック" pitchFamily="50" charset="-128"/>
              </a:rPr>
              <a:t>紙</a:t>
            </a:r>
            <a:endParaRPr kumimoji="1" lang="en-US" altLang="ja-JP" sz="4300" dirty="0" smtClean="0">
              <a:solidFill>
                <a:srgbClr val="FF00FF"/>
              </a:solidFill>
              <a:latin typeface="ＭＳ Ｐゴシック" pitchFamily="50" charset="-128"/>
              <a:ea typeface="ＭＳ Ｐゴシック" pitchFamily="50" charset="-128"/>
            </a:endParaRPr>
          </a:p>
          <a:p>
            <a:pPr marL="742950" indent="-742950">
              <a:buFont typeface="+mj-ea"/>
              <a:buAutoNum type="circleNumDbPlain"/>
            </a:pPr>
            <a:r>
              <a:rPr lang="ja-JP" altLang="en-US" sz="4300" smtClean="0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rPr>
              <a:t>厚手の</a:t>
            </a:r>
            <a:r>
              <a:rPr lang="ja-JP" altLang="en-US" sz="4300" smtClean="0">
                <a:solidFill>
                  <a:srgbClr val="3333FF"/>
                </a:solidFill>
                <a:latin typeface="ＭＳ Ｐゴシック" pitchFamily="50" charset="-128"/>
                <a:ea typeface="ＭＳ Ｐゴシック" pitchFamily="50" charset="-128"/>
              </a:rPr>
              <a:t>横線の引かれた</a:t>
            </a:r>
            <a:r>
              <a:rPr lang="ja-JP" altLang="en-US" sz="4300" smtClean="0">
                <a:latin typeface="ＭＳ Ｐゴシック" pitchFamily="50" charset="-128"/>
                <a:ea typeface="ＭＳ Ｐゴシック" pitchFamily="50" charset="-128"/>
              </a:rPr>
              <a:t>白い</a:t>
            </a:r>
            <a:r>
              <a:rPr lang="ja-JP" altLang="en-US" sz="4300" smtClean="0">
                <a:solidFill>
                  <a:srgbClr val="FF00FF"/>
                </a:solidFill>
                <a:latin typeface="ＭＳ Ｐゴシック" pitchFamily="50" charset="-128"/>
                <a:ea typeface="ＭＳ Ｐゴシック" pitchFamily="50" charset="-128"/>
              </a:rPr>
              <a:t>紙</a:t>
            </a:r>
            <a:endParaRPr lang="en-US" altLang="ja-JP" sz="4300" dirty="0" smtClean="0">
              <a:solidFill>
                <a:srgbClr val="FF00FF"/>
              </a:solidFill>
              <a:latin typeface="ＭＳ Ｐゴシック" pitchFamily="50" charset="-128"/>
              <a:ea typeface="ＭＳ Ｐゴシック" pitchFamily="50" charset="-128"/>
            </a:endParaRPr>
          </a:p>
          <a:p>
            <a:pPr marL="742950" indent="-742950">
              <a:buFont typeface="+mj-ea"/>
              <a:buAutoNum type="circleNumDbPlain"/>
            </a:pPr>
            <a:r>
              <a:rPr lang="ja-JP" altLang="en-US" sz="4300" smtClean="0">
                <a:latin typeface="ＭＳ Ｐゴシック" pitchFamily="50" charset="-128"/>
                <a:ea typeface="ＭＳ Ｐゴシック" pitchFamily="50" charset="-128"/>
              </a:rPr>
              <a:t>白い</a:t>
            </a:r>
            <a:r>
              <a:rPr lang="ja-JP" altLang="en-US" sz="4300" smtClean="0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rPr>
              <a:t>厚手の</a:t>
            </a:r>
            <a:r>
              <a:rPr lang="ja-JP" altLang="en-US" sz="4300" smtClean="0">
                <a:solidFill>
                  <a:srgbClr val="3333FF"/>
                </a:solidFill>
                <a:latin typeface="ＭＳ Ｐゴシック" pitchFamily="50" charset="-128"/>
                <a:ea typeface="ＭＳ Ｐゴシック" pitchFamily="50" charset="-128"/>
              </a:rPr>
              <a:t>横線の引かれた</a:t>
            </a:r>
            <a:r>
              <a:rPr lang="ja-JP" altLang="en-US" sz="4300" smtClean="0">
                <a:solidFill>
                  <a:srgbClr val="FF00FF"/>
                </a:solidFill>
                <a:latin typeface="ＭＳ Ｐゴシック" pitchFamily="50" charset="-128"/>
                <a:ea typeface="ＭＳ Ｐゴシック" pitchFamily="50" charset="-128"/>
              </a:rPr>
              <a:t>紙</a:t>
            </a:r>
            <a:endParaRPr lang="en-US" altLang="ja-JP" sz="4300" dirty="0" smtClean="0">
              <a:solidFill>
                <a:srgbClr val="FF00FF"/>
              </a:solidFill>
              <a:latin typeface="ＭＳ Ｐゴシック" pitchFamily="50" charset="-128"/>
              <a:ea typeface="ＭＳ Ｐゴシック" pitchFamily="50" charset="-128"/>
            </a:endParaRPr>
          </a:p>
          <a:p>
            <a:pPr marL="742950" indent="-742950">
              <a:buFont typeface="+mj-ea"/>
              <a:buAutoNum type="circleNumDbPlain"/>
            </a:pPr>
            <a:r>
              <a:rPr lang="ja-JP" altLang="en-US" sz="4300" smtClean="0">
                <a:solidFill>
                  <a:srgbClr val="3333FF"/>
                </a:solidFill>
                <a:latin typeface="ＭＳ Ｐゴシック" pitchFamily="50" charset="-128"/>
                <a:ea typeface="ＭＳ Ｐゴシック" pitchFamily="50" charset="-128"/>
              </a:rPr>
              <a:t>横線の引かれた</a:t>
            </a:r>
            <a:r>
              <a:rPr lang="ja-JP" altLang="en-US" sz="4300" smtClean="0">
                <a:latin typeface="ＭＳ Ｐゴシック" pitchFamily="50" charset="-128"/>
                <a:ea typeface="ＭＳ Ｐゴシック" pitchFamily="50" charset="-128"/>
              </a:rPr>
              <a:t>白い</a:t>
            </a:r>
            <a:r>
              <a:rPr lang="ja-JP" altLang="en-US" sz="4300" smtClean="0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rPr>
              <a:t>厚手の</a:t>
            </a:r>
            <a:r>
              <a:rPr lang="ja-JP" altLang="en-US" sz="4300" smtClean="0">
                <a:solidFill>
                  <a:srgbClr val="FF00FF"/>
                </a:solidFill>
                <a:latin typeface="ＭＳ Ｐゴシック" pitchFamily="50" charset="-128"/>
                <a:ea typeface="ＭＳ Ｐゴシック" pitchFamily="50" charset="-128"/>
              </a:rPr>
              <a:t>紙</a:t>
            </a:r>
            <a:endParaRPr lang="en-US" altLang="ja-JP" sz="4300" dirty="0" smtClean="0">
              <a:solidFill>
                <a:srgbClr val="FF00FF"/>
              </a:solidFill>
              <a:latin typeface="ＭＳ Ｐゴシック" pitchFamily="50" charset="-128"/>
              <a:ea typeface="ＭＳ Ｐゴシック" pitchFamily="50" charset="-128"/>
            </a:endParaRPr>
          </a:p>
          <a:p>
            <a:pPr marL="742950" indent="-742950">
              <a:buFont typeface="+mj-ea"/>
              <a:buAutoNum type="circleNumDbPlain"/>
            </a:pPr>
            <a:r>
              <a:rPr lang="ja-JP" altLang="en-US" sz="4300" smtClean="0">
                <a:solidFill>
                  <a:srgbClr val="3333FF"/>
                </a:solidFill>
                <a:latin typeface="ＭＳ Ｐゴシック" pitchFamily="50" charset="-128"/>
                <a:ea typeface="ＭＳ Ｐゴシック" pitchFamily="50" charset="-128"/>
              </a:rPr>
              <a:t>横線の引かれた</a:t>
            </a:r>
            <a:r>
              <a:rPr lang="ja-JP" altLang="en-US" sz="4300" smtClean="0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rPr>
              <a:t>厚手の</a:t>
            </a:r>
            <a:r>
              <a:rPr lang="ja-JP" altLang="en-US" sz="4300" smtClean="0">
                <a:latin typeface="ＭＳ Ｐゴシック" pitchFamily="50" charset="-128"/>
                <a:ea typeface="ＭＳ Ｐゴシック" pitchFamily="50" charset="-128"/>
              </a:rPr>
              <a:t>白い</a:t>
            </a:r>
            <a:r>
              <a:rPr lang="ja-JP" altLang="en-US" sz="4300" smtClean="0">
                <a:solidFill>
                  <a:srgbClr val="FF00FF"/>
                </a:solidFill>
                <a:latin typeface="ＭＳ Ｐゴシック" pitchFamily="50" charset="-128"/>
                <a:ea typeface="ＭＳ Ｐゴシック" pitchFamily="50" charset="-128"/>
              </a:rPr>
              <a:t>紙</a:t>
            </a:r>
            <a:endParaRPr lang="en-US" altLang="ja-JP" sz="4300" dirty="0" smtClean="0">
              <a:solidFill>
                <a:srgbClr val="FF00FF"/>
              </a:solidFill>
              <a:latin typeface="ＭＳ Ｐゴシック" pitchFamily="50" charset="-128"/>
              <a:ea typeface="ＭＳ Ｐゴシック" pitchFamily="50" charset="-128"/>
            </a:endParaRPr>
          </a:p>
          <a:p>
            <a:pPr marL="742950" indent="-742950">
              <a:buFont typeface="+mj-ea"/>
              <a:buAutoNum type="circleNumDbPlain"/>
            </a:pPr>
            <a:r>
              <a:rPr lang="ja-JP" altLang="en-US" sz="4300" smtClean="0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rPr>
              <a:t>厚手の</a:t>
            </a:r>
            <a:r>
              <a:rPr lang="ja-JP" altLang="en-US" sz="4300" smtClean="0">
                <a:latin typeface="ＭＳ Ｐゴシック" pitchFamily="50" charset="-128"/>
                <a:ea typeface="ＭＳ Ｐゴシック" pitchFamily="50" charset="-128"/>
              </a:rPr>
              <a:t>白い</a:t>
            </a:r>
            <a:r>
              <a:rPr lang="ja-JP" altLang="en-US" sz="4300" smtClean="0">
                <a:solidFill>
                  <a:srgbClr val="3333FF"/>
                </a:solidFill>
                <a:latin typeface="ＭＳ Ｐゴシック" pitchFamily="50" charset="-128"/>
                <a:ea typeface="ＭＳ Ｐゴシック" pitchFamily="50" charset="-128"/>
              </a:rPr>
              <a:t>横線の引かれた</a:t>
            </a:r>
            <a:r>
              <a:rPr lang="ja-JP" altLang="en-US" sz="4300" smtClean="0">
                <a:solidFill>
                  <a:srgbClr val="FF00FF"/>
                </a:solidFill>
                <a:latin typeface="ＭＳ Ｐゴシック" pitchFamily="50" charset="-128"/>
                <a:ea typeface="ＭＳ Ｐゴシック" pitchFamily="50" charset="-128"/>
              </a:rPr>
              <a:t>紙</a:t>
            </a:r>
            <a:endParaRPr lang="en-US" altLang="ja-JP" sz="4300" dirty="0" smtClean="0">
              <a:solidFill>
                <a:srgbClr val="FF00FF"/>
              </a:solidFill>
              <a:latin typeface="ＭＳ Ｐゴシック" pitchFamily="50" charset="-128"/>
              <a:ea typeface="ＭＳ Ｐゴシック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修飾の順序</a:t>
            </a:r>
            <a:endParaRPr kumimoji="1" lang="ja-JP" altLang="en-US"/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040559"/>
          </a:xfrm>
        </p:spPr>
        <p:txBody>
          <a:bodyPr>
            <a:normAutofit/>
          </a:bodyPr>
          <a:lstStyle/>
          <a:p>
            <a:pPr marL="742950" indent="-742950">
              <a:buFont typeface="+mj-ea"/>
              <a:buAutoNum type="circleNumDbPlain"/>
            </a:pPr>
            <a:r>
              <a:rPr kumimoji="1" lang="ja-JP" altLang="en-US" sz="4300" smtClean="0">
                <a:latin typeface="ＭＳ Ｐゴシック" pitchFamily="50" charset="-128"/>
                <a:ea typeface="ＭＳ Ｐゴシック" pitchFamily="50" charset="-128"/>
              </a:rPr>
              <a:t>白い</a:t>
            </a:r>
            <a:r>
              <a:rPr lang="ja-JP" altLang="en-US" sz="4300" smtClean="0">
                <a:solidFill>
                  <a:srgbClr val="3333FF"/>
                </a:solidFill>
                <a:latin typeface="ＭＳ Ｐゴシック" pitchFamily="50" charset="-128"/>
                <a:ea typeface="ＭＳ Ｐゴシック" pitchFamily="50" charset="-128"/>
              </a:rPr>
              <a:t>横線の引かれた</a:t>
            </a:r>
            <a:r>
              <a:rPr kumimoji="1" lang="ja-JP" altLang="en-US" sz="4300" smtClean="0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rPr>
              <a:t>厚手の</a:t>
            </a:r>
            <a:r>
              <a:rPr kumimoji="1" lang="ja-JP" altLang="en-US" sz="4300" smtClean="0">
                <a:solidFill>
                  <a:srgbClr val="FF00FF"/>
                </a:solidFill>
                <a:latin typeface="ＭＳ Ｐゴシック" pitchFamily="50" charset="-128"/>
                <a:ea typeface="ＭＳ Ｐゴシック" pitchFamily="50" charset="-128"/>
              </a:rPr>
              <a:t>紙</a:t>
            </a:r>
            <a:endParaRPr kumimoji="1" lang="en-US" altLang="ja-JP" sz="4300" dirty="0" smtClean="0">
              <a:solidFill>
                <a:srgbClr val="FF00FF"/>
              </a:solidFill>
              <a:latin typeface="ＭＳ Ｐゴシック" pitchFamily="50" charset="-128"/>
              <a:ea typeface="ＭＳ Ｐゴシック" pitchFamily="50" charset="-128"/>
            </a:endParaRPr>
          </a:p>
          <a:p>
            <a:pPr marL="742950" indent="-742950">
              <a:buFont typeface="+mj-ea"/>
              <a:buAutoNum type="circleNumDbPlain"/>
            </a:pPr>
            <a:r>
              <a:rPr lang="ja-JP" altLang="en-US" sz="4300" smtClean="0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rPr>
              <a:t>厚手の</a:t>
            </a:r>
            <a:r>
              <a:rPr lang="ja-JP" altLang="en-US" sz="4300" smtClean="0">
                <a:solidFill>
                  <a:srgbClr val="3333FF"/>
                </a:solidFill>
                <a:latin typeface="ＭＳ Ｐゴシック" pitchFamily="50" charset="-128"/>
                <a:ea typeface="ＭＳ Ｐゴシック" pitchFamily="50" charset="-128"/>
              </a:rPr>
              <a:t>横線の引かれた</a:t>
            </a:r>
            <a:r>
              <a:rPr lang="ja-JP" altLang="en-US" sz="4300" smtClean="0">
                <a:latin typeface="ＭＳ Ｐゴシック" pitchFamily="50" charset="-128"/>
                <a:ea typeface="ＭＳ Ｐゴシック" pitchFamily="50" charset="-128"/>
              </a:rPr>
              <a:t>白い</a:t>
            </a:r>
            <a:r>
              <a:rPr lang="ja-JP" altLang="en-US" sz="4300" smtClean="0">
                <a:solidFill>
                  <a:srgbClr val="FF00FF"/>
                </a:solidFill>
                <a:latin typeface="ＭＳ Ｐゴシック" pitchFamily="50" charset="-128"/>
                <a:ea typeface="ＭＳ Ｐゴシック" pitchFamily="50" charset="-128"/>
              </a:rPr>
              <a:t>紙</a:t>
            </a:r>
            <a:endParaRPr lang="en-US" altLang="ja-JP" sz="4300" dirty="0" smtClean="0">
              <a:solidFill>
                <a:srgbClr val="FF00FF"/>
              </a:solidFill>
              <a:latin typeface="ＭＳ Ｐゴシック" pitchFamily="50" charset="-128"/>
              <a:ea typeface="ＭＳ Ｐゴシック" pitchFamily="50" charset="-128"/>
            </a:endParaRPr>
          </a:p>
          <a:p>
            <a:pPr marL="742950" indent="-742950">
              <a:buFont typeface="+mj-ea"/>
              <a:buAutoNum type="circleNumDbPlain"/>
            </a:pPr>
            <a:r>
              <a:rPr lang="ja-JP" altLang="en-US" sz="4300" smtClean="0">
                <a:latin typeface="ＭＳ Ｐゴシック" pitchFamily="50" charset="-128"/>
                <a:ea typeface="ＭＳ Ｐゴシック" pitchFamily="50" charset="-128"/>
              </a:rPr>
              <a:t>白い</a:t>
            </a:r>
            <a:r>
              <a:rPr lang="ja-JP" altLang="en-US" sz="4300" smtClean="0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rPr>
              <a:t>厚手の</a:t>
            </a:r>
            <a:r>
              <a:rPr lang="ja-JP" altLang="en-US" sz="4300" smtClean="0">
                <a:solidFill>
                  <a:srgbClr val="3333FF"/>
                </a:solidFill>
                <a:latin typeface="ＭＳ Ｐゴシック" pitchFamily="50" charset="-128"/>
                <a:ea typeface="ＭＳ Ｐゴシック" pitchFamily="50" charset="-128"/>
              </a:rPr>
              <a:t>横線の引かれた</a:t>
            </a:r>
            <a:r>
              <a:rPr lang="ja-JP" altLang="en-US" sz="4300" smtClean="0">
                <a:solidFill>
                  <a:srgbClr val="FF00FF"/>
                </a:solidFill>
                <a:latin typeface="ＭＳ Ｐゴシック" pitchFamily="50" charset="-128"/>
                <a:ea typeface="ＭＳ Ｐゴシック" pitchFamily="50" charset="-128"/>
              </a:rPr>
              <a:t>紙</a:t>
            </a:r>
            <a:endParaRPr lang="en-US" altLang="ja-JP" sz="4300" dirty="0" smtClean="0">
              <a:solidFill>
                <a:srgbClr val="FF00FF"/>
              </a:solidFill>
              <a:latin typeface="ＭＳ Ｐゴシック" pitchFamily="50" charset="-128"/>
              <a:ea typeface="ＭＳ Ｐゴシック" pitchFamily="50" charset="-128"/>
            </a:endParaRPr>
          </a:p>
          <a:p>
            <a:pPr marL="742950" indent="-742950">
              <a:buFont typeface="+mj-ea"/>
              <a:buAutoNum type="circleNumDbPlain"/>
            </a:pPr>
            <a:r>
              <a:rPr lang="ja-JP" altLang="en-US" sz="4300" smtClean="0">
                <a:solidFill>
                  <a:srgbClr val="3333FF"/>
                </a:solidFill>
                <a:latin typeface="ＭＳ Ｐゴシック" pitchFamily="50" charset="-128"/>
                <a:ea typeface="ＭＳ Ｐゴシック" pitchFamily="50" charset="-128"/>
              </a:rPr>
              <a:t>横線の引かれた</a:t>
            </a:r>
            <a:r>
              <a:rPr lang="ja-JP" altLang="en-US" sz="4300" smtClean="0">
                <a:latin typeface="ＭＳ Ｐゴシック" pitchFamily="50" charset="-128"/>
                <a:ea typeface="ＭＳ Ｐゴシック" pitchFamily="50" charset="-128"/>
              </a:rPr>
              <a:t>白い</a:t>
            </a:r>
            <a:r>
              <a:rPr lang="ja-JP" altLang="en-US" sz="4300" smtClean="0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rPr>
              <a:t>厚手の</a:t>
            </a:r>
            <a:r>
              <a:rPr lang="ja-JP" altLang="en-US" sz="4300" smtClean="0">
                <a:solidFill>
                  <a:srgbClr val="FF00FF"/>
                </a:solidFill>
                <a:latin typeface="ＭＳ Ｐゴシック" pitchFamily="50" charset="-128"/>
                <a:ea typeface="ＭＳ Ｐゴシック" pitchFamily="50" charset="-128"/>
              </a:rPr>
              <a:t>紙</a:t>
            </a:r>
            <a:endParaRPr lang="en-US" altLang="ja-JP" sz="4300" dirty="0" smtClean="0">
              <a:solidFill>
                <a:srgbClr val="FF00FF"/>
              </a:solidFill>
              <a:latin typeface="ＭＳ Ｐゴシック" pitchFamily="50" charset="-128"/>
              <a:ea typeface="ＭＳ Ｐゴシック" pitchFamily="50" charset="-128"/>
            </a:endParaRPr>
          </a:p>
          <a:p>
            <a:pPr marL="742950" indent="-742950">
              <a:buFont typeface="+mj-ea"/>
              <a:buAutoNum type="circleNumDbPlain"/>
            </a:pPr>
            <a:r>
              <a:rPr lang="ja-JP" altLang="en-US" sz="4300" smtClean="0">
                <a:solidFill>
                  <a:srgbClr val="3333FF"/>
                </a:solidFill>
                <a:latin typeface="ＭＳ Ｐゴシック" pitchFamily="50" charset="-128"/>
                <a:ea typeface="ＭＳ Ｐゴシック" pitchFamily="50" charset="-128"/>
              </a:rPr>
              <a:t>横線の引かれた</a:t>
            </a:r>
            <a:r>
              <a:rPr lang="ja-JP" altLang="en-US" sz="4300" smtClean="0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rPr>
              <a:t>厚手の</a:t>
            </a:r>
            <a:r>
              <a:rPr lang="ja-JP" altLang="en-US" sz="4300" smtClean="0">
                <a:latin typeface="ＭＳ Ｐゴシック" pitchFamily="50" charset="-128"/>
                <a:ea typeface="ＭＳ Ｐゴシック" pitchFamily="50" charset="-128"/>
              </a:rPr>
              <a:t>白い</a:t>
            </a:r>
            <a:r>
              <a:rPr lang="ja-JP" altLang="en-US" sz="4300" smtClean="0">
                <a:solidFill>
                  <a:srgbClr val="FF00FF"/>
                </a:solidFill>
                <a:latin typeface="ＭＳ Ｐゴシック" pitchFamily="50" charset="-128"/>
                <a:ea typeface="ＭＳ Ｐゴシック" pitchFamily="50" charset="-128"/>
              </a:rPr>
              <a:t>紙</a:t>
            </a:r>
            <a:endParaRPr lang="en-US" altLang="ja-JP" sz="4300" dirty="0" smtClean="0">
              <a:solidFill>
                <a:srgbClr val="FF00FF"/>
              </a:solidFill>
              <a:latin typeface="ＭＳ Ｐゴシック" pitchFamily="50" charset="-128"/>
              <a:ea typeface="ＭＳ Ｐゴシック" pitchFamily="50" charset="-128"/>
            </a:endParaRPr>
          </a:p>
          <a:p>
            <a:pPr marL="742950" indent="-742950">
              <a:buFont typeface="+mj-ea"/>
              <a:buAutoNum type="circleNumDbPlain"/>
            </a:pPr>
            <a:r>
              <a:rPr lang="ja-JP" altLang="en-US" sz="4300" smtClean="0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rPr>
              <a:t>厚手の</a:t>
            </a:r>
            <a:r>
              <a:rPr lang="ja-JP" altLang="en-US" sz="4300" smtClean="0">
                <a:latin typeface="ＭＳ Ｐゴシック" pitchFamily="50" charset="-128"/>
                <a:ea typeface="ＭＳ Ｐゴシック" pitchFamily="50" charset="-128"/>
              </a:rPr>
              <a:t>白い</a:t>
            </a:r>
            <a:r>
              <a:rPr lang="ja-JP" altLang="en-US" sz="4300" smtClean="0">
                <a:solidFill>
                  <a:srgbClr val="3333FF"/>
                </a:solidFill>
                <a:latin typeface="ＭＳ Ｐゴシック" pitchFamily="50" charset="-128"/>
                <a:ea typeface="ＭＳ Ｐゴシック" pitchFamily="50" charset="-128"/>
              </a:rPr>
              <a:t>横線の引かれた</a:t>
            </a:r>
            <a:r>
              <a:rPr lang="ja-JP" altLang="en-US" sz="4300" smtClean="0">
                <a:solidFill>
                  <a:srgbClr val="FF00FF"/>
                </a:solidFill>
                <a:latin typeface="ＭＳ Ｐゴシック" pitchFamily="50" charset="-128"/>
                <a:ea typeface="ＭＳ Ｐゴシック" pitchFamily="50" charset="-128"/>
              </a:rPr>
              <a:t>紙</a:t>
            </a:r>
            <a:endParaRPr lang="en-US" altLang="ja-JP" sz="4300" dirty="0" smtClean="0">
              <a:solidFill>
                <a:srgbClr val="FF00FF"/>
              </a:solidFill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1484784"/>
            <a:ext cx="2160240" cy="76944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4400" smtClean="0"/>
              <a:t>　</a:t>
            </a:r>
            <a:endParaRPr kumimoji="1" lang="ja-JP" altLang="en-US" sz="4400"/>
          </a:p>
        </p:txBody>
      </p:sp>
      <p:sp>
        <p:nvSpPr>
          <p:cNvPr id="6" name="TextBox 5"/>
          <p:cNvSpPr txBox="1"/>
          <p:nvPr/>
        </p:nvSpPr>
        <p:spPr>
          <a:xfrm>
            <a:off x="1259632" y="3068960"/>
            <a:ext cx="3816424" cy="76944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4400" smtClean="0"/>
              <a:t>　</a:t>
            </a:r>
            <a:endParaRPr kumimoji="1" lang="ja-JP" altLang="en-US" sz="4400"/>
          </a:p>
        </p:txBody>
      </p:sp>
      <p:sp>
        <p:nvSpPr>
          <p:cNvPr id="7" name="TextBox 6"/>
          <p:cNvSpPr txBox="1"/>
          <p:nvPr/>
        </p:nvSpPr>
        <p:spPr>
          <a:xfrm>
            <a:off x="1259632" y="2276872"/>
            <a:ext cx="2736304" cy="76944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4400" smtClean="0"/>
              <a:t>　</a:t>
            </a:r>
            <a:endParaRPr kumimoji="1" lang="ja-JP" altLang="en-US" sz="4400"/>
          </a:p>
        </p:txBody>
      </p:sp>
      <p:sp>
        <p:nvSpPr>
          <p:cNvPr id="8" name="TextBox 7"/>
          <p:cNvSpPr txBox="1"/>
          <p:nvPr/>
        </p:nvSpPr>
        <p:spPr>
          <a:xfrm>
            <a:off x="1259632" y="5445224"/>
            <a:ext cx="3816424" cy="76944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4400" smtClean="0"/>
              <a:t>　</a:t>
            </a:r>
            <a:endParaRPr kumimoji="1" lang="ja-JP" altLang="en-US" sz="4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ja-JP" altLang="en-US" smtClean="0"/>
              <a:t>修飾の順序</a:t>
            </a:r>
            <a:endParaRPr kumimoji="1" lang="ja-JP" altLang="en-US"/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5137720" y="5517232"/>
            <a:ext cx="1306488" cy="864096"/>
          </a:xfrm>
          <a:ln w="254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742950" indent="-742950">
              <a:buNone/>
            </a:pPr>
            <a:r>
              <a:rPr kumimoji="1" lang="ja-JP" altLang="en-US" sz="4300" smtClean="0">
                <a:latin typeface="ＭＳ Ｐゴシック" pitchFamily="50" charset="-128"/>
                <a:ea typeface="ＭＳ Ｐゴシック" pitchFamily="50" charset="-128"/>
              </a:rPr>
              <a:t>白い</a:t>
            </a:r>
            <a:endParaRPr kumimoji="1" lang="en-US" altLang="ja-JP" sz="4300" dirty="0" smtClean="0">
              <a:solidFill>
                <a:srgbClr val="FF00FF"/>
              </a:solidFill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1403648" y="2996952"/>
            <a:ext cx="1872208" cy="864096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742950" marR="0" lvl="0" indent="-7429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sz="4300" b="0" i="0" u="none" strike="noStrike" kern="1200" cap="none" spc="0" normalizeH="0" baseline="0" noProof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  <a:cs typeface="+mn-cs"/>
              </a:rPr>
              <a:t>横線の</a:t>
            </a:r>
            <a:endParaRPr kumimoji="1" lang="en-US" altLang="ja-JP" sz="4300" b="0" i="0" u="none" strike="noStrike" kern="1200" cap="none" spc="0" normalizeH="0" baseline="0" noProof="0" dirty="0" smtClean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ＭＳ Ｐゴシック" pitchFamily="50" charset="-128"/>
              <a:ea typeface="ＭＳ Ｐゴシック" pitchFamily="50" charset="-128"/>
              <a:cs typeface="+mn-cs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3851920" y="2996952"/>
            <a:ext cx="2376264" cy="864096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742950" marR="0" lvl="0" indent="-7429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sz="4300" b="0" i="0" u="none" strike="noStrike" kern="1200" cap="none" spc="0" normalizeH="0" baseline="0" noProof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  <a:cs typeface="+mn-cs"/>
              </a:rPr>
              <a:t>引かれた</a:t>
            </a:r>
            <a:endParaRPr kumimoji="1" lang="en-US" altLang="ja-JP" sz="4300" b="0" i="0" u="none" strike="noStrike" kern="1200" cap="none" spc="0" normalizeH="0" baseline="0" noProof="0" dirty="0" smtClean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ＭＳ Ｐゴシック" pitchFamily="50" charset="-128"/>
              <a:ea typeface="ＭＳ Ｐゴシック" pitchFamily="50" charset="-128"/>
              <a:cs typeface="+mn-cs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499992" y="4365104"/>
            <a:ext cx="1944216" cy="864096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742950" marR="0" lvl="0" indent="-7429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sz="43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  <a:cs typeface="+mn-cs"/>
              </a:rPr>
              <a:t>厚手の</a:t>
            </a:r>
            <a:endParaRPr kumimoji="1" lang="en-US" altLang="ja-JP" sz="4300" b="0" i="0" u="none" strike="noStrike" kern="1200" cap="none" spc="0" normalizeH="0" baseline="0" noProof="0" dirty="0" smtClean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ＭＳ Ｐゴシック" pitchFamily="50" charset="-128"/>
              <a:ea typeface="ＭＳ Ｐゴシック" pitchFamily="50" charset="-128"/>
              <a:cs typeface="+mn-cs"/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7380312" y="4365104"/>
            <a:ext cx="792088" cy="864096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742950" marR="0" lvl="0" indent="-7429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sz="4300" b="0" i="0" u="none" strike="noStrike" kern="120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  <a:cs typeface="+mn-cs"/>
              </a:rPr>
              <a:t>紙</a:t>
            </a:r>
            <a:endParaRPr kumimoji="1" lang="en-US" altLang="ja-JP" sz="4300" b="0" i="0" u="none" strike="noStrike" kern="1200" cap="none" spc="0" normalizeH="0" baseline="0" noProof="0" dirty="0" smtClean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ＭＳ Ｐゴシック" pitchFamily="50" charset="-128"/>
              <a:ea typeface="ＭＳ Ｐゴシック" pitchFamily="50" charset="-128"/>
              <a:cs typeface="+mn-cs"/>
            </a:endParaRPr>
          </a:p>
        </p:txBody>
      </p:sp>
      <p:cxnSp>
        <p:nvCxnSpPr>
          <p:cNvPr id="10" name="Straight Arrow Connector 9"/>
          <p:cNvCxnSpPr>
            <a:stCxn id="14" idx="3"/>
            <a:endCxn id="8" idx="2"/>
          </p:cNvCxnSpPr>
          <p:nvPr/>
        </p:nvCxnSpPr>
        <p:spPr>
          <a:xfrm flipV="1">
            <a:off x="6444208" y="5229200"/>
            <a:ext cx="1332148" cy="72008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4"/>
          <p:cNvSpPr txBox="1">
            <a:spLocks/>
          </p:cNvSpPr>
          <p:nvPr/>
        </p:nvSpPr>
        <p:spPr>
          <a:xfrm>
            <a:off x="1187624" y="2780928"/>
            <a:ext cx="5256584" cy="1296144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742950" marR="0" lvl="0" indent="-7429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sz="4300" b="0" i="0" u="none" strike="noStrike" kern="120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  <a:cs typeface="+mn-cs"/>
              </a:rPr>
              <a:t>　</a:t>
            </a:r>
            <a:endParaRPr kumimoji="1" lang="en-US" altLang="ja-JP" sz="4300" b="0" i="0" u="none" strike="noStrike" kern="1200" cap="none" spc="0" normalizeH="0" baseline="0" noProof="0" dirty="0" smtClean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ＭＳ Ｐゴシック" pitchFamily="50" charset="-128"/>
              <a:ea typeface="ＭＳ Ｐゴシック" pitchFamily="50" charset="-128"/>
              <a:cs typeface="+mn-cs"/>
            </a:endParaRPr>
          </a:p>
        </p:txBody>
      </p:sp>
      <p:cxnSp>
        <p:nvCxnSpPr>
          <p:cNvPr id="16" name="Straight Arrow Connector 15"/>
          <p:cNvCxnSpPr>
            <a:stCxn id="5" idx="3"/>
            <a:endCxn id="6" idx="1"/>
          </p:cNvCxnSpPr>
          <p:nvPr/>
        </p:nvCxnSpPr>
        <p:spPr>
          <a:xfrm>
            <a:off x="3275856" y="3429000"/>
            <a:ext cx="576064" cy="158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3"/>
            <a:endCxn id="8" idx="0"/>
          </p:cNvCxnSpPr>
          <p:nvPr/>
        </p:nvCxnSpPr>
        <p:spPr>
          <a:xfrm>
            <a:off x="6444208" y="3429000"/>
            <a:ext cx="1332148" cy="936104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3"/>
            <a:endCxn id="8" idx="1"/>
          </p:cNvCxnSpPr>
          <p:nvPr/>
        </p:nvCxnSpPr>
        <p:spPr>
          <a:xfrm>
            <a:off x="6444208" y="4797152"/>
            <a:ext cx="936104" cy="158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4"/>
          <p:cNvSpPr txBox="1">
            <a:spLocks/>
          </p:cNvSpPr>
          <p:nvPr/>
        </p:nvSpPr>
        <p:spPr>
          <a:xfrm>
            <a:off x="457200" y="1484785"/>
            <a:ext cx="822960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0" indent="-7429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sz="4300" b="0" i="0" u="none" strike="noStrike" kern="1200" cap="none" spc="0" normalizeH="0" baseline="0" noProof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  <a:cs typeface="+mn-cs"/>
              </a:rPr>
              <a:t>⑤ 横線の引かれた</a:t>
            </a:r>
            <a:r>
              <a:rPr kumimoji="1" lang="ja-JP" altLang="en-US" sz="43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  <a:cs typeface="+mn-cs"/>
              </a:rPr>
              <a:t>厚手の</a:t>
            </a:r>
            <a:r>
              <a:rPr kumimoji="1" lang="ja-JP" altLang="en-US" sz="4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  <a:cs typeface="+mn-cs"/>
              </a:rPr>
              <a:t>白い</a:t>
            </a:r>
            <a:r>
              <a:rPr kumimoji="1" lang="ja-JP" altLang="en-US" sz="4300" b="0" i="0" u="none" strike="noStrike" kern="120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  <a:cs typeface="+mn-cs"/>
              </a:rPr>
              <a:t>紙</a:t>
            </a:r>
            <a:endParaRPr kumimoji="1" lang="en-US" altLang="ja-JP" sz="4300" b="0" i="0" u="none" strike="noStrike" kern="1200" cap="none" spc="0" normalizeH="0" baseline="0" noProof="0" dirty="0" smtClean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ＭＳ Ｐゴシック" pitchFamily="50" charset="-128"/>
              <a:ea typeface="ＭＳ Ｐゴシック" pitchFamily="50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animBg="1"/>
      <p:bldP spid="5" grpId="0" uiExpand="1" build="p" animBg="1"/>
      <p:bldP spid="6" grpId="0" uiExpand="1" build="p" animBg="1"/>
      <p:bldP spid="7" grpId="0" uiExpand="1" build="p" animBg="1"/>
      <p:bldP spid="8" grpId="0" uiExpand="1" build="p" animBg="1"/>
      <p:bldP spid="15" grpId="0" build="p" animBg="1"/>
      <p:bldP spid="3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ja-JP" altLang="en-US" smtClean="0"/>
              <a:t>修飾の順序</a:t>
            </a:r>
            <a:endParaRPr kumimoji="1" lang="ja-JP" altLang="en-US"/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601216" y="4869160"/>
            <a:ext cx="1306488" cy="864096"/>
          </a:xfrm>
          <a:ln w="254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742950" indent="-742950">
              <a:buNone/>
            </a:pPr>
            <a:r>
              <a:rPr kumimoji="1" lang="ja-JP" altLang="en-US" sz="4300" smtClean="0">
                <a:latin typeface="ＭＳ Ｐゴシック" pitchFamily="50" charset="-128"/>
                <a:ea typeface="ＭＳ Ｐゴシック" pitchFamily="50" charset="-128"/>
              </a:rPr>
              <a:t>白い</a:t>
            </a:r>
            <a:endParaRPr kumimoji="1" lang="en-US" altLang="ja-JP" sz="4300" dirty="0" smtClean="0">
              <a:solidFill>
                <a:srgbClr val="FF00FF"/>
              </a:solidFill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2555776" y="3933056"/>
            <a:ext cx="1872208" cy="864096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742950" marR="0" lvl="0" indent="-7429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sz="4300" b="0" i="0" u="none" strike="noStrike" kern="1200" cap="none" spc="0" normalizeH="0" baseline="0" noProof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  <a:cs typeface="+mn-cs"/>
              </a:rPr>
              <a:t>横線の</a:t>
            </a:r>
            <a:endParaRPr kumimoji="1" lang="en-US" altLang="ja-JP" sz="4300" b="0" i="0" u="none" strike="noStrike" kern="1200" cap="none" spc="0" normalizeH="0" baseline="0" noProof="0" dirty="0" smtClean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ＭＳ Ｐゴシック" pitchFamily="50" charset="-128"/>
              <a:ea typeface="ＭＳ Ｐゴシック" pitchFamily="50" charset="-128"/>
              <a:cs typeface="+mn-cs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148064" y="3933056"/>
            <a:ext cx="2376264" cy="864096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742950" marR="0" lvl="0" indent="-7429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sz="4300" b="0" i="0" u="none" strike="noStrike" kern="1200" cap="none" spc="0" normalizeH="0" baseline="0" noProof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  <a:cs typeface="+mn-cs"/>
              </a:rPr>
              <a:t>引かれた</a:t>
            </a:r>
            <a:endParaRPr kumimoji="1" lang="en-US" altLang="ja-JP" sz="4300" b="0" i="0" u="none" strike="noStrike" kern="1200" cap="none" spc="0" normalizeH="0" baseline="0" noProof="0" dirty="0" smtClean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ＭＳ Ｐゴシック" pitchFamily="50" charset="-128"/>
              <a:ea typeface="ＭＳ Ｐゴシック" pitchFamily="50" charset="-128"/>
              <a:cs typeface="+mn-cs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539552" y="2924944"/>
            <a:ext cx="1944216" cy="864096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742950" marR="0" lvl="0" indent="-7429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sz="43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  <a:cs typeface="+mn-cs"/>
              </a:rPr>
              <a:t>厚手の</a:t>
            </a:r>
            <a:endParaRPr kumimoji="1" lang="en-US" altLang="ja-JP" sz="4300" b="0" i="0" u="none" strike="noStrike" kern="1200" cap="none" spc="0" normalizeH="0" baseline="0" noProof="0" dirty="0" smtClean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ＭＳ Ｐゴシック" pitchFamily="50" charset="-128"/>
              <a:ea typeface="ＭＳ Ｐゴシック" pitchFamily="50" charset="-128"/>
              <a:cs typeface="+mn-cs"/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8028384" y="3933056"/>
            <a:ext cx="792088" cy="864096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742950" marR="0" lvl="0" indent="-7429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sz="4300" b="0" i="0" u="none" strike="noStrike" kern="120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  <a:cs typeface="+mn-cs"/>
              </a:rPr>
              <a:t>紙</a:t>
            </a:r>
            <a:endParaRPr kumimoji="1" lang="en-US" altLang="ja-JP" sz="4300" b="0" i="0" u="none" strike="noStrike" kern="1200" cap="none" spc="0" normalizeH="0" baseline="0" noProof="0" dirty="0" smtClean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ＭＳ Ｐゴシック" pitchFamily="50" charset="-128"/>
              <a:ea typeface="ＭＳ Ｐゴシック" pitchFamily="50" charset="-128"/>
              <a:cs typeface="+mn-cs"/>
            </a:endParaRPr>
          </a:p>
        </p:txBody>
      </p:sp>
      <p:cxnSp>
        <p:nvCxnSpPr>
          <p:cNvPr id="10" name="Straight Arrow Connector 9"/>
          <p:cNvCxnSpPr>
            <a:stCxn id="14" idx="3"/>
            <a:endCxn id="5" idx="2"/>
          </p:cNvCxnSpPr>
          <p:nvPr/>
        </p:nvCxnSpPr>
        <p:spPr>
          <a:xfrm flipV="1">
            <a:off x="1907704" y="4797152"/>
            <a:ext cx="1584176" cy="504056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4"/>
          <p:cNvSpPr txBox="1">
            <a:spLocks/>
          </p:cNvSpPr>
          <p:nvPr/>
        </p:nvSpPr>
        <p:spPr>
          <a:xfrm>
            <a:off x="395536" y="2780928"/>
            <a:ext cx="4248472" cy="3168352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742950" marR="0" lvl="0" indent="-7429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sz="4300" b="0" i="0" u="none" strike="noStrike" kern="120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  <a:cs typeface="+mn-cs"/>
              </a:rPr>
              <a:t>　</a:t>
            </a:r>
            <a:endParaRPr kumimoji="1" lang="en-US" altLang="ja-JP" sz="4300" b="0" i="0" u="none" strike="noStrike" kern="1200" cap="none" spc="0" normalizeH="0" baseline="0" noProof="0" dirty="0" smtClean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ＭＳ Ｐゴシック" pitchFamily="50" charset="-128"/>
              <a:ea typeface="ＭＳ Ｐゴシック" pitchFamily="50" charset="-128"/>
              <a:cs typeface="+mn-cs"/>
            </a:endParaRPr>
          </a:p>
        </p:txBody>
      </p:sp>
      <p:cxnSp>
        <p:nvCxnSpPr>
          <p:cNvPr id="16" name="Straight Arrow Connector 15"/>
          <p:cNvCxnSpPr>
            <a:stCxn id="15" idx="3"/>
            <a:endCxn id="6" idx="1"/>
          </p:cNvCxnSpPr>
          <p:nvPr/>
        </p:nvCxnSpPr>
        <p:spPr>
          <a:xfrm>
            <a:off x="4644008" y="4365104"/>
            <a:ext cx="504056" cy="158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8" idx="1"/>
          </p:cNvCxnSpPr>
          <p:nvPr/>
        </p:nvCxnSpPr>
        <p:spPr>
          <a:xfrm>
            <a:off x="7524328" y="4365104"/>
            <a:ext cx="504056" cy="158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3"/>
            <a:endCxn id="5" idx="0"/>
          </p:cNvCxnSpPr>
          <p:nvPr/>
        </p:nvCxnSpPr>
        <p:spPr>
          <a:xfrm>
            <a:off x="2483768" y="3356992"/>
            <a:ext cx="1008112" cy="576064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4"/>
          <p:cNvSpPr txBox="1">
            <a:spLocks/>
          </p:cNvSpPr>
          <p:nvPr/>
        </p:nvSpPr>
        <p:spPr>
          <a:xfrm>
            <a:off x="457200" y="1268760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0" indent="-742950">
              <a:spcBef>
                <a:spcPct val="20000"/>
              </a:spcBef>
            </a:pPr>
            <a:r>
              <a:rPr lang="ja-JP" altLang="en-US" sz="4300" smtClean="0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rPr>
              <a:t>⑥ 厚手の</a:t>
            </a:r>
            <a:r>
              <a:rPr lang="ja-JP" altLang="en-US" sz="4300" smtClean="0">
                <a:latin typeface="ＭＳ Ｐゴシック" pitchFamily="50" charset="-128"/>
                <a:ea typeface="ＭＳ Ｐゴシック" pitchFamily="50" charset="-128"/>
              </a:rPr>
              <a:t>白い</a:t>
            </a:r>
            <a:r>
              <a:rPr lang="ja-JP" altLang="en-US" sz="4300" smtClean="0">
                <a:solidFill>
                  <a:srgbClr val="3333FF"/>
                </a:solidFill>
                <a:latin typeface="ＭＳ Ｐゴシック" pitchFamily="50" charset="-128"/>
                <a:ea typeface="ＭＳ Ｐゴシック" pitchFamily="50" charset="-128"/>
              </a:rPr>
              <a:t>横線の引かれた</a:t>
            </a:r>
            <a:r>
              <a:rPr lang="ja-JP" altLang="en-US" sz="4300" smtClean="0">
                <a:solidFill>
                  <a:srgbClr val="FF00FF"/>
                </a:solidFill>
                <a:latin typeface="ＭＳ Ｐゴシック" pitchFamily="50" charset="-128"/>
                <a:ea typeface="ＭＳ Ｐゴシック" pitchFamily="50" charset="-128"/>
              </a:rPr>
              <a:t>紙</a:t>
            </a:r>
            <a:endParaRPr kumimoji="1" lang="en-US" altLang="ja-JP" sz="4300" b="0" i="0" u="none" strike="noStrike" kern="1200" cap="none" spc="0" normalizeH="0" baseline="0" noProof="0" dirty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ＭＳ Ｐゴシック" pitchFamily="50" charset="-128"/>
              <a:ea typeface="ＭＳ Ｐゴシック" pitchFamily="50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animBg="1"/>
      <p:bldP spid="5" grpId="0" uiExpand="1" build="p" animBg="1"/>
      <p:bldP spid="6" grpId="0" uiExpand="1" build="p" animBg="1"/>
      <p:bldP spid="7" grpId="0" uiExpand="1" build="p" animBg="1"/>
      <p:bldP spid="8" grpId="0" uiExpand="1" build="p" animBg="1"/>
      <p:bldP spid="15" grpId="0" uiExpand="1" build="p" animBg="1"/>
      <p:bldP spid="3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講義をする前の約束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00200"/>
            <a:ext cx="8820472" cy="4525963"/>
          </a:xfrm>
        </p:spPr>
        <p:txBody>
          <a:bodyPr>
            <a:normAutofit/>
          </a:bodyPr>
          <a:lstStyle/>
          <a:p>
            <a:r>
              <a:rPr lang="ja-JP" altLang="en-US" smtClean="0"/>
              <a:t>納得するまで権代を進ませないでください。</a:t>
            </a:r>
            <a:endParaRPr lang="en-US" altLang="ja-JP" dirty="0" smtClean="0"/>
          </a:p>
          <a:p>
            <a:r>
              <a:rPr lang="ja-JP" altLang="en-US" smtClean="0"/>
              <a:t>納得できない時は権代を止めてください。</a:t>
            </a:r>
            <a:endParaRPr lang="en-US" altLang="ja-JP" dirty="0" smtClean="0"/>
          </a:p>
          <a:p>
            <a:r>
              <a:rPr lang="ja-JP" altLang="en-US" smtClean="0"/>
              <a:t>質問はいつでも</a:t>
            </a:r>
            <a:r>
              <a:rPr lang="en-US" altLang="ja-JP" dirty="0" smtClean="0"/>
              <a:t>OK</a:t>
            </a:r>
            <a:r>
              <a:rPr lang="ja-JP" altLang="en-US" smtClean="0"/>
              <a:t>。周囲の人も寛大になること。</a:t>
            </a:r>
            <a:endParaRPr lang="en-US" altLang="ja-JP" dirty="0" smtClean="0"/>
          </a:p>
          <a:p>
            <a:pPr>
              <a:buNone/>
            </a:pPr>
            <a:r>
              <a:rPr lang="ja-JP" altLang="en-US" sz="7100" smtClean="0">
                <a:solidFill>
                  <a:srgbClr val="3333FF"/>
                </a:solidFill>
              </a:rPr>
              <a:t>納得</a:t>
            </a:r>
            <a:r>
              <a:rPr lang="ja-JP" altLang="en-US" sz="7100" smtClean="0"/>
              <a:t>（</a:t>
            </a:r>
            <a:r>
              <a:rPr lang="ja-JP" altLang="en-US" sz="7100" smtClean="0">
                <a:solidFill>
                  <a:srgbClr val="3333FF"/>
                </a:solidFill>
              </a:rPr>
              <a:t>なっとく</a:t>
            </a:r>
            <a:r>
              <a:rPr lang="ja-JP" altLang="en-US" sz="7100" smtClean="0"/>
              <a:t>）とは・・・</a:t>
            </a:r>
            <a:endParaRPr lang="en-US" altLang="ja-JP" sz="7100" dirty="0" smtClean="0"/>
          </a:p>
          <a:p>
            <a:pPr>
              <a:buNone/>
            </a:pPr>
            <a:r>
              <a:rPr lang="en-US" altLang="ja-JP" sz="7100" dirty="0" smtClean="0"/>
              <a:t>	understand  &amp;  agree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/>
          </a:bodyPr>
          <a:lstStyle/>
          <a:p>
            <a:pPr marL="263525" indent="-263525"/>
            <a:r>
              <a:rPr lang="ja-JP" altLang="en-US" sz="4000" smtClean="0">
                <a:solidFill>
                  <a:srgbClr val="3333FF"/>
                </a:solidFill>
                <a:latin typeface="ＭＳ Ｐゴシック" pitchFamily="50" charset="-128"/>
                <a:ea typeface="ＭＳ Ｐゴシック" pitchFamily="50" charset="-128"/>
              </a:rPr>
              <a:t>とにかく</a:t>
            </a:r>
            <a:r>
              <a:rPr lang="ja-JP" altLang="en-US" sz="4000" smtClean="0">
                <a:latin typeface="ＭＳ Ｐゴシック" pitchFamily="50" charset="-128"/>
                <a:ea typeface="ＭＳ Ｐゴシック" pitchFamily="50" charset="-128"/>
              </a:rPr>
              <a:t>私に</a:t>
            </a:r>
            <a:r>
              <a:rPr lang="ja-JP" altLang="en-US" sz="4000" smtClean="0">
                <a:solidFill>
                  <a:srgbClr val="FF00FF"/>
                </a:solidFill>
                <a:latin typeface="ＭＳ Ｐゴシック" pitchFamily="50" charset="-128"/>
                <a:ea typeface="ＭＳ Ｐゴシック" pitchFamily="50" charset="-128"/>
              </a:rPr>
              <a:t>言えるの</a:t>
            </a:r>
            <a:r>
              <a:rPr lang="ja-JP" altLang="en-US" sz="4000" u="sng" smtClean="0">
                <a:latin typeface="ＭＳ Ｐゴシック" pitchFamily="50" charset="-128"/>
                <a:ea typeface="ＭＳ Ｐゴシック" pitchFamily="50" charset="-128"/>
              </a:rPr>
              <a:t>は</a:t>
            </a:r>
            <a:r>
              <a:rPr lang="ja-JP" altLang="en-US" sz="4000" smtClean="0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rPr>
              <a:t>社員を大事にする会社を選ぶべきだし</a:t>
            </a:r>
            <a:r>
              <a:rPr lang="ja-JP" altLang="en-US" sz="4000" smtClean="0">
                <a:latin typeface="ＭＳ Ｐゴシック" pitchFamily="50" charset="-128"/>
                <a:ea typeface="ＭＳ Ｐゴシック" pitchFamily="50" charset="-128"/>
              </a:rPr>
              <a:t>、</a:t>
            </a:r>
            <a:r>
              <a:rPr lang="ja-JP" altLang="en-US" sz="4000" smtClean="0">
                <a:solidFill>
                  <a:schemeClr val="accent3">
                    <a:lumMod val="50000"/>
                  </a:schemeClr>
                </a:solidFill>
                <a:latin typeface="ＭＳ Ｐゴシック" pitchFamily="50" charset="-128"/>
                <a:ea typeface="ＭＳ Ｐゴシック" pitchFamily="50" charset="-128"/>
              </a:rPr>
              <a:t>会社を作るなら社員を大事にする会社にして欲しい</a:t>
            </a:r>
            <a:r>
              <a:rPr lang="ja-JP" altLang="en-US" sz="4000" smtClean="0">
                <a:solidFill>
                  <a:srgbClr val="0070C0"/>
                </a:solidFill>
                <a:latin typeface="ＭＳ Ｐゴシック" pitchFamily="50" charset="-128"/>
                <a:ea typeface="ＭＳ Ｐゴシック" pitchFamily="50" charset="-128"/>
              </a:rPr>
              <a:t>ということ</a:t>
            </a:r>
            <a:r>
              <a:rPr lang="ja-JP" altLang="en-US" sz="4000" smtClean="0">
                <a:solidFill>
                  <a:srgbClr val="00CC00"/>
                </a:solidFill>
                <a:latin typeface="ＭＳ Ｐゴシック" pitchFamily="50" charset="-128"/>
                <a:ea typeface="ＭＳ Ｐゴシック" pitchFamily="50" charset="-128"/>
              </a:rPr>
              <a:t>です。</a:t>
            </a:r>
            <a:endParaRPr lang="en-US" altLang="ja-JP" sz="4000" dirty="0" smtClean="0">
              <a:solidFill>
                <a:srgbClr val="00CC00"/>
              </a:solidFill>
              <a:latin typeface="ＭＳ Ｐゴシック" pitchFamily="50" charset="-128"/>
              <a:ea typeface="ＭＳ Ｐゴシック" pitchFamily="50" charset="-128"/>
            </a:endParaRPr>
          </a:p>
          <a:p>
            <a:pPr marL="263525" indent="-263525"/>
            <a:endParaRPr lang="en-US" altLang="ja-JP" sz="40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pPr marL="263525" indent="-263525"/>
            <a:r>
              <a:rPr lang="ja-JP" altLang="en-US" sz="4000" smtClean="0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rPr>
              <a:t>社員を大事にする会社を選ぶべきだし</a:t>
            </a:r>
            <a:r>
              <a:rPr lang="ja-JP" altLang="en-US" sz="4000" smtClean="0">
                <a:latin typeface="ＭＳ Ｐゴシック" pitchFamily="50" charset="-128"/>
                <a:ea typeface="ＭＳ Ｐゴシック" pitchFamily="50" charset="-128"/>
              </a:rPr>
              <a:t>、</a:t>
            </a:r>
            <a:r>
              <a:rPr lang="ja-JP" altLang="en-US" sz="4000" smtClean="0">
                <a:solidFill>
                  <a:schemeClr val="accent3">
                    <a:lumMod val="50000"/>
                  </a:schemeClr>
                </a:solidFill>
                <a:latin typeface="ＭＳ Ｐゴシック" pitchFamily="50" charset="-128"/>
                <a:ea typeface="ＭＳ Ｐゴシック" pitchFamily="50" charset="-128"/>
              </a:rPr>
              <a:t>会社を作るなら社員を大事にする会社にして欲しい</a:t>
            </a:r>
            <a:r>
              <a:rPr lang="ja-JP" altLang="en-US" sz="4000" smtClean="0">
                <a:solidFill>
                  <a:srgbClr val="0070C0"/>
                </a:solidFill>
                <a:latin typeface="ＭＳ Ｐゴシック" pitchFamily="50" charset="-128"/>
                <a:ea typeface="ＭＳ Ｐゴシック" pitchFamily="50" charset="-128"/>
              </a:rPr>
              <a:t>ということ</a:t>
            </a:r>
            <a:r>
              <a:rPr lang="ja-JP" altLang="en-US" sz="4000" u="sng" smtClean="0">
                <a:latin typeface="ＭＳ Ｐゴシック" pitchFamily="50" charset="-128"/>
                <a:ea typeface="ＭＳ Ｐゴシック" pitchFamily="50" charset="-128"/>
              </a:rPr>
              <a:t>が</a:t>
            </a:r>
            <a:r>
              <a:rPr lang="ja-JP" altLang="en-US" sz="4000" smtClean="0">
                <a:solidFill>
                  <a:srgbClr val="3333FF"/>
                </a:solidFill>
                <a:latin typeface="ＭＳ Ｐゴシック" pitchFamily="50" charset="-128"/>
                <a:ea typeface="ＭＳ Ｐゴシック" pitchFamily="50" charset="-128"/>
              </a:rPr>
              <a:t>とにかく</a:t>
            </a:r>
            <a:r>
              <a:rPr lang="ja-JP" altLang="en-US" sz="4000" smtClean="0">
                <a:latin typeface="ＭＳ Ｐゴシック" pitchFamily="50" charset="-128"/>
                <a:ea typeface="ＭＳ Ｐゴシック" pitchFamily="50" charset="-128"/>
              </a:rPr>
              <a:t>私に</a:t>
            </a:r>
            <a:r>
              <a:rPr lang="ja-JP" altLang="en-US" sz="4000" smtClean="0">
                <a:solidFill>
                  <a:srgbClr val="FF00FF"/>
                </a:solidFill>
                <a:latin typeface="ＭＳ Ｐゴシック" pitchFamily="50" charset="-128"/>
                <a:ea typeface="ＭＳ Ｐゴシック" pitchFamily="50" charset="-128"/>
              </a:rPr>
              <a:t>言えるの</a:t>
            </a:r>
            <a:r>
              <a:rPr lang="ja-JP" altLang="en-US" sz="4000" smtClean="0">
                <a:solidFill>
                  <a:srgbClr val="00CC00"/>
                </a:solidFill>
                <a:latin typeface="ＭＳ Ｐゴシック" pitchFamily="50" charset="-128"/>
                <a:ea typeface="ＭＳ Ｐゴシック" pitchFamily="50" charset="-128"/>
              </a:rPr>
              <a:t>です。</a:t>
            </a:r>
            <a:endParaRPr lang="en-US" altLang="ja-JP" sz="4000" dirty="0" smtClean="0">
              <a:solidFill>
                <a:srgbClr val="00CC00"/>
              </a:solidFill>
              <a:latin typeface="ＭＳ Ｐゴシック" pitchFamily="50" charset="-128"/>
              <a:ea typeface="ＭＳ Ｐゴシック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896" y="4884658"/>
            <a:ext cx="1450504" cy="720080"/>
          </a:xfrm>
          <a:ln w="254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000" smtClean="0">
                <a:solidFill>
                  <a:srgbClr val="00CC00"/>
                </a:solidFill>
                <a:latin typeface="ＭＳ Ｐゴシック" pitchFamily="50" charset="-128"/>
                <a:ea typeface="ＭＳ Ｐゴシック" pitchFamily="50" charset="-128"/>
              </a:rPr>
              <a:t>です。</a:t>
            </a:r>
            <a:endParaRPr lang="en-US" altLang="ja-JP" sz="4000" dirty="0" smtClean="0">
              <a:solidFill>
                <a:srgbClr val="00CC00"/>
              </a:solidFill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50668" y="332656"/>
            <a:ext cx="5400600" cy="720080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  <a:cs typeface="+mn-cs"/>
              </a:rPr>
              <a:t>とにかく</a:t>
            </a:r>
            <a:r>
              <a:rPr kumimoji="1" lang="ja-JP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  <a:cs typeface="+mn-cs"/>
              </a:rPr>
              <a:t>私</a:t>
            </a:r>
            <a:r>
              <a:rPr kumimoji="1" lang="ja-JP" altLang="en-US" sz="40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  <a:cs typeface="+mn-cs"/>
              </a:rPr>
              <a:t>に</a:t>
            </a:r>
            <a:r>
              <a:rPr kumimoji="1" lang="ja-JP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  <a:cs typeface="+mn-cs"/>
              </a:rPr>
              <a:t>言えるの</a:t>
            </a:r>
            <a:r>
              <a:rPr kumimoji="1" lang="ja-JP" altLang="en-US" sz="4000" b="0" i="0" u="sng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  <a:cs typeface="+mn-cs"/>
              </a:rPr>
              <a:t>は</a:t>
            </a:r>
            <a:endParaRPr kumimoji="1" lang="en-US" altLang="ja-JP" sz="4000" b="0" i="0" u="none" strike="noStrike" kern="1200" cap="none" spc="0" normalizeH="0" baseline="0" noProof="0" dirty="0" smtClean="0">
              <a:ln>
                <a:noFill/>
              </a:ln>
              <a:solidFill>
                <a:srgbClr val="00CC00"/>
              </a:solidFill>
              <a:effectLst/>
              <a:uLnTx/>
              <a:uFillTx/>
              <a:latin typeface="ＭＳ Ｐゴシック" pitchFamily="50" charset="-128"/>
              <a:ea typeface="ＭＳ Ｐゴシック" pitchFamily="50" charset="-128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1560" y="1628800"/>
            <a:ext cx="4752528" cy="1008112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ja-JP" altLang="en-US" sz="4000" smtClean="0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rPr>
              <a:t>社員を大事にする会社を選ぶべきだし</a:t>
            </a:r>
            <a:r>
              <a:rPr lang="ja-JP" altLang="en-US" sz="4000" smtClean="0">
                <a:latin typeface="ＭＳ Ｐゴシック" pitchFamily="50" charset="-128"/>
                <a:ea typeface="ＭＳ Ｐゴシック" pitchFamily="50" charset="-128"/>
              </a:rPr>
              <a:t>、</a:t>
            </a:r>
            <a:endParaRPr lang="en-US" altLang="ja-JP" sz="4000" dirty="0" smtClean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1560" y="2852936"/>
            <a:ext cx="4752528" cy="1440160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ja-JP" altLang="en-US" sz="4000" smtClean="0">
                <a:solidFill>
                  <a:schemeClr val="accent3">
                    <a:lumMod val="50000"/>
                  </a:schemeClr>
                </a:solidFill>
                <a:latin typeface="ＭＳ Ｐゴシック" pitchFamily="50" charset="-128"/>
                <a:ea typeface="ＭＳ Ｐゴシック" pitchFamily="50" charset="-128"/>
              </a:rPr>
              <a:t>会社を作るなら</a:t>
            </a:r>
            <a:endParaRPr lang="en-US" altLang="ja-JP" sz="4000" dirty="0" smtClean="0">
              <a:solidFill>
                <a:schemeClr val="accent3">
                  <a:lumMod val="50000"/>
                </a:schemeClr>
              </a:solidFill>
              <a:latin typeface="ＭＳ Ｐゴシック" pitchFamily="50" charset="-128"/>
              <a:ea typeface="ＭＳ Ｐゴシック" pitchFamily="50" charset="-128"/>
            </a:endParaRPr>
          </a:p>
          <a:p>
            <a:r>
              <a:rPr lang="ja-JP" altLang="en-US" sz="4000" smtClean="0">
                <a:solidFill>
                  <a:schemeClr val="accent3">
                    <a:lumMod val="50000"/>
                  </a:schemeClr>
                </a:solidFill>
                <a:latin typeface="ＭＳ Ｐゴシック" pitchFamily="50" charset="-128"/>
                <a:ea typeface="ＭＳ Ｐゴシック" pitchFamily="50" charset="-128"/>
              </a:rPr>
              <a:t>社員を大事にする会社にして欲しい</a:t>
            </a:r>
            <a:endParaRPr lang="en-US" altLang="ja-JP" sz="4000" dirty="0" smtClean="0">
              <a:solidFill>
                <a:schemeClr val="accent3">
                  <a:lumMod val="50000"/>
                </a:schemeClr>
              </a:solidFill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868144" y="2420888"/>
            <a:ext cx="2232248" cy="720080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r>
              <a:rPr lang="ja-JP" altLang="en-US" sz="4000" smtClean="0">
                <a:solidFill>
                  <a:srgbClr val="0070C0"/>
                </a:solidFill>
                <a:latin typeface="ＭＳ Ｐゴシック" pitchFamily="50" charset="-128"/>
                <a:ea typeface="ＭＳ Ｐゴシック" pitchFamily="50" charset="-128"/>
              </a:rPr>
              <a:t>ということ</a:t>
            </a:r>
            <a:endParaRPr lang="en-US" altLang="ja-JP" sz="4000" dirty="0" smtClean="0">
              <a:solidFill>
                <a:srgbClr val="0070C0"/>
              </a:solidFill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7544" y="1484784"/>
            <a:ext cx="7776864" cy="3024336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endParaRPr lang="en-US" altLang="ja-JP" sz="4000" dirty="0" smtClean="0">
              <a:solidFill>
                <a:schemeClr val="accent3">
                  <a:lumMod val="50000"/>
                </a:schemeClr>
              </a:solidFill>
              <a:latin typeface="ＭＳ Ｐゴシック" pitchFamily="50" charset="-128"/>
              <a:ea typeface="ＭＳ Ｐゴシック" pitchFamily="50" charset="-128"/>
            </a:endParaRPr>
          </a:p>
        </p:txBody>
      </p:sp>
      <p:cxnSp>
        <p:nvCxnSpPr>
          <p:cNvPr id="9" name="Straight Arrow Connector 8"/>
          <p:cNvCxnSpPr>
            <a:stCxn id="4" idx="2"/>
            <a:endCxn id="8" idx="0"/>
          </p:cNvCxnSpPr>
          <p:nvPr/>
        </p:nvCxnSpPr>
        <p:spPr>
          <a:xfrm rot="16200000" flipH="1">
            <a:off x="4137448" y="1266256"/>
            <a:ext cx="432048" cy="500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  <a:endCxn id="3" idx="0"/>
          </p:cNvCxnSpPr>
          <p:nvPr/>
        </p:nvCxnSpPr>
        <p:spPr>
          <a:xfrm rot="16200000" flipH="1">
            <a:off x="4170793" y="4694303"/>
            <a:ext cx="375538" cy="517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7" idx="0"/>
          </p:cNvCxnSpPr>
          <p:nvPr/>
        </p:nvCxnSpPr>
        <p:spPr>
          <a:xfrm>
            <a:off x="5364088" y="2132856"/>
            <a:ext cx="1620180" cy="28803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7" idx="2"/>
          </p:cNvCxnSpPr>
          <p:nvPr/>
        </p:nvCxnSpPr>
        <p:spPr>
          <a:xfrm flipV="1">
            <a:off x="5364088" y="3140968"/>
            <a:ext cx="1620180" cy="43204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/>
          <p:cNvSpPr txBox="1">
            <a:spLocks/>
          </p:cNvSpPr>
          <p:nvPr/>
        </p:nvSpPr>
        <p:spPr>
          <a:xfrm>
            <a:off x="467544" y="5733257"/>
            <a:ext cx="822960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63525" marR="0" lvl="0" indent="-2635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4000" b="0" i="0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  <a:cs typeface="+mn-cs"/>
              </a:rPr>
              <a:t>Ａ</a:t>
            </a:r>
            <a:r>
              <a:rPr kumimoji="1" lang="ja-JP" altLang="en-US" sz="4000" b="0" i="0" u="sng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  <a:cs typeface="+mn-cs"/>
              </a:rPr>
              <a:t>は</a:t>
            </a:r>
            <a:r>
              <a:rPr kumimoji="1" lang="ja-JP" altLang="en-US" sz="4000" b="0" i="0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  <a:cs typeface="+mn-cs"/>
              </a:rPr>
              <a:t>Ｂ</a:t>
            </a:r>
            <a:r>
              <a:rPr kumimoji="1" lang="ja-JP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  <a:cs typeface="+mn-cs"/>
              </a:rPr>
              <a:t>です</a:t>
            </a:r>
            <a:r>
              <a:rPr kumimoji="1" lang="ja-JP" altLang="en-US" sz="4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  <a:cs typeface="+mn-cs"/>
              </a:rPr>
              <a:t>・・・・という構文</a:t>
            </a:r>
            <a:endParaRPr kumimoji="1" lang="en-US" altLang="ja-JP" sz="4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ＭＳ Ｐゴシック" pitchFamily="50" charset="-128"/>
              <a:ea typeface="ＭＳ Ｐゴシック" pitchFamily="50" charset="-128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7504" y="1044025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smtClean="0"/>
              <a:t>Ｂ</a:t>
            </a:r>
            <a:endParaRPr kumimoji="1" lang="ja-JP" altLang="en-US" sz="3200"/>
          </a:p>
        </p:txBody>
      </p:sp>
      <p:sp>
        <p:nvSpPr>
          <p:cNvPr id="26" name="TextBox 25"/>
          <p:cNvSpPr txBox="1"/>
          <p:nvPr/>
        </p:nvSpPr>
        <p:spPr>
          <a:xfrm>
            <a:off x="1259632" y="46494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smtClean="0"/>
              <a:t>Ａ</a:t>
            </a:r>
            <a:endParaRPr kumimoji="1" lang="ja-JP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uiExpand="1" build="p" animBg="1"/>
      <p:bldP spid="5" grpId="0" uiExpand="1" build="p" animBg="1"/>
      <p:bldP spid="6" grpId="0" uiExpand="1" build="p" animBg="1"/>
      <p:bldP spid="7" grpId="0" uiExpand="1" build="p" animBg="1"/>
      <p:bldP spid="8" grpId="0" uiExpand="1" build="p" animBg="1"/>
      <p:bldP spid="24" grpId="0" build="p"/>
      <p:bldP spid="25" grpId="0"/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6256" y="4149080"/>
            <a:ext cx="1450504" cy="720080"/>
          </a:xfrm>
          <a:ln w="254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000" smtClean="0">
                <a:solidFill>
                  <a:srgbClr val="00CC00"/>
                </a:solidFill>
                <a:latin typeface="ＭＳ Ｐゴシック" pitchFamily="50" charset="-128"/>
                <a:ea typeface="ＭＳ Ｐゴシック" pitchFamily="50" charset="-128"/>
              </a:rPr>
              <a:t>です。</a:t>
            </a:r>
            <a:endParaRPr lang="en-US" altLang="ja-JP" sz="4000" dirty="0" smtClean="0">
              <a:solidFill>
                <a:srgbClr val="00CC00"/>
              </a:solidFill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19672" y="4653136"/>
            <a:ext cx="1224136" cy="720080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  <a:cs typeface="+mn-cs"/>
              </a:rPr>
              <a:t>私</a:t>
            </a:r>
            <a:r>
              <a:rPr kumimoji="1" lang="ja-JP" altLang="en-US" sz="40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  <a:cs typeface="+mn-cs"/>
              </a:rPr>
              <a:t>に</a:t>
            </a:r>
            <a:endParaRPr kumimoji="1" lang="en-US" altLang="ja-JP" sz="4000" b="1" i="1" u="none" strike="noStrike" kern="1200" cap="none" spc="0" normalizeH="0" baseline="0" noProof="0" dirty="0" smtClean="0">
              <a:ln>
                <a:noFill/>
              </a:ln>
              <a:solidFill>
                <a:srgbClr val="00CC00"/>
              </a:solidFill>
              <a:effectLst/>
              <a:uLnTx/>
              <a:uFillTx/>
              <a:latin typeface="ＭＳ Ｐゴシック" pitchFamily="50" charset="-128"/>
              <a:ea typeface="ＭＳ Ｐゴシック" pitchFamily="50" charset="-128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9552" y="548680"/>
            <a:ext cx="4752528" cy="1008112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ja-JP" altLang="en-US" sz="4000" smtClean="0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rPr>
              <a:t>社員を大事にする会社を選ぶべきだし</a:t>
            </a:r>
            <a:r>
              <a:rPr lang="ja-JP" altLang="en-US" sz="4000" smtClean="0">
                <a:latin typeface="ＭＳ Ｐゴシック" pitchFamily="50" charset="-128"/>
                <a:ea typeface="ＭＳ Ｐゴシック" pitchFamily="50" charset="-128"/>
              </a:rPr>
              <a:t>、</a:t>
            </a:r>
            <a:endParaRPr lang="en-US" altLang="ja-JP" sz="4000" dirty="0" smtClean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9552" y="1772816"/>
            <a:ext cx="4752528" cy="1440160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ja-JP" altLang="en-US" sz="4000" smtClean="0">
                <a:solidFill>
                  <a:schemeClr val="accent3">
                    <a:lumMod val="50000"/>
                  </a:schemeClr>
                </a:solidFill>
                <a:latin typeface="ＭＳ Ｐゴシック" pitchFamily="50" charset="-128"/>
                <a:ea typeface="ＭＳ Ｐゴシック" pitchFamily="50" charset="-128"/>
              </a:rPr>
              <a:t>会社を作るなら</a:t>
            </a:r>
            <a:endParaRPr lang="en-US" altLang="ja-JP" sz="4000" dirty="0" smtClean="0">
              <a:solidFill>
                <a:schemeClr val="accent3">
                  <a:lumMod val="50000"/>
                </a:schemeClr>
              </a:solidFill>
              <a:latin typeface="ＭＳ Ｐゴシック" pitchFamily="50" charset="-128"/>
              <a:ea typeface="ＭＳ Ｐゴシック" pitchFamily="50" charset="-128"/>
            </a:endParaRPr>
          </a:p>
          <a:p>
            <a:r>
              <a:rPr lang="ja-JP" altLang="en-US" sz="4000" smtClean="0">
                <a:solidFill>
                  <a:schemeClr val="accent3">
                    <a:lumMod val="50000"/>
                  </a:schemeClr>
                </a:solidFill>
                <a:latin typeface="ＭＳ Ｐゴシック" pitchFamily="50" charset="-128"/>
                <a:ea typeface="ＭＳ Ｐゴシック" pitchFamily="50" charset="-128"/>
              </a:rPr>
              <a:t>社員を大事にする会社にして欲しい</a:t>
            </a:r>
            <a:endParaRPr lang="en-US" altLang="ja-JP" sz="4000" dirty="0" smtClean="0">
              <a:solidFill>
                <a:schemeClr val="accent3">
                  <a:lumMod val="50000"/>
                </a:schemeClr>
              </a:solidFill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796136" y="1340768"/>
            <a:ext cx="2880320" cy="720080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r>
              <a:rPr lang="ja-JP" altLang="en-US" sz="4000" smtClean="0">
                <a:solidFill>
                  <a:srgbClr val="0070C0"/>
                </a:solidFill>
                <a:latin typeface="ＭＳ Ｐゴシック" pitchFamily="50" charset="-128"/>
                <a:ea typeface="ＭＳ Ｐゴシック" pitchFamily="50" charset="-128"/>
              </a:rPr>
              <a:t>ということ</a:t>
            </a:r>
            <a:r>
              <a:rPr lang="ja-JP" altLang="en-US" sz="4000" u="sng" smtClean="0">
                <a:latin typeface="ＭＳ Ｐゴシック" pitchFamily="50" charset="-128"/>
                <a:ea typeface="ＭＳ Ｐゴシック" pitchFamily="50" charset="-128"/>
              </a:rPr>
              <a:t>が</a:t>
            </a:r>
            <a:endParaRPr lang="en-US" altLang="ja-JP" sz="4000" u="sng" dirty="0" smtClean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95536" y="404664"/>
            <a:ext cx="8424936" cy="3024336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endParaRPr lang="en-US" altLang="ja-JP" sz="4000" dirty="0" smtClean="0">
              <a:solidFill>
                <a:schemeClr val="accent3">
                  <a:lumMod val="50000"/>
                </a:schemeClr>
              </a:solidFill>
              <a:latin typeface="ＭＳ Ｐゴシック" pitchFamily="50" charset="-128"/>
              <a:ea typeface="ＭＳ Ｐゴシック" pitchFamily="50" charset="-128"/>
            </a:endParaRPr>
          </a:p>
        </p:txBody>
      </p:sp>
      <p:cxnSp>
        <p:nvCxnSpPr>
          <p:cNvPr id="9" name="Straight Arrow Connector 8"/>
          <p:cNvCxnSpPr>
            <a:stCxn id="54" idx="3"/>
            <a:endCxn id="3" idx="1"/>
          </p:cNvCxnSpPr>
          <p:nvPr/>
        </p:nvCxnSpPr>
        <p:spPr>
          <a:xfrm>
            <a:off x="6012160" y="4509120"/>
            <a:ext cx="864096" cy="158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54" idx="1"/>
          </p:cNvCxnSpPr>
          <p:nvPr/>
        </p:nvCxnSpPr>
        <p:spPr>
          <a:xfrm flipV="1">
            <a:off x="2843808" y="4509120"/>
            <a:ext cx="1008112" cy="504056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7" idx="0"/>
          </p:cNvCxnSpPr>
          <p:nvPr/>
        </p:nvCxnSpPr>
        <p:spPr>
          <a:xfrm>
            <a:off x="5292080" y="1052736"/>
            <a:ext cx="1944216" cy="28803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7" idx="2"/>
          </p:cNvCxnSpPr>
          <p:nvPr/>
        </p:nvCxnSpPr>
        <p:spPr>
          <a:xfrm flipV="1">
            <a:off x="5292080" y="2060848"/>
            <a:ext cx="1944216" cy="43204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ontent Placeholder 2"/>
          <p:cNvSpPr txBox="1">
            <a:spLocks/>
          </p:cNvSpPr>
          <p:nvPr/>
        </p:nvSpPr>
        <p:spPr>
          <a:xfrm>
            <a:off x="899592" y="3717032"/>
            <a:ext cx="1944216" cy="720080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  <a:cs typeface="+mn-cs"/>
              </a:rPr>
              <a:t>とにかく</a:t>
            </a:r>
            <a:endParaRPr kumimoji="1" lang="en-US" altLang="ja-JP" sz="4000" b="0" i="0" u="none" strike="noStrike" kern="1200" cap="none" spc="0" normalizeH="0" baseline="0" noProof="0" dirty="0" smtClean="0">
              <a:ln>
                <a:noFill/>
              </a:ln>
              <a:solidFill>
                <a:srgbClr val="00CC00"/>
              </a:solidFill>
              <a:effectLst/>
              <a:uLnTx/>
              <a:uFillTx/>
              <a:latin typeface="ＭＳ Ｐゴシック" pitchFamily="50" charset="-128"/>
              <a:ea typeface="ＭＳ Ｐゴシック" pitchFamily="50" charset="-128"/>
              <a:cs typeface="+mn-cs"/>
            </a:endParaRPr>
          </a:p>
        </p:txBody>
      </p:sp>
      <p:sp>
        <p:nvSpPr>
          <p:cNvPr id="54" name="Content Placeholder 2"/>
          <p:cNvSpPr txBox="1">
            <a:spLocks/>
          </p:cNvSpPr>
          <p:nvPr/>
        </p:nvSpPr>
        <p:spPr>
          <a:xfrm>
            <a:off x="3851920" y="4149080"/>
            <a:ext cx="2160240" cy="720080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  <a:cs typeface="+mn-cs"/>
              </a:rPr>
              <a:t>言えるの</a:t>
            </a:r>
            <a:endParaRPr kumimoji="1" lang="en-US" altLang="ja-JP" sz="4000" b="0" i="0" u="none" strike="noStrike" kern="1200" cap="none" spc="0" normalizeH="0" baseline="0" noProof="0" dirty="0" smtClean="0">
              <a:ln>
                <a:noFill/>
              </a:ln>
              <a:solidFill>
                <a:srgbClr val="00CC00"/>
              </a:solidFill>
              <a:effectLst/>
              <a:uLnTx/>
              <a:uFillTx/>
              <a:latin typeface="ＭＳ Ｐゴシック" pitchFamily="50" charset="-128"/>
              <a:ea typeface="ＭＳ Ｐゴシック" pitchFamily="50" charset="-128"/>
              <a:cs typeface="+mn-cs"/>
            </a:endParaRPr>
          </a:p>
        </p:txBody>
      </p:sp>
      <p:cxnSp>
        <p:nvCxnSpPr>
          <p:cNvPr id="57" name="Straight Arrow Connector 56"/>
          <p:cNvCxnSpPr>
            <a:stCxn id="52" idx="3"/>
            <a:endCxn id="54" idx="1"/>
          </p:cNvCxnSpPr>
          <p:nvPr/>
        </p:nvCxnSpPr>
        <p:spPr>
          <a:xfrm>
            <a:off x="2843808" y="4077072"/>
            <a:ext cx="1008112" cy="43204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8" idx="2"/>
            <a:endCxn id="54" idx="0"/>
          </p:cNvCxnSpPr>
          <p:nvPr/>
        </p:nvCxnSpPr>
        <p:spPr>
          <a:xfrm rot="16200000" flipH="1">
            <a:off x="4409982" y="3627022"/>
            <a:ext cx="720080" cy="324036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ontent Placeholder 2"/>
          <p:cNvSpPr txBox="1">
            <a:spLocks/>
          </p:cNvSpPr>
          <p:nvPr/>
        </p:nvSpPr>
        <p:spPr>
          <a:xfrm>
            <a:off x="467544" y="5733257"/>
            <a:ext cx="822960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63525" marR="0" lvl="0" indent="-2635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4000" b="0" i="0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  <a:cs typeface="+mn-cs"/>
              </a:rPr>
              <a:t>Ｂ</a:t>
            </a:r>
            <a:r>
              <a:rPr kumimoji="1" lang="ja-JP" altLang="en-US" sz="4000" b="0" i="0" u="sng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  <a:cs typeface="+mn-cs"/>
              </a:rPr>
              <a:t>が</a:t>
            </a:r>
            <a:r>
              <a:rPr kumimoji="1" lang="ja-JP" altLang="en-US" sz="4000" b="0" i="0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  <a:cs typeface="+mn-cs"/>
              </a:rPr>
              <a:t>Ａ</a:t>
            </a:r>
            <a:r>
              <a:rPr kumimoji="1" lang="ja-JP" altLang="en-US" sz="4000" b="1" i="1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  <a:cs typeface="+mn-cs"/>
              </a:rPr>
              <a:t>に</a:t>
            </a:r>
            <a:r>
              <a:rPr kumimoji="1" lang="ja-JP" altLang="en-US" sz="4000" b="0" i="0" strike="noStrike" kern="120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  <a:cs typeface="+mn-cs"/>
              </a:rPr>
              <a:t>言える</a:t>
            </a:r>
            <a:r>
              <a:rPr kumimoji="1" lang="ja-JP" altLang="en-US" sz="4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  <a:cs typeface="+mn-cs"/>
              </a:rPr>
              <a:t>・・・・という構文</a:t>
            </a:r>
            <a:endParaRPr kumimoji="1" lang="en-US" altLang="ja-JP" sz="4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ＭＳ Ｐゴシック" pitchFamily="50" charset="-128"/>
              <a:ea typeface="ＭＳ Ｐゴシック" pitchFamily="50" charset="-128"/>
              <a:cs typeface="+mn-cs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0014" y="19110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smtClean="0"/>
              <a:t>Ｂ</a:t>
            </a:r>
            <a:endParaRPr kumimoji="1" lang="ja-JP" altLang="en-US" sz="3200"/>
          </a:p>
        </p:txBody>
      </p:sp>
      <p:sp>
        <p:nvSpPr>
          <p:cNvPr id="19" name="TextBox 18"/>
          <p:cNvSpPr txBox="1"/>
          <p:nvPr/>
        </p:nvSpPr>
        <p:spPr>
          <a:xfrm>
            <a:off x="251520" y="3573016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smtClean="0"/>
              <a:t>Ａ</a:t>
            </a:r>
            <a:endParaRPr kumimoji="1" lang="ja-JP" altLang="en-US" sz="320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755576" y="3573016"/>
            <a:ext cx="2232248" cy="1944216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endParaRPr lang="en-US" altLang="ja-JP" sz="4000" dirty="0" smtClean="0">
              <a:solidFill>
                <a:schemeClr val="accent3">
                  <a:lumMod val="50000"/>
                </a:schemeClr>
              </a:solidFill>
              <a:latin typeface="ＭＳ Ｐゴシック" pitchFamily="50" charset="-128"/>
              <a:ea typeface="ＭＳ Ｐゴシック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2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uiExpand="1" build="p" animBg="1"/>
      <p:bldP spid="5" grpId="0" uiExpand="1" build="p" animBg="1"/>
      <p:bldP spid="6" grpId="0" uiExpand="1" build="p" animBg="1"/>
      <p:bldP spid="7" grpId="0" uiExpand="1" build="p" animBg="1"/>
      <p:bldP spid="8" grpId="0" uiExpand="1" build="p" animBg="1"/>
      <p:bldP spid="52" grpId="0" uiExpand="1" build="p" animBg="1"/>
      <p:bldP spid="54" grpId="0" uiExpand="1" build="p" animBg="1"/>
      <p:bldP spid="73" grpId="0" build="p"/>
      <p:bldP spid="74" grpId="0"/>
      <p:bldP spid="19" grpId="0"/>
      <p:bldP spid="22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ja-JP" altLang="en-US" sz="5400" smtClean="0">
                <a:latin typeface="ＭＳ Ｐゴシック" pitchFamily="50" charset="-128"/>
                <a:ea typeface="ＭＳ Ｐゴシック" pitchFamily="50" charset="-128"/>
              </a:rPr>
              <a:t>Ａ</a:t>
            </a:r>
            <a:r>
              <a:rPr lang="ja-JP" altLang="en-US" sz="5400" u="sng" smtClean="0">
                <a:latin typeface="ＭＳ Ｐゴシック" pitchFamily="50" charset="-128"/>
                <a:ea typeface="ＭＳ Ｐゴシック" pitchFamily="50" charset="-128"/>
              </a:rPr>
              <a:t>は</a:t>
            </a:r>
            <a:r>
              <a:rPr lang="ja-JP" altLang="en-US" sz="5400" smtClean="0">
                <a:latin typeface="ＭＳ Ｐゴシック" pitchFamily="50" charset="-128"/>
                <a:ea typeface="ＭＳ Ｐゴシック" pitchFamily="50" charset="-128"/>
              </a:rPr>
              <a:t>Ｂ</a:t>
            </a:r>
            <a:r>
              <a:rPr lang="ja-JP" altLang="en-US" sz="5400" smtClean="0">
                <a:solidFill>
                  <a:srgbClr val="00CC00"/>
                </a:solidFill>
                <a:latin typeface="ＭＳ Ｐゴシック" pitchFamily="50" charset="-128"/>
                <a:ea typeface="ＭＳ Ｐゴシック" pitchFamily="50" charset="-128"/>
              </a:rPr>
              <a:t>です</a:t>
            </a:r>
            <a:r>
              <a:rPr lang="ja-JP" altLang="en-US" sz="5400" smtClean="0">
                <a:latin typeface="ＭＳ Ｐゴシック" pitchFamily="50" charset="-128"/>
                <a:ea typeface="ＭＳ Ｐゴシック" pitchFamily="50" charset="-128"/>
              </a:rPr>
              <a:t>・・・・という構文</a:t>
            </a:r>
            <a:endParaRPr lang="en-US" altLang="ja-JP" sz="54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pPr algn="ctr">
              <a:buNone/>
            </a:pPr>
            <a:r>
              <a:rPr lang="ja-JP" altLang="en-US" sz="5400" smtClean="0">
                <a:latin typeface="ＭＳ Ｐゴシック" pitchFamily="50" charset="-128"/>
                <a:ea typeface="ＭＳ Ｐゴシック" pitchFamily="50" charset="-128"/>
              </a:rPr>
              <a:t>から</a:t>
            </a:r>
            <a:endParaRPr lang="en-US" altLang="ja-JP" sz="54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pPr algn="ctr">
              <a:buNone/>
            </a:pPr>
            <a:r>
              <a:rPr lang="ja-JP" altLang="en-US" sz="5400" smtClean="0">
                <a:latin typeface="ＭＳ Ｐゴシック" pitchFamily="50" charset="-128"/>
                <a:ea typeface="ＭＳ Ｐゴシック" pitchFamily="50" charset="-128"/>
              </a:rPr>
              <a:t>Ｂ</a:t>
            </a:r>
            <a:r>
              <a:rPr lang="ja-JP" altLang="en-US" sz="5400" u="sng" smtClean="0">
                <a:latin typeface="ＭＳ Ｐゴシック" pitchFamily="50" charset="-128"/>
                <a:ea typeface="ＭＳ Ｐゴシック" pitchFamily="50" charset="-128"/>
              </a:rPr>
              <a:t>が</a:t>
            </a:r>
            <a:r>
              <a:rPr lang="ja-JP" altLang="en-US" sz="5400" smtClean="0">
                <a:latin typeface="ＭＳ Ｐゴシック" pitchFamily="50" charset="-128"/>
                <a:ea typeface="ＭＳ Ｐゴシック" pitchFamily="50" charset="-128"/>
              </a:rPr>
              <a:t>Ａに</a:t>
            </a:r>
            <a:r>
              <a:rPr lang="ja-JP" altLang="en-US" sz="5400" smtClean="0">
                <a:solidFill>
                  <a:srgbClr val="FF00FF"/>
                </a:solidFill>
                <a:latin typeface="ＭＳ Ｐゴシック" pitchFamily="50" charset="-128"/>
                <a:ea typeface="ＭＳ Ｐゴシック" pitchFamily="50" charset="-128"/>
              </a:rPr>
              <a:t>言える</a:t>
            </a:r>
            <a:r>
              <a:rPr lang="ja-JP" altLang="en-US" sz="5400" smtClean="0">
                <a:latin typeface="ＭＳ Ｐゴシック" pitchFamily="50" charset="-128"/>
                <a:ea typeface="ＭＳ Ｐゴシック" pitchFamily="50" charset="-128"/>
              </a:rPr>
              <a:t>・・という構文</a:t>
            </a:r>
            <a:endParaRPr lang="en-US" altLang="ja-JP" sz="54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pPr algn="ctr">
              <a:buNone/>
            </a:pPr>
            <a:r>
              <a:rPr lang="ja-JP" altLang="en-US" sz="5400" smtClean="0">
                <a:latin typeface="ＭＳ Ｐゴシック" pitchFamily="50" charset="-128"/>
                <a:ea typeface="ＭＳ Ｐゴシック" pitchFamily="50" charset="-128"/>
              </a:rPr>
              <a:t>に</a:t>
            </a:r>
            <a:endParaRPr lang="en-US" altLang="ja-JP" sz="54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pPr algn="ctr">
              <a:buNone/>
            </a:pPr>
            <a:r>
              <a:rPr lang="ja-JP" altLang="en-US" sz="5400" smtClean="0">
                <a:latin typeface="ＭＳ Ｐゴシック" pitchFamily="50" charset="-128"/>
                <a:ea typeface="ＭＳ Ｐゴシック" pitchFamily="50" charset="-128"/>
              </a:rPr>
              <a:t>変換しました。</a:t>
            </a:r>
            <a:endParaRPr lang="en-US" altLang="ja-JP" sz="54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pPr algn="ctr">
              <a:buNone/>
            </a:pPr>
            <a:r>
              <a:rPr lang="ja-JP" altLang="en-US" sz="5400" smtClean="0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rPr>
              <a:t>それはなぜ？</a:t>
            </a:r>
            <a:endParaRPr lang="en-US" altLang="ja-JP" sz="5400" dirty="0" smtClean="0">
              <a:solidFill>
                <a:srgbClr val="FF0000"/>
              </a:solidFill>
              <a:latin typeface="ＭＳ Ｐゴシック" pitchFamily="50" charset="-128"/>
              <a:ea typeface="ＭＳ Ｐゴシック" pitchFamily="50" charset="-128"/>
            </a:endParaRPr>
          </a:p>
          <a:p>
            <a:pPr algn="ctr">
              <a:buNone/>
            </a:pPr>
            <a:endParaRPr lang="en-US" altLang="ja-JP" sz="54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pPr lvl="1" algn="ctr">
              <a:buNone/>
            </a:pPr>
            <a:endParaRPr kumimoji="1" lang="ja-JP" altLang="en-US" sz="4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kumimoji="1" lang="ja-JP" altLang="en-US" sz="11500" smtClean="0">
                <a:latin typeface="ＭＳ Ｐゴシック" pitchFamily="50" charset="-128"/>
                <a:ea typeface="ＭＳ Ｐゴシック" pitchFamily="50" charset="-128"/>
              </a:rPr>
              <a:t>修飾の順序</a:t>
            </a:r>
            <a:endParaRPr kumimoji="1" lang="en-US" altLang="ja-JP" sz="115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r>
              <a:rPr kumimoji="1" lang="ja-JP" altLang="en-US" sz="4400" smtClean="0">
                <a:latin typeface="ＭＳ Ｐゴシック" pitchFamily="50" charset="-128"/>
                <a:ea typeface="ＭＳ Ｐゴシック" pitchFamily="50" charset="-128"/>
              </a:rPr>
              <a:t>があるからです。</a:t>
            </a:r>
            <a:endParaRPr kumimoji="1" lang="en-US" altLang="ja-JP" sz="44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pPr algn="ctr">
              <a:buNone/>
            </a:pPr>
            <a:r>
              <a:rPr kumimoji="1" lang="ja-JP" altLang="en-US" sz="8800" smtClean="0">
                <a:solidFill>
                  <a:srgbClr val="3333FF"/>
                </a:solidFill>
                <a:latin typeface="ＭＳ Ｐゴシック" pitchFamily="50" charset="-128"/>
                <a:ea typeface="ＭＳ Ｐゴシック" pitchFamily="50" charset="-128"/>
              </a:rPr>
              <a:t>修飾</a:t>
            </a:r>
            <a:r>
              <a:rPr kumimoji="1" lang="ja-JP" altLang="en-US" sz="8800" smtClean="0">
                <a:latin typeface="ＭＳ Ｐゴシック" pitchFamily="50" charset="-128"/>
                <a:ea typeface="ＭＳ Ｐゴシック" pitchFamily="50" charset="-128"/>
              </a:rPr>
              <a:t>は</a:t>
            </a:r>
            <a:r>
              <a:rPr kumimoji="1" lang="ja-JP" altLang="en-US" sz="8800" smtClean="0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rPr>
              <a:t>長い節</a:t>
            </a:r>
            <a:r>
              <a:rPr kumimoji="1" lang="ja-JP" altLang="en-US" sz="8800" smtClean="0">
                <a:latin typeface="ＭＳ Ｐゴシック" pitchFamily="50" charset="-128"/>
                <a:ea typeface="ＭＳ Ｐゴシック" pitchFamily="50" charset="-128"/>
              </a:rPr>
              <a:t>を</a:t>
            </a:r>
            <a:endParaRPr kumimoji="1" lang="en-US" altLang="ja-JP" sz="88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pPr algn="ctr">
              <a:buNone/>
            </a:pPr>
            <a:r>
              <a:rPr kumimoji="1" lang="ja-JP" altLang="en-US" sz="8800" smtClean="0">
                <a:solidFill>
                  <a:srgbClr val="3333FF"/>
                </a:solidFill>
                <a:latin typeface="ＭＳ Ｐゴシック" pitchFamily="50" charset="-128"/>
                <a:ea typeface="ＭＳ Ｐゴシック" pitchFamily="50" charset="-128"/>
              </a:rPr>
              <a:t>先に</a:t>
            </a:r>
            <a:r>
              <a:rPr kumimoji="1" lang="ja-JP" altLang="en-US" sz="8800" smtClean="0">
                <a:latin typeface="ＭＳ Ｐゴシック" pitchFamily="50" charset="-128"/>
                <a:ea typeface="ＭＳ Ｐゴシック" pitchFamily="50" charset="-128"/>
              </a:rPr>
              <a:t>持って来る。</a:t>
            </a:r>
            <a:endParaRPr kumimoji="1" lang="ja-JP" altLang="en-US" sz="8800">
              <a:latin typeface="ＭＳ Ｐゴシック" pitchFamily="50" charset="-128"/>
              <a:ea typeface="ＭＳ Ｐゴシック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2276872"/>
            <a:ext cx="514400" cy="2808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800" smtClean="0"/>
              <a:t>意味の明確さ</a:t>
            </a:r>
            <a:endParaRPr kumimoji="1" lang="ja-JP" altLang="en-US" sz="280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486000" y="5805264"/>
            <a:ext cx="604867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16200000" flipV="1">
            <a:off x="-284162" y="4036690"/>
            <a:ext cx="3529186" cy="955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4067944" y="5949280"/>
            <a:ext cx="3456384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修飾語の多さ</a:t>
            </a:r>
            <a:endParaRPr kumimoji="1" lang="ja-JP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1846040" y="2636912"/>
            <a:ext cx="5318248" cy="2736304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 smtClean="0"/>
              <a:t>修飾語の量と意味の関係</a:t>
            </a:r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3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>
            <a:normAutofit fontScale="92500" lnSpcReduction="20000"/>
          </a:bodyPr>
          <a:lstStyle/>
          <a:p>
            <a:r>
              <a:rPr lang="ja-JP" altLang="en-US" smtClean="0"/>
              <a:t>ちなみに出さない。　</a:t>
            </a:r>
            <a:r>
              <a:rPr lang="ja-JP" altLang="en-US" smtClean="0">
                <a:solidFill>
                  <a:srgbClr val="FF0000"/>
                </a:solidFill>
              </a:rPr>
              <a:t>何を出さない？</a:t>
            </a:r>
          </a:p>
          <a:p>
            <a:r>
              <a:rPr lang="ja-JP" altLang="en-US" smtClean="0"/>
              <a:t>ちなみに</a:t>
            </a:r>
            <a:r>
              <a:rPr lang="ja-JP" altLang="en-US" smtClean="0">
                <a:solidFill>
                  <a:srgbClr val="3333FF"/>
                </a:solidFill>
              </a:rPr>
              <a:t>卒業証書を</a:t>
            </a:r>
            <a:r>
              <a:rPr lang="ja-JP" altLang="en-US" smtClean="0"/>
              <a:t>出さない。　</a:t>
            </a:r>
            <a:r>
              <a:rPr lang="ja-JP" altLang="en-US" smtClean="0">
                <a:solidFill>
                  <a:srgbClr val="FF0000"/>
                </a:solidFill>
              </a:rPr>
              <a:t>誰が出さない？</a:t>
            </a:r>
          </a:p>
          <a:p>
            <a:r>
              <a:rPr lang="ja-JP" altLang="en-US" smtClean="0"/>
              <a:t>ちなみに</a:t>
            </a:r>
            <a:r>
              <a:rPr lang="ja-JP" altLang="en-US" smtClean="0">
                <a:solidFill>
                  <a:srgbClr val="3333FF"/>
                </a:solidFill>
              </a:rPr>
              <a:t>学校が</a:t>
            </a:r>
            <a:r>
              <a:rPr lang="ja-JP" altLang="en-US" smtClean="0"/>
              <a:t>卒業証書を出さない。　</a:t>
            </a:r>
            <a:r>
              <a:rPr lang="ja-JP" altLang="en-US" smtClean="0">
                <a:solidFill>
                  <a:srgbClr val="FF0000"/>
                </a:solidFill>
              </a:rPr>
              <a:t>なぜ？</a:t>
            </a:r>
          </a:p>
          <a:p>
            <a:r>
              <a:rPr lang="ja-JP" altLang="en-US" smtClean="0"/>
              <a:t>ちなみに</a:t>
            </a:r>
            <a:r>
              <a:rPr lang="ja-JP" altLang="en-US" smtClean="0">
                <a:solidFill>
                  <a:srgbClr val="3333FF"/>
                </a:solidFill>
              </a:rPr>
              <a:t>合格していないと</a:t>
            </a:r>
            <a:r>
              <a:rPr lang="ja-JP" altLang="en-US" smtClean="0"/>
              <a:t>学校が卒業証書を出さない。　</a:t>
            </a:r>
            <a:r>
              <a:rPr lang="ja-JP" altLang="en-US" smtClean="0">
                <a:solidFill>
                  <a:srgbClr val="FF0000"/>
                </a:solidFill>
              </a:rPr>
              <a:t>何に合格していないと？</a:t>
            </a:r>
          </a:p>
          <a:p>
            <a:r>
              <a:rPr lang="ja-JP" altLang="en-US" smtClean="0"/>
              <a:t>ちなみに</a:t>
            </a:r>
            <a:r>
              <a:rPr lang="ja-JP" altLang="en-US" smtClean="0">
                <a:solidFill>
                  <a:srgbClr val="3333FF"/>
                </a:solidFill>
              </a:rPr>
              <a:t>試験に</a:t>
            </a:r>
            <a:r>
              <a:rPr lang="ja-JP" altLang="en-US" smtClean="0"/>
              <a:t>合格していないと学校が卒業証書を出さない。　</a:t>
            </a:r>
            <a:r>
              <a:rPr lang="ja-JP" altLang="en-US" smtClean="0">
                <a:solidFill>
                  <a:srgbClr val="FF0000"/>
                </a:solidFill>
              </a:rPr>
              <a:t>何の試験？</a:t>
            </a:r>
          </a:p>
          <a:p>
            <a:r>
              <a:rPr lang="ja-JP" altLang="en-US" smtClean="0"/>
              <a:t>ちなみに</a:t>
            </a:r>
            <a:r>
              <a:rPr lang="ja-JP" altLang="en-US" smtClean="0">
                <a:solidFill>
                  <a:srgbClr val="3333FF"/>
                </a:solidFill>
              </a:rPr>
              <a:t>ＦＥの</a:t>
            </a:r>
            <a:r>
              <a:rPr lang="ja-JP" altLang="en-US" smtClean="0"/>
              <a:t>試験に合格していないと学校が卒業証書を出さない。　</a:t>
            </a:r>
            <a:r>
              <a:rPr lang="ja-JP" altLang="en-US" smtClean="0">
                <a:solidFill>
                  <a:srgbClr val="FF0000"/>
                </a:solidFill>
              </a:rPr>
              <a:t>他には？</a:t>
            </a:r>
          </a:p>
          <a:p>
            <a:r>
              <a:rPr lang="ja-JP" altLang="en-US" smtClean="0"/>
              <a:t>ちなみに</a:t>
            </a:r>
            <a:r>
              <a:rPr lang="ja-JP" altLang="en-US" smtClean="0">
                <a:solidFill>
                  <a:srgbClr val="3333FF"/>
                </a:solidFill>
              </a:rPr>
              <a:t>Ｎ３の試験と</a:t>
            </a:r>
            <a:r>
              <a:rPr lang="ja-JP" altLang="en-US" smtClean="0"/>
              <a:t>ＦＥの試験に合格していないと学校が卒業証書を出さない。　</a:t>
            </a:r>
            <a:r>
              <a:rPr lang="ja-JP" altLang="en-US" smtClean="0">
                <a:solidFill>
                  <a:srgbClr val="FF0000"/>
                </a:solidFill>
              </a:rPr>
              <a:t>これって本当？</a:t>
            </a:r>
          </a:p>
          <a:p>
            <a:r>
              <a:rPr lang="ja-JP" altLang="en-US" smtClean="0"/>
              <a:t>ちなみにＮ３の試験とＦＥの試験に合格していないと学校が卒業証書を出さない</a:t>
            </a:r>
            <a:r>
              <a:rPr lang="ja-JP" altLang="en-US" smtClean="0">
                <a:solidFill>
                  <a:srgbClr val="3333FF"/>
                </a:solidFill>
              </a:rPr>
              <a:t>というのは本当ですか？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2276872"/>
            <a:ext cx="514400" cy="2808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800" smtClean="0"/>
              <a:t>意味の明確さ</a:t>
            </a:r>
            <a:endParaRPr kumimoji="1" lang="ja-JP" altLang="en-US" sz="280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486000" y="5805264"/>
            <a:ext cx="604867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16200000" flipV="1">
            <a:off x="-284162" y="4036690"/>
            <a:ext cx="3529186" cy="955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4067944" y="5949280"/>
            <a:ext cx="3456384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修飾語の多さ</a:t>
            </a:r>
            <a:endParaRPr kumimoji="1" lang="ja-JP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1846040" y="2636912"/>
            <a:ext cx="5318248" cy="2736304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 smtClean="0"/>
              <a:t>修飾語の量と意味の関係</a:t>
            </a:r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3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223224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ja-JP" altLang="en-US" i="1" u="sng" smtClean="0">
                <a:solidFill>
                  <a:srgbClr val="FF0000"/>
                </a:solidFill>
              </a:rPr>
              <a:t>ちなみに</a:t>
            </a:r>
            <a:r>
              <a:rPr lang="ja-JP" altLang="en-US" i="1" smtClean="0"/>
              <a:t>Ｎ３の</a:t>
            </a:r>
            <a:r>
              <a:rPr lang="ja-JP" altLang="en-US" i="1" u="sng" smtClean="0"/>
              <a:t>試験と</a:t>
            </a:r>
            <a:r>
              <a:rPr lang="ja-JP" altLang="en-US" i="1" smtClean="0"/>
              <a:t>ＦＥの</a:t>
            </a:r>
            <a:r>
              <a:rPr lang="ja-JP" altLang="en-US" i="1" u="sng" smtClean="0"/>
              <a:t>試験に</a:t>
            </a:r>
            <a:r>
              <a:rPr lang="ja-JP" altLang="en-US" i="1" smtClean="0">
                <a:solidFill>
                  <a:srgbClr val="FF00FF"/>
                </a:solidFill>
              </a:rPr>
              <a:t>合格して</a:t>
            </a:r>
            <a:r>
              <a:rPr lang="ja-JP" altLang="en-US" i="1" u="sng" smtClean="0"/>
              <a:t>いないと</a:t>
            </a:r>
            <a:r>
              <a:rPr lang="ja-JP" altLang="en-US" i="1" smtClean="0"/>
              <a:t>学校が</a:t>
            </a:r>
            <a:r>
              <a:rPr lang="ja-JP" altLang="en-US" i="1" u="sng" smtClean="0"/>
              <a:t>卒業証書を</a:t>
            </a:r>
            <a:r>
              <a:rPr lang="ja-JP" altLang="en-US" i="1" smtClean="0">
                <a:solidFill>
                  <a:srgbClr val="FF00FF"/>
                </a:solidFill>
              </a:rPr>
              <a:t>出さない</a:t>
            </a:r>
            <a:r>
              <a:rPr lang="ja-JP" altLang="en-US" i="1" u="sng" smtClean="0"/>
              <a:t>というのは</a:t>
            </a:r>
            <a:r>
              <a:rPr lang="ja-JP" altLang="en-US" i="1" smtClean="0">
                <a:solidFill>
                  <a:srgbClr val="FF00FF"/>
                </a:solidFill>
              </a:rPr>
              <a:t>本当です</a:t>
            </a:r>
            <a:r>
              <a:rPr lang="ja-JP" altLang="en-US" i="1" smtClean="0"/>
              <a:t>か？</a:t>
            </a:r>
            <a:endParaRPr lang="en-US" altLang="ja-JP" i="1" dirty="0" smtClean="0"/>
          </a:p>
          <a:p>
            <a:r>
              <a:rPr lang="ja-JP" altLang="en-US" sz="3600" smtClean="0">
                <a:solidFill>
                  <a:srgbClr val="FF0000"/>
                </a:solidFill>
              </a:rPr>
              <a:t>この文章に他の疑問はありませんか？</a:t>
            </a:r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75656" y="5877272"/>
            <a:ext cx="1584176" cy="49244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ja-JP" altLang="en-US" sz="3200" i="1" u="sng" smtClean="0">
                <a:solidFill>
                  <a:srgbClr val="FF0000"/>
                </a:solidFill>
              </a:rPr>
              <a:t>ちなみに</a:t>
            </a:r>
            <a:endParaRPr kumimoji="1" lang="ja-JP" altLang="en-US" sz="3200" i="1" u="sng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0628" y="2922605"/>
            <a:ext cx="1080120" cy="49244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ja-JP" altLang="en-US" sz="3200" i="1" smtClean="0"/>
              <a:t>Ｎ３の</a:t>
            </a:r>
            <a:endParaRPr kumimoji="1" lang="ja-JP" altLang="en-US" sz="3200" i="1"/>
          </a:p>
        </p:txBody>
      </p:sp>
      <p:sp>
        <p:nvSpPr>
          <p:cNvPr id="6" name="TextBox 5"/>
          <p:cNvSpPr txBox="1"/>
          <p:nvPr/>
        </p:nvSpPr>
        <p:spPr>
          <a:xfrm>
            <a:off x="2512796" y="2922605"/>
            <a:ext cx="1368152" cy="49244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ja-JP" altLang="en-US" sz="3200" i="1" u="sng" smtClean="0"/>
              <a:t>試験と</a:t>
            </a:r>
            <a:endParaRPr kumimoji="1" lang="ja-JP" altLang="en-US" sz="3200" i="1" u="sng"/>
          </a:p>
        </p:txBody>
      </p:sp>
      <p:sp>
        <p:nvSpPr>
          <p:cNvPr id="7" name="TextBox 6"/>
          <p:cNvSpPr txBox="1"/>
          <p:nvPr/>
        </p:nvSpPr>
        <p:spPr>
          <a:xfrm>
            <a:off x="1000628" y="3642685"/>
            <a:ext cx="1080120" cy="49244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ja-JP" altLang="en-US" sz="3200" i="1" smtClean="0"/>
              <a:t>ＦＥの</a:t>
            </a:r>
            <a:endParaRPr kumimoji="1" lang="ja-JP" altLang="en-US" sz="3200" i="1"/>
          </a:p>
        </p:txBody>
      </p:sp>
      <p:sp>
        <p:nvSpPr>
          <p:cNvPr id="8" name="TextBox 7"/>
          <p:cNvSpPr txBox="1"/>
          <p:nvPr/>
        </p:nvSpPr>
        <p:spPr>
          <a:xfrm>
            <a:off x="2512796" y="3642685"/>
            <a:ext cx="1368152" cy="49244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ja-JP" altLang="en-US" sz="3200" i="1" u="sng" smtClean="0"/>
              <a:t>試験に</a:t>
            </a:r>
            <a:endParaRPr kumimoji="1" lang="ja-JP" altLang="en-US" sz="3200" i="1" u="sng"/>
          </a:p>
        </p:txBody>
      </p:sp>
      <p:sp>
        <p:nvSpPr>
          <p:cNvPr id="9" name="TextBox 8"/>
          <p:cNvSpPr txBox="1"/>
          <p:nvPr/>
        </p:nvSpPr>
        <p:spPr>
          <a:xfrm>
            <a:off x="4529020" y="3282645"/>
            <a:ext cx="1584176" cy="49244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ja-JP" altLang="en-US" sz="3200" i="1" smtClean="0">
                <a:solidFill>
                  <a:srgbClr val="FF00FF"/>
                </a:solidFill>
              </a:rPr>
              <a:t>合格して</a:t>
            </a:r>
            <a:endParaRPr kumimoji="1" lang="ja-JP" altLang="en-US" sz="3200" i="1">
              <a:solidFill>
                <a:srgbClr val="FF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89260" y="3282645"/>
            <a:ext cx="1584176" cy="49244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ja-JP" altLang="en-US" sz="3200" i="1" u="sng" smtClean="0"/>
              <a:t>いないと</a:t>
            </a:r>
            <a:endParaRPr kumimoji="1" lang="ja-JP" altLang="en-US" sz="3200" i="1" u="sng"/>
          </a:p>
        </p:txBody>
      </p:sp>
      <p:sp>
        <p:nvSpPr>
          <p:cNvPr id="11" name="TextBox 10"/>
          <p:cNvSpPr txBox="1"/>
          <p:nvPr/>
        </p:nvSpPr>
        <p:spPr>
          <a:xfrm>
            <a:off x="1691680" y="4376717"/>
            <a:ext cx="1368152" cy="49244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ja-JP" altLang="en-US" sz="3200" i="1" smtClean="0"/>
              <a:t>学校が</a:t>
            </a:r>
            <a:endParaRPr kumimoji="1" lang="ja-JP" altLang="en-US" sz="3200" i="1"/>
          </a:p>
        </p:txBody>
      </p:sp>
      <p:sp>
        <p:nvSpPr>
          <p:cNvPr id="12" name="TextBox 11"/>
          <p:cNvSpPr txBox="1"/>
          <p:nvPr/>
        </p:nvSpPr>
        <p:spPr>
          <a:xfrm>
            <a:off x="971600" y="4952781"/>
            <a:ext cx="2088232" cy="49244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ja-JP" altLang="en-US" sz="3200" i="1" u="sng" smtClean="0"/>
              <a:t>卒業証書を</a:t>
            </a:r>
            <a:endParaRPr kumimoji="1" lang="ja-JP" altLang="en-US" sz="3200" i="1" u="sng"/>
          </a:p>
        </p:txBody>
      </p:sp>
      <p:sp>
        <p:nvSpPr>
          <p:cNvPr id="13" name="TextBox 12"/>
          <p:cNvSpPr txBox="1"/>
          <p:nvPr/>
        </p:nvSpPr>
        <p:spPr>
          <a:xfrm>
            <a:off x="3851920" y="4592741"/>
            <a:ext cx="1584176" cy="49244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ja-JP" altLang="en-US" sz="3200" i="1" smtClean="0">
                <a:solidFill>
                  <a:srgbClr val="FF00FF"/>
                </a:solidFill>
              </a:rPr>
              <a:t>出さない</a:t>
            </a:r>
            <a:endParaRPr kumimoji="1" lang="ja-JP" altLang="en-US" sz="3200" i="1">
              <a:solidFill>
                <a:srgbClr val="FF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12160" y="4592741"/>
            <a:ext cx="1872208" cy="49244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ja-JP" altLang="en-US" sz="3200" i="1" u="sng" smtClean="0"/>
              <a:t>というのは</a:t>
            </a:r>
            <a:endParaRPr kumimoji="1" lang="ja-JP" altLang="en-US" sz="3200" i="1" u="sng"/>
          </a:p>
        </p:txBody>
      </p:sp>
      <p:sp>
        <p:nvSpPr>
          <p:cNvPr id="15" name="TextBox 14"/>
          <p:cNvSpPr txBox="1"/>
          <p:nvPr/>
        </p:nvSpPr>
        <p:spPr>
          <a:xfrm>
            <a:off x="4644008" y="5888885"/>
            <a:ext cx="1656184" cy="49244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ja-JP" altLang="en-US" sz="3200" i="1" smtClean="0">
                <a:solidFill>
                  <a:srgbClr val="FF00FF"/>
                </a:solidFill>
              </a:rPr>
              <a:t>本当です</a:t>
            </a:r>
            <a:endParaRPr kumimoji="1" lang="ja-JP" altLang="en-US" sz="3200" i="1">
              <a:solidFill>
                <a:srgbClr val="FF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48264" y="5888885"/>
            <a:ext cx="864096" cy="49244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ja-JP" altLang="en-US" sz="3200" i="1" u="sng" smtClean="0"/>
              <a:t>か？</a:t>
            </a:r>
            <a:endParaRPr kumimoji="1" lang="ja-JP" altLang="en-US" sz="3200" i="1" u="sng"/>
          </a:p>
        </p:txBody>
      </p:sp>
      <p:cxnSp>
        <p:nvCxnSpPr>
          <p:cNvPr id="18" name="Straight Arrow Connector 17"/>
          <p:cNvCxnSpPr>
            <a:stCxn id="5" idx="3"/>
            <a:endCxn id="6" idx="1"/>
          </p:cNvCxnSpPr>
          <p:nvPr/>
        </p:nvCxnSpPr>
        <p:spPr>
          <a:xfrm>
            <a:off x="2080748" y="3168827"/>
            <a:ext cx="432048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8" idx="1"/>
          </p:cNvCxnSpPr>
          <p:nvPr/>
        </p:nvCxnSpPr>
        <p:spPr>
          <a:xfrm>
            <a:off x="2080748" y="3888907"/>
            <a:ext cx="432048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3"/>
            <a:endCxn id="9" idx="1"/>
          </p:cNvCxnSpPr>
          <p:nvPr/>
        </p:nvCxnSpPr>
        <p:spPr>
          <a:xfrm>
            <a:off x="3880948" y="3168827"/>
            <a:ext cx="648072" cy="3600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3"/>
            <a:endCxn id="9" idx="1"/>
          </p:cNvCxnSpPr>
          <p:nvPr/>
        </p:nvCxnSpPr>
        <p:spPr>
          <a:xfrm flipV="1">
            <a:off x="3880948" y="3528867"/>
            <a:ext cx="648072" cy="3600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3"/>
            <a:endCxn id="10" idx="1"/>
          </p:cNvCxnSpPr>
          <p:nvPr/>
        </p:nvCxnSpPr>
        <p:spPr>
          <a:xfrm>
            <a:off x="6113196" y="3528867"/>
            <a:ext cx="576064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3"/>
            <a:endCxn id="13" idx="1"/>
          </p:cNvCxnSpPr>
          <p:nvPr/>
        </p:nvCxnSpPr>
        <p:spPr>
          <a:xfrm>
            <a:off x="3059832" y="4622939"/>
            <a:ext cx="792088" cy="2160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3"/>
            <a:endCxn id="13" idx="1"/>
          </p:cNvCxnSpPr>
          <p:nvPr/>
        </p:nvCxnSpPr>
        <p:spPr>
          <a:xfrm flipV="1">
            <a:off x="3059832" y="4838963"/>
            <a:ext cx="792088" cy="3600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3" idx="3"/>
            <a:endCxn id="14" idx="1"/>
          </p:cNvCxnSpPr>
          <p:nvPr/>
        </p:nvCxnSpPr>
        <p:spPr>
          <a:xfrm>
            <a:off x="5436096" y="4838963"/>
            <a:ext cx="576064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" idx="3"/>
            <a:endCxn id="13" idx="2"/>
          </p:cNvCxnSpPr>
          <p:nvPr/>
        </p:nvCxnSpPr>
        <p:spPr>
          <a:xfrm flipV="1">
            <a:off x="3059832" y="5085184"/>
            <a:ext cx="1584176" cy="103831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9" idx="2"/>
            <a:endCxn id="15" idx="0"/>
          </p:cNvCxnSpPr>
          <p:nvPr/>
        </p:nvCxnSpPr>
        <p:spPr>
          <a:xfrm rot="16200000" flipH="1">
            <a:off x="4891393" y="5308178"/>
            <a:ext cx="297318" cy="8640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5" idx="3"/>
            <a:endCxn id="16" idx="1"/>
          </p:cNvCxnSpPr>
          <p:nvPr/>
        </p:nvCxnSpPr>
        <p:spPr>
          <a:xfrm>
            <a:off x="6300192" y="6135107"/>
            <a:ext cx="64807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" idx="3"/>
            <a:endCxn id="15" idx="1"/>
          </p:cNvCxnSpPr>
          <p:nvPr/>
        </p:nvCxnSpPr>
        <p:spPr>
          <a:xfrm>
            <a:off x="3059832" y="6123494"/>
            <a:ext cx="1584176" cy="1161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5" idx="2"/>
            <a:endCxn id="13" idx="0"/>
          </p:cNvCxnSpPr>
          <p:nvPr/>
        </p:nvCxnSpPr>
        <p:spPr>
          <a:xfrm rot="16200000" flipH="1">
            <a:off x="4466302" y="4415034"/>
            <a:ext cx="348437" cy="69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56612" y="2766976"/>
            <a:ext cx="7560840" cy="147732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kumimoji="1" lang="en-US" altLang="ja-JP" sz="3200" dirty="0" smtClean="0"/>
          </a:p>
          <a:p>
            <a:endParaRPr lang="en-US" altLang="ja-JP" sz="3200" dirty="0" smtClean="0"/>
          </a:p>
          <a:p>
            <a:endParaRPr kumimoji="1" lang="ja-JP" altLang="en-US" sz="3200"/>
          </a:p>
        </p:txBody>
      </p:sp>
      <p:cxnSp>
        <p:nvCxnSpPr>
          <p:cNvPr id="38" name="Straight Arrow Connector 37"/>
          <p:cNvCxnSpPr>
            <a:stCxn id="4" idx="3"/>
            <a:endCxn id="9" idx="2"/>
          </p:cNvCxnSpPr>
          <p:nvPr/>
        </p:nvCxnSpPr>
        <p:spPr>
          <a:xfrm flipV="1">
            <a:off x="3059832" y="3775088"/>
            <a:ext cx="2261276" cy="234840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83568" y="2636912"/>
            <a:ext cx="7848872" cy="295465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kumimoji="1" lang="en-US" altLang="ja-JP" sz="3200" dirty="0" smtClean="0"/>
          </a:p>
          <a:p>
            <a:endParaRPr lang="en-US" altLang="ja-JP" sz="3200" dirty="0" smtClean="0"/>
          </a:p>
          <a:p>
            <a:endParaRPr kumimoji="1" lang="en-US" altLang="ja-JP" sz="3200" dirty="0" smtClean="0"/>
          </a:p>
          <a:p>
            <a:endParaRPr lang="en-US" altLang="ja-JP" sz="3200" dirty="0" smtClean="0"/>
          </a:p>
          <a:p>
            <a:endParaRPr kumimoji="1" lang="en-US" altLang="ja-JP" sz="3200" dirty="0" smtClean="0"/>
          </a:p>
          <a:p>
            <a:endParaRPr kumimoji="1" lang="ja-JP" altLang="en-US" sz="3200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3059832" y="5084622"/>
            <a:ext cx="1584176" cy="103831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059832" y="6122932"/>
            <a:ext cx="1584176" cy="1161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3059832" y="3774526"/>
            <a:ext cx="2261276" cy="234840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5" grpId="0" animBg="1"/>
      <p:bldP spid="4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223224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ja-JP" altLang="en-US" i="1" u="sng" smtClean="0">
                <a:solidFill>
                  <a:srgbClr val="FF0000"/>
                </a:solidFill>
              </a:rPr>
              <a:t>ちなみに</a:t>
            </a:r>
            <a:r>
              <a:rPr lang="ja-JP" altLang="en-US" b="1" smtClean="0">
                <a:solidFill>
                  <a:srgbClr val="3333FF"/>
                </a:solidFill>
              </a:rPr>
              <a:t>、</a:t>
            </a:r>
            <a:r>
              <a:rPr lang="ja-JP" altLang="en-US" i="1" smtClean="0"/>
              <a:t>Ｎ３の</a:t>
            </a:r>
            <a:r>
              <a:rPr lang="ja-JP" altLang="en-US" i="1" u="sng" smtClean="0"/>
              <a:t>試験と</a:t>
            </a:r>
            <a:r>
              <a:rPr lang="ja-JP" altLang="en-US" i="1" smtClean="0"/>
              <a:t>ＦＥの</a:t>
            </a:r>
            <a:r>
              <a:rPr lang="ja-JP" altLang="en-US" i="1" u="sng" smtClean="0"/>
              <a:t>試験に</a:t>
            </a:r>
            <a:r>
              <a:rPr lang="ja-JP" altLang="en-US" i="1" smtClean="0">
                <a:solidFill>
                  <a:srgbClr val="FF00FF"/>
                </a:solidFill>
              </a:rPr>
              <a:t>合格して</a:t>
            </a:r>
            <a:r>
              <a:rPr lang="ja-JP" altLang="en-US" i="1" u="sng" smtClean="0"/>
              <a:t>いないと</a:t>
            </a:r>
            <a:r>
              <a:rPr lang="ja-JP" altLang="en-US" i="1" smtClean="0"/>
              <a:t>学校が</a:t>
            </a:r>
            <a:r>
              <a:rPr lang="ja-JP" altLang="en-US" i="1" u="sng" smtClean="0"/>
              <a:t>卒業証書を</a:t>
            </a:r>
            <a:r>
              <a:rPr lang="ja-JP" altLang="en-US" i="1" smtClean="0">
                <a:solidFill>
                  <a:srgbClr val="FF00FF"/>
                </a:solidFill>
              </a:rPr>
              <a:t>出さない</a:t>
            </a:r>
            <a:r>
              <a:rPr lang="ja-JP" altLang="en-US" i="1" u="sng" smtClean="0"/>
              <a:t>というのは</a:t>
            </a:r>
            <a:r>
              <a:rPr lang="ja-JP" altLang="en-US" i="1" smtClean="0">
                <a:solidFill>
                  <a:srgbClr val="FF00FF"/>
                </a:solidFill>
              </a:rPr>
              <a:t>本当です</a:t>
            </a:r>
            <a:r>
              <a:rPr lang="ja-JP" altLang="en-US" i="1" smtClean="0"/>
              <a:t>か？</a:t>
            </a:r>
            <a:endParaRPr lang="en-US" altLang="ja-JP" i="1" dirty="0" smtClean="0"/>
          </a:p>
          <a:p>
            <a:r>
              <a:rPr lang="ja-JP" altLang="en-US" sz="3600" smtClean="0">
                <a:solidFill>
                  <a:srgbClr val="FF0000"/>
                </a:solidFill>
              </a:rPr>
              <a:t>さきほどの文章と何が違いますか？</a:t>
            </a:r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59632" y="5891786"/>
            <a:ext cx="1800200" cy="49244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ja-JP" altLang="en-US" sz="3200" i="1" u="sng" smtClean="0">
                <a:solidFill>
                  <a:srgbClr val="FF0000"/>
                </a:solidFill>
              </a:rPr>
              <a:t>ちなみに</a:t>
            </a:r>
            <a:r>
              <a:rPr lang="ja-JP" altLang="en-US" sz="3200" b="1" smtClean="0">
                <a:solidFill>
                  <a:srgbClr val="3333FF"/>
                </a:solidFill>
              </a:rPr>
              <a:t>、</a:t>
            </a:r>
            <a:endParaRPr kumimoji="1" lang="ja-JP" altLang="en-US" sz="3200" b="1">
              <a:solidFill>
                <a:srgbClr val="3333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0628" y="2922605"/>
            <a:ext cx="1080120" cy="49244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ja-JP" altLang="en-US" sz="3200" i="1" smtClean="0"/>
              <a:t>Ｎ３の</a:t>
            </a:r>
            <a:endParaRPr kumimoji="1" lang="ja-JP" altLang="en-US" sz="3200" i="1"/>
          </a:p>
        </p:txBody>
      </p:sp>
      <p:sp>
        <p:nvSpPr>
          <p:cNvPr id="6" name="TextBox 5"/>
          <p:cNvSpPr txBox="1"/>
          <p:nvPr/>
        </p:nvSpPr>
        <p:spPr>
          <a:xfrm>
            <a:off x="2512796" y="2922605"/>
            <a:ext cx="1368152" cy="49244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ja-JP" altLang="en-US" sz="3200" i="1" u="sng" smtClean="0"/>
              <a:t>試験と</a:t>
            </a:r>
            <a:endParaRPr kumimoji="1" lang="ja-JP" altLang="en-US" sz="3200" i="1" u="sng"/>
          </a:p>
        </p:txBody>
      </p:sp>
      <p:sp>
        <p:nvSpPr>
          <p:cNvPr id="7" name="TextBox 6"/>
          <p:cNvSpPr txBox="1"/>
          <p:nvPr/>
        </p:nvSpPr>
        <p:spPr>
          <a:xfrm>
            <a:off x="1000628" y="3642685"/>
            <a:ext cx="1080120" cy="49244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ja-JP" altLang="en-US" sz="3200" i="1" smtClean="0"/>
              <a:t>ＦＥの</a:t>
            </a:r>
            <a:endParaRPr kumimoji="1" lang="ja-JP" altLang="en-US" sz="3200" i="1"/>
          </a:p>
        </p:txBody>
      </p:sp>
      <p:sp>
        <p:nvSpPr>
          <p:cNvPr id="8" name="TextBox 7"/>
          <p:cNvSpPr txBox="1"/>
          <p:nvPr/>
        </p:nvSpPr>
        <p:spPr>
          <a:xfrm>
            <a:off x="2512796" y="3642685"/>
            <a:ext cx="1368152" cy="49244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ja-JP" altLang="en-US" sz="3200" i="1" u="sng" smtClean="0"/>
              <a:t>試験に</a:t>
            </a:r>
            <a:endParaRPr kumimoji="1" lang="ja-JP" altLang="en-US" sz="3200" i="1" u="sng"/>
          </a:p>
        </p:txBody>
      </p:sp>
      <p:sp>
        <p:nvSpPr>
          <p:cNvPr id="9" name="TextBox 8"/>
          <p:cNvSpPr txBox="1"/>
          <p:nvPr/>
        </p:nvSpPr>
        <p:spPr>
          <a:xfrm>
            <a:off x="4529020" y="3282645"/>
            <a:ext cx="1584176" cy="49244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ja-JP" altLang="en-US" sz="3200" i="1" smtClean="0">
                <a:solidFill>
                  <a:srgbClr val="FF00FF"/>
                </a:solidFill>
              </a:rPr>
              <a:t>合格して</a:t>
            </a:r>
            <a:endParaRPr kumimoji="1" lang="ja-JP" altLang="en-US" sz="3200" i="1">
              <a:solidFill>
                <a:srgbClr val="FF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89260" y="3282645"/>
            <a:ext cx="1584176" cy="49244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ja-JP" altLang="en-US" sz="3200" i="1" u="sng" smtClean="0"/>
              <a:t>いないと</a:t>
            </a:r>
            <a:endParaRPr kumimoji="1" lang="ja-JP" altLang="en-US" sz="3200" i="1" u="sng"/>
          </a:p>
        </p:txBody>
      </p:sp>
      <p:sp>
        <p:nvSpPr>
          <p:cNvPr id="11" name="TextBox 10"/>
          <p:cNvSpPr txBox="1"/>
          <p:nvPr/>
        </p:nvSpPr>
        <p:spPr>
          <a:xfrm>
            <a:off x="1691680" y="4376717"/>
            <a:ext cx="1368152" cy="49244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ja-JP" altLang="en-US" sz="3200" i="1" smtClean="0"/>
              <a:t>学校が</a:t>
            </a:r>
            <a:endParaRPr kumimoji="1" lang="ja-JP" altLang="en-US" sz="3200" i="1"/>
          </a:p>
        </p:txBody>
      </p:sp>
      <p:sp>
        <p:nvSpPr>
          <p:cNvPr id="12" name="TextBox 11"/>
          <p:cNvSpPr txBox="1"/>
          <p:nvPr/>
        </p:nvSpPr>
        <p:spPr>
          <a:xfrm>
            <a:off x="971600" y="4952781"/>
            <a:ext cx="2088232" cy="49244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ja-JP" altLang="en-US" sz="3200" i="1" u="sng" smtClean="0"/>
              <a:t>卒業証書を</a:t>
            </a:r>
            <a:endParaRPr kumimoji="1" lang="ja-JP" altLang="en-US" sz="3200" i="1" u="sng"/>
          </a:p>
        </p:txBody>
      </p:sp>
      <p:sp>
        <p:nvSpPr>
          <p:cNvPr id="13" name="TextBox 12"/>
          <p:cNvSpPr txBox="1"/>
          <p:nvPr/>
        </p:nvSpPr>
        <p:spPr>
          <a:xfrm>
            <a:off x="3851920" y="4592741"/>
            <a:ext cx="1584176" cy="49244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ja-JP" altLang="en-US" sz="3200" i="1" smtClean="0">
                <a:solidFill>
                  <a:srgbClr val="FF00FF"/>
                </a:solidFill>
              </a:rPr>
              <a:t>出さない</a:t>
            </a:r>
            <a:endParaRPr kumimoji="1" lang="ja-JP" altLang="en-US" sz="3200" i="1">
              <a:solidFill>
                <a:srgbClr val="FF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12160" y="4592741"/>
            <a:ext cx="1872208" cy="49244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ja-JP" altLang="en-US" sz="3200" i="1" u="sng" smtClean="0"/>
              <a:t>というのは</a:t>
            </a:r>
            <a:endParaRPr kumimoji="1" lang="ja-JP" altLang="en-US" sz="3200" i="1" u="sng"/>
          </a:p>
        </p:txBody>
      </p:sp>
      <p:sp>
        <p:nvSpPr>
          <p:cNvPr id="15" name="TextBox 14"/>
          <p:cNvSpPr txBox="1"/>
          <p:nvPr/>
        </p:nvSpPr>
        <p:spPr>
          <a:xfrm>
            <a:off x="4644008" y="5888885"/>
            <a:ext cx="1656184" cy="49244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ja-JP" altLang="en-US" sz="3200" i="1" smtClean="0">
                <a:solidFill>
                  <a:srgbClr val="FF00FF"/>
                </a:solidFill>
              </a:rPr>
              <a:t>本当です</a:t>
            </a:r>
            <a:endParaRPr kumimoji="1" lang="ja-JP" altLang="en-US" sz="3200" i="1">
              <a:solidFill>
                <a:srgbClr val="FF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48264" y="5888885"/>
            <a:ext cx="864096" cy="49244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ja-JP" altLang="en-US" sz="3200" i="1" u="sng" smtClean="0"/>
              <a:t>か？</a:t>
            </a:r>
            <a:endParaRPr kumimoji="1" lang="ja-JP" altLang="en-US" sz="3200" i="1" u="sng"/>
          </a:p>
        </p:txBody>
      </p:sp>
      <p:cxnSp>
        <p:nvCxnSpPr>
          <p:cNvPr id="18" name="Straight Arrow Connector 17"/>
          <p:cNvCxnSpPr>
            <a:stCxn id="5" idx="3"/>
            <a:endCxn id="6" idx="1"/>
          </p:cNvCxnSpPr>
          <p:nvPr/>
        </p:nvCxnSpPr>
        <p:spPr>
          <a:xfrm>
            <a:off x="2080748" y="3168827"/>
            <a:ext cx="432048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8" idx="1"/>
          </p:cNvCxnSpPr>
          <p:nvPr/>
        </p:nvCxnSpPr>
        <p:spPr>
          <a:xfrm>
            <a:off x="2080748" y="3888907"/>
            <a:ext cx="432048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3"/>
            <a:endCxn id="9" idx="1"/>
          </p:cNvCxnSpPr>
          <p:nvPr/>
        </p:nvCxnSpPr>
        <p:spPr>
          <a:xfrm>
            <a:off x="3880948" y="3168827"/>
            <a:ext cx="648072" cy="3600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3"/>
            <a:endCxn id="9" idx="1"/>
          </p:cNvCxnSpPr>
          <p:nvPr/>
        </p:nvCxnSpPr>
        <p:spPr>
          <a:xfrm flipV="1">
            <a:off x="3880948" y="3528867"/>
            <a:ext cx="648072" cy="3600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3"/>
            <a:endCxn id="10" idx="1"/>
          </p:cNvCxnSpPr>
          <p:nvPr/>
        </p:nvCxnSpPr>
        <p:spPr>
          <a:xfrm>
            <a:off x="6113196" y="3528867"/>
            <a:ext cx="576064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3"/>
            <a:endCxn id="13" idx="1"/>
          </p:cNvCxnSpPr>
          <p:nvPr/>
        </p:nvCxnSpPr>
        <p:spPr>
          <a:xfrm>
            <a:off x="3059832" y="4622939"/>
            <a:ext cx="792088" cy="2160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3"/>
            <a:endCxn id="13" idx="1"/>
          </p:cNvCxnSpPr>
          <p:nvPr/>
        </p:nvCxnSpPr>
        <p:spPr>
          <a:xfrm flipV="1">
            <a:off x="3059832" y="4838963"/>
            <a:ext cx="792088" cy="3600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3" idx="3"/>
            <a:endCxn id="14" idx="1"/>
          </p:cNvCxnSpPr>
          <p:nvPr/>
        </p:nvCxnSpPr>
        <p:spPr>
          <a:xfrm>
            <a:off x="5436096" y="4838963"/>
            <a:ext cx="576064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9" idx="2"/>
            <a:endCxn id="15" idx="0"/>
          </p:cNvCxnSpPr>
          <p:nvPr/>
        </p:nvCxnSpPr>
        <p:spPr>
          <a:xfrm rot="16200000" flipH="1">
            <a:off x="4891393" y="5308178"/>
            <a:ext cx="297318" cy="8640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5" idx="3"/>
            <a:endCxn id="16" idx="1"/>
          </p:cNvCxnSpPr>
          <p:nvPr/>
        </p:nvCxnSpPr>
        <p:spPr>
          <a:xfrm>
            <a:off x="6300192" y="6135107"/>
            <a:ext cx="64807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5" idx="2"/>
            <a:endCxn id="13" idx="0"/>
          </p:cNvCxnSpPr>
          <p:nvPr/>
        </p:nvCxnSpPr>
        <p:spPr>
          <a:xfrm rot="16200000" flipH="1">
            <a:off x="4466302" y="4415034"/>
            <a:ext cx="348437" cy="69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56612" y="2766976"/>
            <a:ext cx="7560840" cy="147732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kumimoji="1" lang="en-US" altLang="ja-JP" sz="3200" dirty="0" smtClean="0"/>
          </a:p>
          <a:p>
            <a:endParaRPr lang="en-US" altLang="ja-JP" sz="3200" dirty="0" smtClean="0"/>
          </a:p>
          <a:p>
            <a:endParaRPr kumimoji="1" lang="ja-JP" altLang="en-US" sz="3200"/>
          </a:p>
        </p:txBody>
      </p:sp>
      <p:sp>
        <p:nvSpPr>
          <p:cNvPr id="49" name="TextBox 48"/>
          <p:cNvSpPr txBox="1"/>
          <p:nvPr/>
        </p:nvSpPr>
        <p:spPr>
          <a:xfrm>
            <a:off x="683568" y="2636912"/>
            <a:ext cx="7848872" cy="295465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kumimoji="1" lang="en-US" altLang="ja-JP" sz="3200" dirty="0" smtClean="0"/>
          </a:p>
          <a:p>
            <a:endParaRPr lang="en-US" altLang="ja-JP" sz="3200" dirty="0" smtClean="0"/>
          </a:p>
          <a:p>
            <a:endParaRPr kumimoji="1" lang="en-US" altLang="ja-JP" sz="3200" dirty="0" smtClean="0"/>
          </a:p>
          <a:p>
            <a:endParaRPr lang="en-US" altLang="ja-JP" sz="3200" dirty="0" smtClean="0"/>
          </a:p>
          <a:p>
            <a:endParaRPr kumimoji="1" lang="en-US" altLang="ja-JP" sz="3200" dirty="0" smtClean="0"/>
          </a:p>
          <a:p>
            <a:endParaRPr kumimoji="1" lang="ja-JP" altLang="en-US" sz="3200"/>
          </a:p>
        </p:txBody>
      </p:sp>
      <p:cxnSp>
        <p:nvCxnSpPr>
          <p:cNvPr id="53" name="Straight Arrow Connector 52"/>
          <p:cNvCxnSpPr>
            <a:stCxn id="4" idx="3"/>
            <a:endCxn id="15" idx="1"/>
          </p:cNvCxnSpPr>
          <p:nvPr/>
        </p:nvCxnSpPr>
        <p:spPr>
          <a:xfrm flipV="1">
            <a:off x="3059832" y="6135107"/>
            <a:ext cx="1584176" cy="290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5" grpId="0" animBg="1"/>
      <p:bldP spid="4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修飾語可変、被修飾語固定</a:t>
            </a:r>
            <a:endParaRPr kumimoji="1" lang="ja-JP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ja-JP" altLang="en-US" smtClean="0"/>
              <a:t>父親が</a:t>
            </a:r>
            <a:r>
              <a:rPr lang="ja-JP" altLang="en-US" smtClean="0">
                <a:solidFill>
                  <a:srgbClr val="FF0000"/>
                </a:solidFill>
              </a:rPr>
              <a:t>お金を</a:t>
            </a:r>
            <a:r>
              <a:rPr lang="ja-JP" altLang="en-US" smtClean="0">
                <a:solidFill>
                  <a:srgbClr val="3333FF"/>
                </a:solidFill>
              </a:rPr>
              <a:t>子供に</a:t>
            </a:r>
            <a:r>
              <a:rPr lang="ja-JP" altLang="en-US" smtClean="0">
                <a:solidFill>
                  <a:srgbClr val="FF00FF"/>
                </a:solidFill>
              </a:rPr>
              <a:t>与えた</a:t>
            </a:r>
            <a:r>
              <a:rPr lang="ja-JP" altLang="en-US" smtClean="0"/>
              <a:t>。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 smtClean="0">
                <a:solidFill>
                  <a:srgbClr val="3333FF"/>
                </a:solidFill>
              </a:rPr>
              <a:t>子供に</a:t>
            </a:r>
            <a:r>
              <a:rPr lang="ja-JP" altLang="en-US" smtClean="0"/>
              <a:t>父親が</a:t>
            </a:r>
            <a:r>
              <a:rPr lang="ja-JP" altLang="en-US" smtClean="0">
                <a:solidFill>
                  <a:srgbClr val="FF0000"/>
                </a:solidFill>
              </a:rPr>
              <a:t>お金を</a:t>
            </a:r>
            <a:r>
              <a:rPr lang="ja-JP" altLang="en-US" smtClean="0">
                <a:solidFill>
                  <a:srgbClr val="FF00FF"/>
                </a:solidFill>
              </a:rPr>
              <a:t>与えた</a:t>
            </a:r>
            <a:r>
              <a:rPr lang="ja-JP" altLang="en-US" smtClean="0"/>
              <a:t>。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 smtClean="0">
                <a:solidFill>
                  <a:srgbClr val="FF0000"/>
                </a:solidFill>
              </a:rPr>
              <a:t>お金を</a:t>
            </a:r>
            <a:r>
              <a:rPr lang="ja-JP" altLang="en-US" smtClean="0">
                <a:solidFill>
                  <a:srgbClr val="3333FF"/>
                </a:solidFill>
              </a:rPr>
              <a:t>子供に</a:t>
            </a:r>
            <a:r>
              <a:rPr lang="ja-JP" altLang="en-US" smtClean="0"/>
              <a:t>父親が</a:t>
            </a:r>
            <a:r>
              <a:rPr lang="ja-JP" altLang="en-US" smtClean="0">
                <a:solidFill>
                  <a:srgbClr val="FF00FF"/>
                </a:solidFill>
              </a:rPr>
              <a:t>与えた</a:t>
            </a:r>
            <a:r>
              <a:rPr lang="ja-JP" altLang="en-US" smtClean="0"/>
              <a:t>。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mtClean="0">
                <a:solidFill>
                  <a:srgbClr val="FF0000"/>
                </a:solidFill>
              </a:rPr>
              <a:t>お金を</a:t>
            </a:r>
            <a:r>
              <a:rPr lang="ja-JP" altLang="en-US" smtClean="0"/>
              <a:t>父親が</a:t>
            </a:r>
            <a:r>
              <a:rPr lang="ja-JP" altLang="en-US" smtClean="0">
                <a:solidFill>
                  <a:srgbClr val="3333FF"/>
                </a:solidFill>
              </a:rPr>
              <a:t>子供に</a:t>
            </a:r>
            <a:r>
              <a:rPr lang="ja-JP" altLang="en-US" smtClean="0">
                <a:solidFill>
                  <a:srgbClr val="FF00FF"/>
                </a:solidFill>
              </a:rPr>
              <a:t>与えた</a:t>
            </a:r>
            <a:r>
              <a:rPr lang="ja-JP" altLang="en-US" smtClean="0"/>
              <a:t>。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 smtClean="0">
                <a:solidFill>
                  <a:srgbClr val="3333FF"/>
                </a:solidFill>
              </a:rPr>
              <a:t>子供に</a:t>
            </a:r>
            <a:r>
              <a:rPr lang="ja-JP" altLang="en-US" smtClean="0">
                <a:solidFill>
                  <a:srgbClr val="FF0000"/>
                </a:solidFill>
              </a:rPr>
              <a:t>お金を</a:t>
            </a:r>
            <a:r>
              <a:rPr lang="ja-JP" altLang="en-US" smtClean="0"/>
              <a:t>父親が</a:t>
            </a:r>
            <a:r>
              <a:rPr lang="ja-JP" altLang="en-US" smtClean="0">
                <a:solidFill>
                  <a:srgbClr val="FF00FF"/>
                </a:solidFill>
              </a:rPr>
              <a:t>与えた</a:t>
            </a:r>
            <a:r>
              <a:rPr lang="ja-JP" altLang="en-US" smtClean="0"/>
              <a:t>。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 smtClean="0"/>
              <a:t>父親が</a:t>
            </a:r>
            <a:r>
              <a:rPr lang="ja-JP" altLang="en-US" smtClean="0">
                <a:solidFill>
                  <a:srgbClr val="3333FF"/>
                </a:solidFill>
              </a:rPr>
              <a:t>子供に</a:t>
            </a:r>
            <a:r>
              <a:rPr lang="ja-JP" altLang="en-US" smtClean="0">
                <a:solidFill>
                  <a:srgbClr val="FF0000"/>
                </a:solidFill>
              </a:rPr>
              <a:t>お金を</a:t>
            </a:r>
            <a:r>
              <a:rPr lang="ja-JP" altLang="en-US" smtClean="0">
                <a:solidFill>
                  <a:srgbClr val="FF00FF"/>
                </a:solidFill>
              </a:rPr>
              <a:t>与えた</a:t>
            </a:r>
            <a:r>
              <a:rPr lang="ja-JP" altLang="en-US" smtClean="0"/>
              <a:t>。</a:t>
            </a:r>
          </a:p>
          <a:p>
            <a:pPr algn="ctr">
              <a:buNone/>
            </a:pPr>
            <a:r>
              <a:rPr lang="ja-JP" altLang="en-US" sz="5400" smtClean="0"/>
              <a:t>全て同じ意味です。</a:t>
            </a:r>
          </a:p>
          <a:p>
            <a:endParaRPr kumimoji="1" lang="ja-JP" altLang="en-US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588224" y="4539600"/>
            <a:ext cx="2088232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一般的</a:t>
            </a:r>
            <a:endParaRPr kumimoji="1" lang="ja-JP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6588224" y="1484784"/>
            <a:ext cx="2555776" cy="3672408"/>
          </a:xfrm>
          <a:prstGeom prst="rect">
            <a:avLst/>
          </a:prstGeom>
          <a:solidFill>
            <a:srgbClr val="FFD1D1"/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1" lang="ja-JP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修飾語：</a:t>
            </a:r>
            <a:endParaRPr kumimoji="1" lang="en-US" altLang="ja-JP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 algn="r">
              <a:spcBef>
                <a:spcPct val="20000"/>
              </a:spcBef>
            </a:pPr>
            <a:r>
              <a:rPr lang="ja-JP" altLang="en-US" sz="3200" smtClean="0"/>
              <a:t>父親が</a:t>
            </a:r>
            <a:endParaRPr lang="en-US" altLang="ja-JP" sz="3200" dirty="0" smtClean="0"/>
          </a:p>
          <a:p>
            <a:pPr marL="342900" lvl="0" indent="-342900" algn="r">
              <a:spcBef>
                <a:spcPct val="20000"/>
              </a:spcBef>
            </a:pPr>
            <a:r>
              <a:rPr lang="ja-JP" altLang="en-US" sz="3200" smtClean="0">
                <a:solidFill>
                  <a:srgbClr val="3333FF"/>
                </a:solidFill>
              </a:rPr>
              <a:t>子供に</a:t>
            </a:r>
            <a:endParaRPr lang="en-US" altLang="ja-JP" sz="3200" dirty="0" smtClean="0">
              <a:solidFill>
                <a:srgbClr val="3333FF"/>
              </a:solidFill>
            </a:endParaRPr>
          </a:p>
          <a:p>
            <a:pPr marL="342900" lvl="0" indent="-342900" algn="r">
              <a:spcBef>
                <a:spcPct val="20000"/>
              </a:spcBef>
            </a:pPr>
            <a:r>
              <a:rPr lang="ja-JP" altLang="en-US" sz="3200" smtClean="0">
                <a:solidFill>
                  <a:srgbClr val="FF0000"/>
                </a:solidFill>
              </a:rPr>
              <a:t>お金を</a:t>
            </a:r>
            <a:endParaRPr lang="en-US" altLang="ja-JP" sz="3200" dirty="0" smtClean="0">
              <a:solidFill>
                <a:srgbClr val="FF000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ja-JP" altLang="en-US" sz="3200" smtClean="0"/>
              <a:t>被修飾語：</a:t>
            </a:r>
            <a:endParaRPr lang="en-US" altLang="ja-JP" sz="3200" dirty="0" smtClean="0"/>
          </a:p>
          <a:p>
            <a:pPr marL="342900" indent="-342900" algn="r">
              <a:spcBef>
                <a:spcPct val="20000"/>
              </a:spcBef>
            </a:pPr>
            <a:r>
              <a:rPr lang="ja-JP" altLang="en-US" sz="3200" smtClean="0">
                <a:solidFill>
                  <a:srgbClr val="FF00FF"/>
                </a:solidFill>
              </a:rPr>
              <a:t>与えた</a:t>
            </a:r>
            <a:endParaRPr lang="en-US" altLang="ja-JP" sz="3200" dirty="0" smtClean="0"/>
          </a:p>
          <a:p>
            <a:pPr marL="342900" lvl="0" indent="-342900" algn="r">
              <a:spcBef>
                <a:spcPct val="20000"/>
              </a:spcBef>
            </a:pPr>
            <a:endParaRPr kumimoji="1" lang="ja-JP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修飾、被修飾の構造（複合型）</a:t>
            </a:r>
            <a:endParaRPr kumimoji="1" lang="ja-JP" altLang="en-US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660232" y="3933056"/>
            <a:ext cx="2160240" cy="936104"/>
          </a:xfrm>
          <a:prstGeom prst="rect">
            <a:avLst/>
          </a:prstGeom>
          <a:solidFill>
            <a:srgbClr val="FFD1D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ja-JP" altLang="en-US" sz="5400" smtClean="0">
                <a:solidFill>
                  <a:srgbClr val="FF00FF"/>
                </a:solidFill>
              </a:rPr>
              <a:t>与えた</a:t>
            </a:r>
            <a:endParaRPr lang="en-US" altLang="ja-JP" sz="5400" dirty="0" smtClean="0">
              <a:solidFill>
                <a:srgbClr val="FF00FF"/>
              </a:solidFill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67544" y="3933056"/>
            <a:ext cx="2304256" cy="936104"/>
          </a:xfrm>
          <a:prstGeom prst="rect">
            <a:avLst/>
          </a:prstGeom>
          <a:solidFill>
            <a:srgbClr val="FFD1D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r">
              <a:spcBef>
                <a:spcPct val="20000"/>
              </a:spcBef>
            </a:pPr>
            <a:r>
              <a:rPr lang="ja-JP" altLang="en-US" sz="5400" smtClean="0"/>
              <a:t>父親が</a:t>
            </a:r>
            <a:endParaRPr kumimoji="1" lang="ja-JP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79208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ja-JP" altLang="en-US" sz="3600" smtClean="0">
                <a:solidFill>
                  <a:srgbClr val="3333FF"/>
                </a:solidFill>
              </a:rPr>
              <a:t>自分の子供に</a:t>
            </a:r>
            <a:r>
              <a:rPr lang="ja-JP" altLang="en-US" sz="3600" smtClean="0"/>
              <a:t>父親が</a:t>
            </a:r>
            <a:r>
              <a:rPr lang="ja-JP" altLang="en-US" sz="3600" smtClean="0">
                <a:solidFill>
                  <a:srgbClr val="FF0000"/>
                </a:solidFill>
              </a:rPr>
              <a:t>お金を</a:t>
            </a:r>
            <a:r>
              <a:rPr lang="ja-JP" altLang="en-US" sz="3600" smtClean="0">
                <a:solidFill>
                  <a:srgbClr val="FF00FF"/>
                </a:solidFill>
              </a:rPr>
              <a:t>与えた</a:t>
            </a:r>
            <a:r>
              <a:rPr lang="ja-JP" altLang="en-US" sz="3600" smtClean="0"/>
              <a:t>。</a:t>
            </a:r>
            <a:endParaRPr lang="en-US" altLang="ja-JP" sz="3600" dirty="0" smtClean="0"/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467544" y="2564904"/>
            <a:ext cx="2304256" cy="936104"/>
          </a:xfrm>
          <a:prstGeom prst="rect">
            <a:avLst/>
          </a:prstGeom>
          <a:solidFill>
            <a:srgbClr val="FFD1D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r">
              <a:spcBef>
                <a:spcPct val="20000"/>
              </a:spcBef>
            </a:pPr>
            <a:r>
              <a:rPr lang="ja-JP" altLang="en-US" sz="5400" smtClean="0"/>
              <a:t>自分の</a:t>
            </a:r>
            <a:endParaRPr kumimoji="1" lang="ja-JP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Content Placeholder 4"/>
          <p:cNvSpPr txBox="1">
            <a:spLocks/>
          </p:cNvSpPr>
          <p:nvPr/>
        </p:nvSpPr>
        <p:spPr>
          <a:xfrm>
            <a:off x="3707904" y="2564904"/>
            <a:ext cx="2304256" cy="936104"/>
          </a:xfrm>
          <a:prstGeom prst="rect">
            <a:avLst/>
          </a:prstGeom>
          <a:solidFill>
            <a:srgbClr val="FFD1D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r">
              <a:spcBef>
                <a:spcPct val="20000"/>
              </a:spcBef>
            </a:pPr>
            <a:r>
              <a:rPr lang="ja-JP" altLang="en-US" sz="5400" smtClean="0"/>
              <a:t>子供に</a:t>
            </a:r>
            <a:endParaRPr kumimoji="1" lang="ja-JP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Content Placeholder 4"/>
          <p:cNvSpPr txBox="1">
            <a:spLocks/>
          </p:cNvSpPr>
          <p:nvPr/>
        </p:nvSpPr>
        <p:spPr>
          <a:xfrm>
            <a:off x="467544" y="5301208"/>
            <a:ext cx="2304256" cy="936104"/>
          </a:xfrm>
          <a:prstGeom prst="rect">
            <a:avLst/>
          </a:prstGeom>
          <a:solidFill>
            <a:srgbClr val="FFD1D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r">
              <a:spcBef>
                <a:spcPct val="20000"/>
              </a:spcBef>
            </a:pPr>
            <a:r>
              <a:rPr kumimoji="1" lang="ja-JP" altLang="en-US" sz="5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お金を</a:t>
            </a:r>
            <a:endParaRPr kumimoji="1" lang="ja-JP" altLang="en-US" sz="5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0" name="Straight Arrow Connector 9"/>
          <p:cNvCxnSpPr>
            <a:stCxn id="31" idx="3"/>
            <a:endCxn id="6" idx="0"/>
          </p:cNvCxnSpPr>
          <p:nvPr/>
        </p:nvCxnSpPr>
        <p:spPr>
          <a:xfrm>
            <a:off x="6156176" y="3032956"/>
            <a:ext cx="1584176" cy="90010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  <a:endCxn id="6" idx="1"/>
          </p:cNvCxnSpPr>
          <p:nvPr/>
        </p:nvCxnSpPr>
        <p:spPr>
          <a:xfrm>
            <a:off x="2771800" y="4401108"/>
            <a:ext cx="3888432" cy="158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2" idx="3"/>
            <a:endCxn id="13" idx="1"/>
          </p:cNvCxnSpPr>
          <p:nvPr/>
        </p:nvCxnSpPr>
        <p:spPr>
          <a:xfrm>
            <a:off x="2771800" y="3032956"/>
            <a:ext cx="936104" cy="158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3"/>
            <a:endCxn id="6" idx="2"/>
          </p:cNvCxnSpPr>
          <p:nvPr/>
        </p:nvCxnSpPr>
        <p:spPr>
          <a:xfrm flipV="1">
            <a:off x="2771800" y="4869160"/>
            <a:ext cx="4968552" cy="90010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4"/>
          <p:cNvSpPr txBox="1">
            <a:spLocks/>
          </p:cNvSpPr>
          <p:nvPr/>
        </p:nvSpPr>
        <p:spPr>
          <a:xfrm>
            <a:off x="323528" y="2348880"/>
            <a:ext cx="5832648" cy="1368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r">
              <a:spcBef>
                <a:spcPct val="20000"/>
              </a:spcBef>
            </a:pPr>
            <a:endParaRPr kumimoji="1" lang="ja-JP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4" grpId="0" build="p"/>
      <p:bldP spid="12" grpId="0" animBg="1"/>
      <p:bldP spid="13" grpId="0" animBg="1"/>
      <p:bldP spid="15" grpId="0" animBg="1"/>
      <p:bldP spid="3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kumimoji="1" lang="ja-JP" altLang="en-US" sz="4300" smtClean="0">
                <a:solidFill>
                  <a:srgbClr val="FF00FF"/>
                </a:solidFill>
                <a:latin typeface="ＭＳ Ｐゴシック" pitchFamily="50" charset="-128"/>
                <a:ea typeface="ＭＳ Ｐゴシック" pitchFamily="50" charset="-128"/>
              </a:rPr>
              <a:t>再確認</a:t>
            </a:r>
            <a:endParaRPr kumimoji="1" lang="en-US" altLang="ja-JP" sz="11500" dirty="0" smtClean="0">
              <a:solidFill>
                <a:srgbClr val="FF00FF"/>
              </a:solidFill>
              <a:latin typeface="ＭＳ Ｐゴシック" pitchFamily="50" charset="-128"/>
              <a:ea typeface="ＭＳ Ｐゴシック" pitchFamily="50" charset="-128"/>
            </a:endParaRPr>
          </a:p>
          <a:p>
            <a:pPr algn="ctr">
              <a:buNone/>
            </a:pPr>
            <a:r>
              <a:rPr kumimoji="1" lang="ja-JP" altLang="en-US" sz="11500" smtClean="0">
                <a:latin typeface="ＭＳ Ｐゴシック" pitchFamily="50" charset="-128"/>
                <a:ea typeface="ＭＳ Ｐゴシック" pitchFamily="50" charset="-128"/>
              </a:rPr>
              <a:t>修飾の順序</a:t>
            </a:r>
            <a:endParaRPr kumimoji="1" lang="en-US" altLang="ja-JP" sz="115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endParaRPr kumimoji="1" lang="en-US" altLang="ja-JP" sz="44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pPr algn="ctr">
              <a:buNone/>
            </a:pPr>
            <a:r>
              <a:rPr kumimoji="1" lang="ja-JP" altLang="en-US" sz="8800" smtClean="0">
                <a:solidFill>
                  <a:srgbClr val="3333FF"/>
                </a:solidFill>
                <a:latin typeface="ＭＳ Ｐゴシック" pitchFamily="50" charset="-128"/>
                <a:ea typeface="ＭＳ Ｐゴシック" pitchFamily="50" charset="-128"/>
              </a:rPr>
              <a:t>修飾</a:t>
            </a:r>
            <a:r>
              <a:rPr kumimoji="1" lang="ja-JP" altLang="en-US" sz="8800" smtClean="0">
                <a:latin typeface="ＭＳ Ｐゴシック" pitchFamily="50" charset="-128"/>
                <a:ea typeface="ＭＳ Ｐゴシック" pitchFamily="50" charset="-128"/>
              </a:rPr>
              <a:t>は</a:t>
            </a:r>
            <a:r>
              <a:rPr kumimoji="1" lang="ja-JP" altLang="en-US" sz="8800" smtClean="0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rPr>
              <a:t>長い節</a:t>
            </a:r>
            <a:r>
              <a:rPr kumimoji="1" lang="ja-JP" altLang="en-US" sz="8800" smtClean="0">
                <a:latin typeface="ＭＳ Ｐゴシック" pitchFamily="50" charset="-128"/>
                <a:ea typeface="ＭＳ Ｐゴシック" pitchFamily="50" charset="-128"/>
              </a:rPr>
              <a:t>を</a:t>
            </a:r>
            <a:endParaRPr kumimoji="1" lang="en-US" altLang="ja-JP" sz="88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pPr algn="ctr">
              <a:buNone/>
            </a:pPr>
            <a:r>
              <a:rPr kumimoji="1" lang="ja-JP" altLang="en-US" sz="8800" smtClean="0">
                <a:latin typeface="ＭＳ Ｐゴシック" pitchFamily="50" charset="-128"/>
                <a:ea typeface="ＭＳ Ｐゴシック" pitchFamily="50" charset="-128"/>
              </a:rPr>
              <a:t>先に持って来る。</a:t>
            </a:r>
            <a:endParaRPr kumimoji="1" lang="ja-JP" altLang="en-US" sz="8800">
              <a:latin typeface="ＭＳ Ｐゴシック" pitchFamily="50" charset="-128"/>
              <a:ea typeface="ＭＳ Ｐゴシック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修飾、被修飾の構</a:t>
            </a:r>
            <a:r>
              <a:rPr lang="ja-JP" altLang="en-US" smtClean="0"/>
              <a:t>造（複合型）</a:t>
            </a:r>
            <a:endParaRPr kumimoji="1" lang="ja-JP" altLang="en-US"/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040559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kumimoji="1" lang="en-US" altLang="ja-JP" sz="3600" dirty="0" smtClean="0">
              <a:solidFill>
                <a:srgbClr val="3333FF"/>
              </a:solidFill>
            </a:endParaRPr>
          </a:p>
          <a:p>
            <a:pPr>
              <a:buNone/>
            </a:pPr>
            <a:r>
              <a:rPr kumimoji="1" lang="ja-JP" altLang="en-US" sz="3600" smtClean="0">
                <a:solidFill>
                  <a:srgbClr val="3333FF"/>
                </a:solidFill>
              </a:rPr>
              <a:t>自分の子供に</a:t>
            </a:r>
            <a:r>
              <a:rPr kumimoji="1" lang="ja-JP" altLang="en-US" sz="3600" smtClean="0"/>
              <a:t>父親が</a:t>
            </a:r>
            <a:r>
              <a:rPr kumimoji="1" lang="ja-JP" altLang="en-US" sz="3600" smtClean="0">
                <a:solidFill>
                  <a:srgbClr val="FF0000"/>
                </a:solidFill>
              </a:rPr>
              <a:t>お金を</a:t>
            </a:r>
            <a:r>
              <a:rPr kumimoji="1" lang="ja-JP" altLang="en-US" sz="3600" smtClean="0">
                <a:solidFill>
                  <a:srgbClr val="FF00FF"/>
                </a:solidFill>
              </a:rPr>
              <a:t>与えた</a:t>
            </a:r>
            <a:r>
              <a:rPr kumimoji="1" lang="ja-JP" altLang="en-US" sz="3600" smtClean="0"/>
              <a:t>。</a:t>
            </a:r>
            <a:endParaRPr kumimoji="1" lang="en-US" altLang="ja-JP" sz="3600" dirty="0" smtClean="0"/>
          </a:p>
          <a:p>
            <a:pPr lvl="1">
              <a:buNone/>
            </a:pPr>
            <a:r>
              <a:rPr lang="ja-JP" altLang="en-US" smtClean="0">
                <a:sym typeface="Wingdings" pitchFamily="2" charset="2"/>
              </a:rPr>
              <a:t>この文章はおかしい！（解りますか？）</a:t>
            </a:r>
            <a:endParaRPr lang="en-US" altLang="ja-JP" dirty="0" smtClean="0">
              <a:sym typeface="Wingdings" pitchFamily="2" charset="2"/>
            </a:endParaRPr>
          </a:p>
          <a:p>
            <a:pPr lvl="1">
              <a:buNone/>
            </a:pPr>
            <a:r>
              <a:rPr lang="ja-JP" altLang="en-US" smtClean="0">
                <a:sym typeface="Wingdings" pitchFamily="2" charset="2"/>
              </a:rPr>
              <a:t>「</a:t>
            </a:r>
            <a:r>
              <a:rPr lang="ja-JP" altLang="en-US" smtClean="0">
                <a:solidFill>
                  <a:srgbClr val="3333FF"/>
                </a:solidFill>
                <a:sym typeface="Wingdings" pitchFamily="2" charset="2"/>
              </a:rPr>
              <a:t>自分</a:t>
            </a:r>
            <a:r>
              <a:rPr lang="ja-JP" altLang="en-US" smtClean="0">
                <a:sym typeface="Wingdings" pitchFamily="2" charset="2"/>
              </a:rPr>
              <a:t>」は「話者」か「父親」か意味不明！</a:t>
            </a:r>
            <a:endParaRPr lang="en-US" altLang="ja-JP" dirty="0" smtClean="0">
              <a:sym typeface="Wingdings" pitchFamily="2" charset="2"/>
            </a:endParaRPr>
          </a:p>
          <a:p>
            <a:pPr lvl="1">
              <a:buNone/>
            </a:pPr>
            <a:r>
              <a:rPr lang="ja-JP" altLang="en-US" smtClean="0">
                <a:sym typeface="Wingdings" pitchFamily="2" charset="2"/>
              </a:rPr>
              <a:t>つまり「子供」は「父親」の「子供」か、「話者」の「子供」なのか解からない。</a:t>
            </a:r>
            <a:endParaRPr lang="en-US" altLang="ja-JP" dirty="0" smtClean="0">
              <a:sym typeface="Wingdings" pitchFamily="2" charset="2"/>
            </a:endParaRPr>
          </a:p>
          <a:p>
            <a:pPr lvl="1">
              <a:buNone/>
            </a:pPr>
            <a:endParaRPr lang="en-US" altLang="ja-JP" dirty="0" smtClean="0">
              <a:sym typeface="Wingdings" pitchFamily="2" charset="2"/>
            </a:endParaRPr>
          </a:p>
          <a:p>
            <a:pPr lvl="1">
              <a:buNone/>
            </a:pPr>
            <a:r>
              <a:rPr lang="ja-JP" altLang="en-US" smtClean="0">
                <a:sym typeface="Wingdings" pitchFamily="2" charset="2"/>
              </a:rPr>
              <a:t>つまり・・・</a:t>
            </a:r>
            <a:endParaRPr lang="en-US" altLang="ja-JP" dirty="0" smtClean="0"/>
          </a:p>
          <a:p>
            <a:pPr>
              <a:buNone/>
            </a:pPr>
            <a:r>
              <a:rPr lang="ja-JP" altLang="en-US" sz="3600" smtClean="0">
                <a:solidFill>
                  <a:srgbClr val="3333FF"/>
                </a:solidFill>
              </a:rPr>
              <a:t>私の子供に</a:t>
            </a:r>
            <a:r>
              <a:rPr lang="ja-JP" altLang="en-US" sz="3600" smtClean="0"/>
              <a:t>私の父親が</a:t>
            </a:r>
            <a:r>
              <a:rPr lang="ja-JP" altLang="en-US" sz="3600" smtClean="0">
                <a:solidFill>
                  <a:srgbClr val="FF0000"/>
                </a:solidFill>
              </a:rPr>
              <a:t>お金を</a:t>
            </a:r>
            <a:r>
              <a:rPr lang="ja-JP" altLang="en-US" sz="3600" smtClean="0">
                <a:solidFill>
                  <a:srgbClr val="FF00FF"/>
                </a:solidFill>
              </a:rPr>
              <a:t>与えた</a:t>
            </a:r>
            <a:r>
              <a:rPr lang="ja-JP" altLang="en-US" sz="3600" smtClean="0"/>
              <a:t>。</a:t>
            </a:r>
            <a:endParaRPr lang="en-US" altLang="ja-JP" sz="3600" dirty="0" smtClean="0"/>
          </a:p>
          <a:p>
            <a:pPr lvl="1">
              <a:buNone/>
            </a:pPr>
            <a:r>
              <a:rPr lang="ja-JP" altLang="en-US" smtClean="0"/>
              <a:t>という意味にもとれる。</a:t>
            </a:r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修飾、被修飾の構造（複合型）</a:t>
            </a:r>
            <a:endParaRPr kumimoji="1" lang="ja-JP" altLang="en-US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660232" y="3933056"/>
            <a:ext cx="2160240" cy="936104"/>
          </a:xfrm>
          <a:prstGeom prst="rect">
            <a:avLst/>
          </a:prstGeom>
          <a:solidFill>
            <a:srgbClr val="FFD1D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ja-JP" altLang="en-US" sz="5400" smtClean="0">
                <a:solidFill>
                  <a:srgbClr val="FF00FF"/>
                </a:solidFill>
              </a:rPr>
              <a:t>与えた</a:t>
            </a:r>
            <a:endParaRPr lang="en-US" altLang="ja-JP" sz="5400" dirty="0" smtClean="0">
              <a:solidFill>
                <a:srgbClr val="FF00FF"/>
              </a:solidFill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67544" y="2564904"/>
            <a:ext cx="2304256" cy="936104"/>
          </a:xfrm>
          <a:prstGeom prst="rect">
            <a:avLst/>
          </a:prstGeom>
          <a:solidFill>
            <a:srgbClr val="FFD1D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r">
              <a:spcBef>
                <a:spcPct val="20000"/>
              </a:spcBef>
            </a:pPr>
            <a:r>
              <a:rPr lang="ja-JP" altLang="en-US" sz="5400" smtClean="0"/>
              <a:t>父親が</a:t>
            </a:r>
            <a:endParaRPr kumimoji="1" lang="ja-JP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7920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ja-JP" altLang="en-US" sz="3600" smtClean="0"/>
              <a:t>父親が</a:t>
            </a:r>
            <a:r>
              <a:rPr lang="ja-JP" altLang="en-US" sz="3600" smtClean="0">
                <a:solidFill>
                  <a:srgbClr val="3333FF"/>
                </a:solidFill>
              </a:rPr>
              <a:t>自分の子供に</a:t>
            </a:r>
            <a:r>
              <a:rPr lang="ja-JP" altLang="en-US" sz="3600" smtClean="0">
                <a:solidFill>
                  <a:srgbClr val="FF0000"/>
                </a:solidFill>
              </a:rPr>
              <a:t>お金を</a:t>
            </a:r>
            <a:r>
              <a:rPr lang="ja-JP" altLang="en-US" sz="3600" smtClean="0">
                <a:solidFill>
                  <a:srgbClr val="FF00FF"/>
                </a:solidFill>
              </a:rPr>
              <a:t>与えた</a:t>
            </a:r>
            <a:r>
              <a:rPr lang="ja-JP" altLang="en-US" sz="3600" smtClean="0"/>
              <a:t>。</a:t>
            </a:r>
            <a:endParaRPr kumimoji="1" lang="ja-JP" altLang="en-US" sz="3600"/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467544" y="3933056"/>
            <a:ext cx="2304256" cy="936104"/>
          </a:xfrm>
          <a:prstGeom prst="rect">
            <a:avLst/>
          </a:prstGeom>
          <a:solidFill>
            <a:srgbClr val="FFD1D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r">
              <a:spcBef>
                <a:spcPct val="20000"/>
              </a:spcBef>
            </a:pPr>
            <a:r>
              <a:rPr lang="ja-JP" altLang="en-US" sz="5400" smtClean="0"/>
              <a:t>自分の</a:t>
            </a:r>
            <a:endParaRPr kumimoji="1" lang="ja-JP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Content Placeholder 4"/>
          <p:cNvSpPr txBox="1">
            <a:spLocks/>
          </p:cNvSpPr>
          <p:nvPr/>
        </p:nvSpPr>
        <p:spPr>
          <a:xfrm>
            <a:off x="3707904" y="3933056"/>
            <a:ext cx="2304256" cy="936104"/>
          </a:xfrm>
          <a:prstGeom prst="rect">
            <a:avLst/>
          </a:prstGeom>
          <a:solidFill>
            <a:srgbClr val="FFD1D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r">
              <a:spcBef>
                <a:spcPct val="20000"/>
              </a:spcBef>
            </a:pPr>
            <a:r>
              <a:rPr lang="ja-JP" altLang="en-US" sz="5400" smtClean="0"/>
              <a:t>子供に</a:t>
            </a:r>
            <a:endParaRPr kumimoji="1" lang="ja-JP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Content Placeholder 4"/>
          <p:cNvSpPr txBox="1">
            <a:spLocks/>
          </p:cNvSpPr>
          <p:nvPr/>
        </p:nvSpPr>
        <p:spPr>
          <a:xfrm>
            <a:off x="467544" y="5301208"/>
            <a:ext cx="2304256" cy="936104"/>
          </a:xfrm>
          <a:prstGeom prst="rect">
            <a:avLst/>
          </a:prstGeom>
          <a:solidFill>
            <a:srgbClr val="FFD1D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r">
              <a:spcBef>
                <a:spcPct val="20000"/>
              </a:spcBef>
            </a:pPr>
            <a:r>
              <a:rPr kumimoji="1" lang="ja-JP" altLang="en-US" sz="5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お金を</a:t>
            </a:r>
            <a:endParaRPr kumimoji="1" lang="ja-JP" altLang="en-US" sz="5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0" name="Straight Arrow Connector 9"/>
          <p:cNvCxnSpPr>
            <a:stCxn id="31" idx="3"/>
            <a:endCxn id="6" idx="1"/>
          </p:cNvCxnSpPr>
          <p:nvPr/>
        </p:nvCxnSpPr>
        <p:spPr>
          <a:xfrm>
            <a:off x="6156176" y="4401108"/>
            <a:ext cx="504056" cy="158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  <a:endCxn id="6" idx="0"/>
          </p:cNvCxnSpPr>
          <p:nvPr/>
        </p:nvCxnSpPr>
        <p:spPr>
          <a:xfrm>
            <a:off x="2771800" y="3032956"/>
            <a:ext cx="4968552" cy="90010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2" idx="3"/>
            <a:endCxn id="13" idx="1"/>
          </p:cNvCxnSpPr>
          <p:nvPr/>
        </p:nvCxnSpPr>
        <p:spPr>
          <a:xfrm>
            <a:off x="2771800" y="4401108"/>
            <a:ext cx="936104" cy="158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3"/>
            <a:endCxn id="6" idx="2"/>
          </p:cNvCxnSpPr>
          <p:nvPr/>
        </p:nvCxnSpPr>
        <p:spPr>
          <a:xfrm flipV="1">
            <a:off x="2771800" y="4869160"/>
            <a:ext cx="4968552" cy="90010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4"/>
          <p:cNvSpPr txBox="1">
            <a:spLocks/>
          </p:cNvSpPr>
          <p:nvPr/>
        </p:nvSpPr>
        <p:spPr>
          <a:xfrm>
            <a:off x="323528" y="3717032"/>
            <a:ext cx="5832648" cy="1368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r">
              <a:spcBef>
                <a:spcPct val="20000"/>
              </a:spcBef>
            </a:pPr>
            <a:endParaRPr kumimoji="1" lang="ja-JP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4" name="Straight Arrow Connector 23"/>
          <p:cNvCxnSpPr>
            <a:stCxn id="7" idx="2"/>
            <a:endCxn id="12" idx="0"/>
          </p:cNvCxnSpPr>
          <p:nvPr/>
        </p:nvCxnSpPr>
        <p:spPr>
          <a:xfrm rot="5400000">
            <a:off x="1403648" y="3717032"/>
            <a:ext cx="432048" cy="158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4" grpId="0" build="p"/>
      <p:bldP spid="12" grpId="0" animBg="1"/>
      <p:bldP spid="13" grpId="0" animBg="1"/>
      <p:bldP spid="15" grpId="0" animBg="1"/>
      <p:bldP spid="3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修飾、被修飾の構造（複合型）</a:t>
            </a:r>
            <a:endParaRPr kumimoji="1" lang="ja-JP" altLang="en-US"/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04055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ja-JP" altLang="en-US" sz="3600" smtClean="0"/>
              <a:t>父親が</a:t>
            </a:r>
            <a:r>
              <a:rPr lang="ja-JP" altLang="en-US" sz="3600" smtClean="0">
                <a:solidFill>
                  <a:srgbClr val="3333FF"/>
                </a:solidFill>
              </a:rPr>
              <a:t>自分の子供に</a:t>
            </a:r>
            <a:r>
              <a:rPr lang="ja-JP" altLang="en-US" sz="3600" smtClean="0">
                <a:solidFill>
                  <a:srgbClr val="FF0000"/>
                </a:solidFill>
              </a:rPr>
              <a:t>お金を</a:t>
            </a:r>
            <a:r>
              <a:rPr lang="ja-JP" altLang="en-US" sz="3600" smtClean="0">
                <a:solidFill>
                  <a:srgbClr val="FF00FF"/>
                </a:solidFill>
              </a:rPr>
              <a:t>与えた</a:t>
            </a:r>
            <a:r>
              <a:rPr lang="ja-JP" altLang="en-US" sz="3600" smtClean="0"/>
              <a:t>。</a:t>
            </a:r>
          </a:p>
          <a:p>
            <a:pPr lvl="1">
              <a:buNone/>
            </a:pPr>
            <a:r>
              <a:rPr lang="ja-JP" altLang="en-US" smtClean="0">
                <a:sym typeface="Wingdings" pitchFamily="2" charset="2"/>
              </a:rPr>
              <a:t>この文章だとほぼ意味は確定する。</a:t>
            </a:r>
            <a:endParaRPr lang="en-US" altLang="ja-JP" dirty="0" smtClean="0">
              <a:sym typeface="Wingdings" pitchFamily="2" charset="2"/>
            </a:endParaRPr>
          </a:p>
          <a:p>
            <a:pPr>
              <a:buNone/>
            </a:pPr>
            <a:r>
              <a:rPr lang="ja-JP" altLang="en-US" sz="3600" smtClean="0">
                <a:solidFill>
                  <a:srgbClr val="3333FF"/>
                </a:solidFill>
              </a:rPr>
              <a:t>父親自身の子供に</a:t>
            </a:r>
            <a:r>
              <a:rPr lang="ja-JP" altLang="en-US" sz="3600" smtClean="0"/>
              <a:t>父親が</a:t>
            </a:r>
            <a:r>
              <a:rPr lang="ja-JP" altLang="en-US" sz="3600" smtClean="0">
                <a:solidFill>
                  <a:srgbClr val="FF0000"/>
                </a:solidFill>
              </a:rPr>
              <a:t>お金を</a:t>
            </a:r>
            <a:r>
              <a:rPr lang="ja-JP" altLang="en-US" sz="3600" smtClean="0">
                <a:solidFill>
                  <a:srgbClr val="FF00FF"/>
                </a:solidFill>
              </a:rPr>
              <a:t>与えた</a:t>
            </a:r>
            <a:r>
              <a:rPr lang="ja-JP" altLang="en-US" sz="3600" smtClean="0"/>
              <a:t>。</a:t>
            </a:r>
            <a:endParaRPr lang="en-US" altLang="ja-JP" sz="3600" dirty="0" smtClean="0"/>
          </a:p>
          <a:p>
            <a:pPr lvl="1">
              <a:buNone/>
            </a:pPr>
            <a:r>
              <a:rPr lang="ja-JP" altLang="en-US" smtClean="0"/>
              <a:t>という意味で確定する。</a:t>
            </a:r>
            <a:endParaRPr lang="en-US" altLang="ja-JP" dirty="0" smtClean="0"/>
          </a:p>
          <a:p>
            <a:pPr>
              <a:buNone/>
            </a:pPr>
            <a:r>
              <a:rPr kumimoji="1" lang="ja-JP" altLang="en-US" sz="3600" smtClean="0"/>
              <a:t>つまり・・・</a:t>
            </a:r>
            <a:endParaRPr kumimoji="1" lang="en-US" altLang="ja-JP" sz="3600" dirty="0" smtClean="0"/>
          </a:p>
          <a:p>
            <a:pPr marL="0" indent="0">
              <a:buNone/>
            </a:pPr>
            <a:r>
              <a:rPr lang="ja-JP" altLang="en-US" sz="3600" smtClean="0"/>
              <a:t>複合した文章は順番を変えると意味が変わることがある。それは修飾、被修飾の関係が変化する場合があるからである。</a:t>
            </a:r>
            <a:endParaRPr kumimoji="1" lang="en-US" altLang="ja-JP" sz="3600" dirty="0" smtClean="0"/>
          </a:p>
          <a:p>
            <a:pPr>
              <a:buNone/>
            </a:pPr>
            <a:endParaRPr kumimoji="1" lang="ja-JP" altLang="en-US" sz="36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kumimoji="1" lang="ja-JP" altLang="en-US" sz="11500" dirty="0" smtClean="0">
                <a:latin typeface="ＭＳ Ｐゴシック" pitchFamily="50" charset="-128"/>
                <a:ea typeface="ＭＳ Ｐゴシック" pitchFamily="50" charset="-128"/>
              </a:rPr>
              <a:t>修飾の順序</a:t>
            </a:r>
            <a:endParaRPr kumimoji="1" lang="en-US" altLang="ja-JP" sz="115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pPr algn="ctr">
              <a:buNone/>
            </a:pPr>
            <a:r>
              <a:rPr kumimoji="1" lang="ja-JP" altLang="en-US" sz="8800" dirty="0" smtClean="0">
                <a:solidFill>
                  <a:srgbClr val="3333FF"/>
                </a:solidFill>
                <a:latin typeface="ＭＳ Ｐゴシック" pitchFamily="50" charset="-128"/>
                <a:ea typeface="ＭＳ Ｐゴシック" pitchFamily="50" charset="-128"/>
              </a:rPr>
              <a:t>修飾</a:t>
            </a:r>
            <a:r>
              <a:rPr kumimoji="1" lang="ja-JP" altLang="en-US" sz="8800" dirty="0" smtClean="0">
                <a:latin typeface="ＭＳ Ｐゴシック" pitchFamily="50" charset="-128"/>
                <a:ea typeface="ＭＳ Ｐゴシック" pitchFamily="50" charset="-128"/>
              </a:rPr>
              <a:t>は</a:t>
            </a:r>
            <a:r>
              <a:rPr kumimoji="1" lang="ja-JP" altLang="en-US" sz="8800" dirty="0" smtClean="0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rPr>
              <a:t>長い節</a:t>
            </a:r>
            <a:r>
              <a:rPr kumimoji="1" lang="ja-JP" altLang="en-US" sz="8800" dirty="0" smtClean="0">
                <a:latin typeface="ＭＳ Ｐゴシック" pitchFamily="50" charset="-128"/>
                <a:ea typeface="ＭＳ Ｐゴシック" pitchFamily="50" charset="-128"/>
              </a:rPr>
              <a:t>を</a:t>
            </a:r>
            <a:endParaRPr kumimoji="1" lang="en-US" altLang="ja-JP" sz="88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pPr algn="ctr">
              <a:buNone/>
            </a:pPr>
            <a:r>
              <a:rPr kumimoji="1" lang="ja-JP" altLang="en-US" sz="8800" dirty="0" smtClean="0">
                <a:solidFill>
                  <a:srgbClr val="3333FF"/>
                </a:solidFill>
                <a:latin typeface="ＭＳ Ｐゴシック" pitchFamily="50" charset="-128"/>
                <a:ea typeface="ＭＳ Ｐゴシック" pitchFamily="50" charset="-128"/>
              </a:rPr>
              <a:t>先に</a:t>
            </a:r>
            <a:r>
              <a:rPr kumimoji="1" lang="ja-JP" altLang="en-US" sz="8800" dirty="0" smtClean="0">
                <a:latin typeface="ＭＳ Ｐゴシック" pitchFamily="50" charset="-128"/>
                <a:ea typeface="ＭＳ Ｐゴシック" pitchFamily="50" charset="-128"/>
              </a:rPr>
              <a:t>持って来る。</a:t>
            </a:r>
            <a:endParaRPr kumimoji="1" lang="en-US" altLang="ja-JP" sz="88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pPr algn="ctr">
              <a:buNone/>
            </a:pPr>
            <a:r>
              <a:rPr lang="ja-JP" altLang="en-US" sz="8800" dirty="0" smtClean="0">
                <a:latin typeface="ＭＳ Ｐゴシック" pitchFamily="50" charset="-128"/>
                <a:ea typeface="ＭＳ Ｐゴシック" pitchFamily="50" charset="-128"/>
              </a:rPr>
              <a:t>が、</a:t>
            </a:r>
            <a:r>
              <a:rPr lang="ja-JP" altLang="en-US" sz="8800" dirty="0" smtClean="0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rPr>
              <a:t>例外もある！</a:t>
            </a:r>
            <a:endParaRPr kumimoji="1" lang="ja-JP" altLang="en-US" sz="8800" dirty="0">
              <a:solidFill>
                <a:srgbClr val="FF0000"/>
              </a:solidFill>
              <a:latin typeface="ＭＳ Ｐゴシック" pitchFamily="50" charset="-128"/>
              <a:ea typeface="ＭＳ Ｐゴシック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>
            <a:noAutofit/>
          </a:bodyPr>
          <a:lstStyle/>
          <a:p>
            <a:r>
              <a:rPr lang="ja-JP" altLang="en-US" sz="4800" smtClean="0"/>
              <a:t>私</a:t>
            </a:r>
            <a:r>
              <a:rPr lang="ja-JP" altLang="en-US" sz="4800" smtClean="0">
                <a:solidFill>
                  <a:srgbClr val="3333FF"/>
                </a:solidFill>
              </a:rPr>
              <a:t>は</a:t>
            </a:r>
            <a:r>
              <a:rPr lang="ja-JP" altLang="en-US" sz="4800" smtClean="0"/>
              <a:t>日本語</a:t>
            </a:r>
            <a:r>
              <a:rPr lang="ja-JP" altLang="en-US" sz="4800" smtClean="0">
                <a:solidFill>
                  <a:srgbClr val="3333FF"/>
                </a:solidFill>
              </a:rPr>
              <a:t>は</a:t>
            </a:r>
            <a:r>
              <a:rPr lang="ja-JP" altLang="en-US" sz="4800" smtClean="0"/>
              <a:t>わかります。</a:t>
            </a:r>
            <a:endParaRPr lang="en-US" altLang="ja-JP" sz="4800" dirty="0" smtClean="0"/>
          </a:p>
          <a:p>
            <a:pPr lvl="1"/>
            <a:r>
              <a:rPr lang="ja-JP" altLang="en-US" sz="4400" smtClean="0"/>
              <a:t>　</a:t>
            </a:r>
            <a:r>
              <a:rPr lang="ja-JP" altLang="en-US" sz="4000" smtClean="0"/>
              <a:t>私は（大雑把に、少し）日本語はわかります（他のはわからない）。</a:t>
            </a:r>
            <a:endParaRPr lang="ja-JP" altLang="en-US" sz="4400" smtClean="0"/>
          </a:p>
          <a:p>
            <a:r>
              <a:rPr lang="ja-JP" altLang="en-US" sz="4800" smtClean="0"/>
              <a:t>私</a:t>
            </a:r>
            <a:r>
              <a:rPr lang="ja-JP" altLang="en-US" sz="4800" smtClean="0">
                <a:solidFill>
                  <a:srgbClr val="3333FF"/>
                </a:solidFill>
              </a:rPr>
              <a:t>は</a:t>
            </a:r>
            <a:r>
              <a:rPr lang="ja-JP" altLang="en-US" sz="4800" smtClean="0"/>
              <a:t>日本語</a:t>
            </a:r>
            <a:r>
              <a:rPr lang="ja-JP" altLang="en-US" sz="4800" smtClean="0">
                <a:solidFill>
                  <a:srgbClr val="FF0000"/>
                </a:solidFill>
              </a:rPr>
              <a:t>を</a:t>
            </a:r>
            <a:r>
              <a:rPr lang="ja-JP" altLang="en-US" sz="4800" smtClean="0"/>
              <a:t>わかります。</a:t>
            </a:r>
            <a:endParaRPr lang="en-US" altLang="ja-JP" sz="4800" dirty="0" smtClean="0"/>
          </a:p>
          <a:p>
            <a:pPr lvl="1"/>
            <a:r>
              <a:rPr lang="ja-JP" altLang="en-US" sz="4400" smtClean="0"/>
              <a:t>　</a:t>
            </a:r>
            <a:r>
              <a:rPr lang="en-US" altLang="ja-JP" sz="4400" dirty="0" smtClean="0"/>
              <a:t>×</a:t>
            </a:r>
          </a:p>
          <a:p>
            <a:r>
              <a:rPr lang="ja-JP" altLang="en-US" sz="4800" smtClean="0"/>
              <a:t>私</a:t>
            </a:r>
            <a:r>
              <a:rPr lang="ja-JP" altLang="en-US" sz="4800" smtClean="0">
                <a:solidFill>
                  <a:srgbClr val="3333FF"/>
                </a:solidFill>
              </a:rPr>
              <a:t>は</a:t>
            </a:r>
            <a:r>
              <a:rPr lang="ja-JP" altLang="en-US" sz="4800" smtClean="0"/>
              <a:t>日本語</a:t>
            </a:r>
            <a:r>
              <a:rPr lang="ja-JP" altLang="en-US" sz="4800" smtClean="0">
                <a:solidFill>
                  <a:srgbClr val="FF00FF"/>
                </a:solidFill>
              </a:rPr>
              <a:t>が</a:t>
            </a:r>
            <a:r>
              <a:rPr lang="ja-JP" altLang="en-US" sz="4800" smtClean="0"/>
              <a:t>わかります。</a:t>
            </a:r>
            <a:endParaRPr lang="en-US" altLang="ja-JP" sz="4800" dirty="0" smtClean="0"/>
          </a:p>
          <a:p>
            <a:pPr lvl="1"/>
            <a:r>
              <a:rPr lang="ja-JP" altLang="en-US" sz="4400" smtClean="0"/>
              <a:t>　私は日本語（だけ）がわかります。</a:t>
            </a:r>
            <a:endParaRPr kumimoji="1" lang="ja-JP" altLang="en-US" sz="4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>
            <a:normAutofit/>
          </a:bodyPr>
          <a:lstStyle/>
          <a:p>
            <a:r>
              <a:rPr lang="ja-JP" altLang="en-US" sz="4800" smtClean="0"/>
              <a:t>私</a:t>
            </a:r>
            <a:r>
              <a:rPr lang="ja-JP" altLang="en-US" sz="4800" smtClean="0">
                <a:solidFill>
                  <a:srgbClr val="00CC00"/>
                </a:solidFill>
              </a:rPr>
              <a:t>も</a:t>
            </a:r>
            <a:r>
              <a:rPr lang="ja-JP" altLang="en-US" sz="4800" smtClean="0"/>
              <a:t>日本語</a:t>
            </a:r>
            <a:r>
              <a:rPr lang="ja-JP" altLang="en-US" sz="4800" smtClean="0">
                <a:solidFill>
                  <a:srgbClr val="3333FF"/>
                </a:solidFill>
              </a:rPr>
              <a:t>は</a:t>
            </a:r>
            <a:r>
              <a:rPr lang="ja-JP" altLang="en-US" sz="4800" smtClean="0"/>
              <a:t>わかります。</a:t>
            </a:r>
            <a:endParaRPr lang="en-US" altLang="ja-JP" sz="4800" dirty="0" smtClean="0"/>
          </a:p>
          <a:p>
            <a:pPr lvl="1"/>
            <a:r>
              <a:rPr lang="ja-JP" altLang="en-US" sz="4400" smtClean="0"/>
              <a:t>　（他の人のように）私も日本語はわかります。</a:t>
            </a:r>
          </a:p>
          <a:p>
            <a:r>
              <a:rPr lang="ja-JP" altLang="en-US" sz="4800" smtClean="0"/>
              <a:t>私</a:t>
            </a:r>
            <a:r>
              <a:rPr lang="ja-JP" altLang="en-US" sz="4800" smtClean="0">
                <a:solidFill>
                  <a:srgbClr val="00CC00"/>
                </a:solidFill>
              </a:rPr>
              <a:t>も</a:t>
            </a:r>
            <a:r>
              <a:rPr lang="ja-JP" altLang="en-US" sz="4800" smtClean="0"/>
              <a:t>日本語</a:t>
            </a:r>
            <a:r>
              <a:rPr lang="ja-JP" altLang="en-US" sz="4800" smtClean="0">
                <a:solidFill>
                  <a:srgbClr val="FF0000"/>
                </a:solidFill>
              </a:rPr>
              <a:t>を</a:t>
            </a:r>
            <a:r>
              <a:rPr lang="ja-JP" altLang="en-US" sz="4800" smtClean="0"/>
              <a:t>わかります。</a:t>
            </a:r>
            <a:endParaRPr lang="en-US" altLang="ja-JP" sz="4800" dirty="0" smtClean="0"/>
          </a:p>
          <a:p>
            <a:pPr lvl="1"/>
            <a:r>
              <a:rPr lang="ja-JP" altLang="en-US" sz="4400" smtClean="0"/>
              <a:t>　</a:t>
            </a:r>
            <a:r>
              <a:rPr lang="en-US" altLang="ja-JP" sz="4400" dirty="0" smtClean="0"/>
              <a:t>×</a:t>
            </a:r>
          </a:p>
          <a:p>
            <a:r>
              <a:rPr lang="ja-JP" altLang="en-US" sz="4800" smtClean="0"/>
              <a:t>私</a:t>
            </a:r>
            <a:r>
              <a:rPr lang="ja-JP" altLang="en-US" sz="4800" smtClean="0">
                <a:solidFill>
                  <a:srgbClr val="00CC00"/>
                </a:solidFill>
              </a:rPr>
              <a:t>も</a:t>
            </a:r>
            <a:r>
              <a:rPr lang="ja-JP" altLang="en-US" sz="4800" smtClean="0"/>
              <a:t>日本語</a:t>
            </a:r>
            <a:r>
              <a:rPr lang="ja-JP" altLang="en-US" sz="4800" smtClean="0">
                <a:solidFill>
                  <a:srgbClr val="FF00FF"/>
                </a:solidFill>
              </a:rPr>
              <a:t>が</a:t>
            </a:r>
            <a:r>
              <a:rPr lang="ja-JP" altLang="en-US" sz="4800" smtClean="0"/>
              <a:t>わかります。</a:t>
            </a:r>
            <a:endParaRPr lang="en-US" altLang="ja-JP" sz="4800" dirty="0" smtClean="0"/>
          </a:p>
          <a:p>
            <a:pPr lvl="1"/>
            <a:r>
              <a:rPr lang="ja-JP" altLang="en-US" sz="4400" smtClean="0"/>
              <a:t>　（他の人のように）私も日本語（だけ）がわかります。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>
            <a:normAutofit/>
          </a:bodyPr>
          <a:lstStyle/>
          <a:p>
            <a:r>
              <a:rPr lang="ja-JP" altLang="en-US" sz="4800" smtClean="0"/>
              <a:t>私</a:t>
            </a:r>
            <a:r>
              <a:rPr lang="ja-JP" altLang="en-US" sz="4800" smtClean="0">
                <a:solidFill>
                  <a:srgbClr val="FF00FF"/>
                </a:solidFill>
              </a:rPr>
              <a:t>が</a:t>
            </a:r>
            <a:r>
              <a:rPr lang="ja-JP" altLang="en-US" sz="4800" smtClean="0"/>
              <a:t>日本語</a:t>
            </a:r>
            <a:r>
              <a:rPr lang="ja-JP" altLang="en-US" sz="4800" smtClean="0">
                <a:solidFill>
                  <a:srgbClr val="3333FF"/>
                </a:solidFill>
              </a:rPr>
              <a:t>は</a:t>
            </a:r>
            <a:r>
              <a:rPr lang="ja-JP" altLang="en-US" sz="4800" smtClean="0"/>
              <a:t>わかります。</a:t>
            </a:r>
            <a:endParaRPr lang="en-US" altLang="ja-JP" sz="4800" dirty="0" smtClean="0"/>
          </a:p>
          <a:p>
            <a:pPr lvl="1"/>
            <a:r>
              <a:rPr lang="ja-JP" altLang="en-US" sz="4400" smtClean="0"/>
              <a:t>　日本語は唯一私（だけ）がわかります。</a:t>
            </a:r>
            <a:endParaRPr lang="en-US" altLang="ja-JP" sz="4400" dirty="0" smtClean="0"/>
          </a:p>
          <a:p>
            <a:r>
              <a:rPr lang="ja-JP" altLang="en-US" sz="4800" smtClean="0"/>
              <a:t>私</a:t>
            </a:r>
            <a:r>
              <a:rPr lang="ja-JP" altLang="en-US" sz="4800" smtClean="0">
                <a:solidFill>
                  <a:srgbClr val="FF00FF"/>
                </a:solidFill>
              </a:rPr>
              <a:t>が</a:t>
            </a:r>
            <a:r>
              <a:rPr lang="ja-JP" altLang="en-US" sz="4800" smtClean="0"/>
              <a:t>日本語</a:t>
            </a:r>
            <a:r>
              <a:rPr lang="ja-JP" altLang="en-US" sz="4800" smtClean="0">
                <a:solidFill>
                  <a:srgbClr val="FF0000"/>
                </a:solidFill>
              </a:rPr>
              <a:t>を</a:t>
            </a:r>
            <a:r>
              <a:rPr lang="ja-JP" altLang="en-US" sz="4800" smtClean="0"/>
              <a:t>わかります。</a:t>
            </a:r>
            <a:endParaRPr lang="en-US" altLang="ja-JP" sz="4800" dirty="0" smtClean="0"/>
          </a:p>
          <a:p>
            <a:pPr lvl="1"/>
            <a:r>
              <a:rPr lang="ja-JP" altLang="en-US" sz="4400" smtClean="0"/>
              <a:t>　</a:t>
            </a:r>
            <a:r>
              <a:rPr lang="en-US" altLang="ja-JP" sz="4400" dirty="0" smtClean="0"/>
              <a:t> ×</a:t>
            </a:r>
            <a:endParaRPr lang="ja-JP" altLang="en-US" sz="4400" smtClean="0"/>
          </a:p>
          <a:p>
            <a:r>
              <a:rPr lang="ja-JP" altLang="en-US" sz="4800" smtClean="0"/>
              <a:t>私</a:t>
            </a:r>
            <a:r>
              <a:rPr lang="ja-JP" altLang="en-US" sz="4800" smtClean="0">
                <a:solidFill>
                  <a:srgbClr val="FF00FF"/>
                </a:solidFill>
              </a:rPr>
              <a:t>が</a:t>
            </a:r>
            <a:r>
              <a:rPr lang="ja-JP" altLang="en-US" sz="4800" smtClean="0"/>
              <a:t>日本語</a:t>
            </a:r>
            <a:r>
              <a:rPr lang="ja-JP" altLang="en-US" sz="4800" smtClean="0">
                <a:solidFill>
                  <a:srgbClr val="FF00FF"/>
                </a:solidFill>
              </a:rPr>
              <a:t>が</a:t>
            </a:r>
            <a:r>
              <a:rPr lang="ja-JP" altLang="en-US" sz="4800" smtClean="0"/>
              <a:t>わかります。</a:t>
            </a:r>
            <a:endParaRPr lang="en-US" altLang="ja-JP" sz="4800" dirty="0" smtClean="0"/>
          </a:p>
          <a:p>
            <a:pPr lvl="1"/>
            <a:r>
              <a:rPr lang="ja-JP" altLang="en-US" sz="4400" smtClean="0"/>
              <a:t>　唯一私（だけ）が日本語（だけ）がわかります。</a:t>
            </a:r>
            <a:endParaRPr lang="en-US" altLang="ja-JP" sz="4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修飾できない言葉がある</a:t>
            </a:r>
            <a:endParaRPr kumimoji="1" lang="ja-JP" altLang="en-US"/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040559"/>
          </a:xfrm>
        </p:spPr>
        <p:txBody>
          <a:bodyPr>
            <a:normAutofit/>
          </a:bodyPr>
          <a:lstStyle/>
          <a:p>
            <a:r>
              <a:rPr kumimoji="1" lang="ja-JP" altLang="en-US" sz="3600" smtClean="0"/>
              <a:t>「～を」という言葉は自動詞を修飾できない。</a:t>
            </a:r>
            <a:endParaRPr kumimoji="1" lang="en-US" altLang="ja-JP" sz="3600" dirty="0" smtClean="0"/>
          </a:p>
          <a:p>
            <a:r>
              <a:rPr lang="ja-JP" altLang="en-US" sz="3600" smtClean="0"/>
              <a:t>「～を」という言葉は目的を表し、他動詞を修飾する。</a:t>
            </a:r>
            <a:endParaRPr lang="en-US" altLang="ja-JP" sz="3600" dirty="0" smtClean="0"/>
          </a:p>
          <a:p>
            <a:r>
              <a:rPr kumimoji="1" lang="ja-JP" altLang="en-US" sz="3600" smtClean="0"/>
              <a:t>英語でも目的語を取らない動詞は一般的に自動詞である。</a:t>
            </a:r>
            <a:endParaRPr kumimoji="1" lang="en-US" altLang="ja-JP" sz="3600" dirty="0" smtClean="0"/>
          </a:p>
          <a:p>
            <a:endParaRPr kumimoji="1" lang="ja-JP" altLang="en-US" sz="36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kumimoji="1" lang="ja-JP" altLang="en-US" sz="6000" smtClean="0"/>
              <a:t>修飾とは</a:t>
            </a:r>
            <a:r>
              <a:rPr kumimoji="1" lang="ja-JP" altLang="en-US" sz="6000" smtClean="0">
                <a:solidFill>
                  <a:srgbClr val="3333FF"/>
                </a:solidFill>
              </a:rPr>
              <a:t>飾る</a:t>
            </a:r>
            <a:r>
              <a:rPr kumimoji="1" lang="ja-JP" altLang="en-US" sz="6000" smtClean="0"/>
              <a:t>こと。</a:t>
            </a:r>
            <a:endParaRPr kumimoji="1" lang="en-US" altLang="ja-JP" sz="6000" dirty="0" smtClean="0"/>
          </a:p>
          <a:p>
            <a:pPr>
              <a:buNone/>
            </a:pPr>
            <a:r>
              <a:rPr kumimoji="1" lang="en-US" altLang="ja-JP" sz="6000" dirty="0" smtClean="0">
                <a:latin typeface="+mn-ea"/>
              </a:rPr>
              <a:t>decorate</a:t>
            </a:r>
            <a:r>
              <a:rPr kumimoji="1" lang="ja-JP" altLang="en-US" sz="6000" smtClean="0">
                <a:solidFill>
                  <a:srgbClr val="3333FF"/>
                </a:solidFill>
              </a:rPr>
              <a:t>する</a:t>
            </a:r>
            <a:r>
              <a:rPr kumimoji="1" lang="ja-JP" altLang="en-US" sz="6000" smtClean="0"/>
              <a:t>こと。</a:t>
            </a:r>
            <a:endParaRPr kumimoji="1" lang="en-US" altLang="ja-JP" sz="6000" dirty="0" smtClean="0"/>
          </a:p>
          <a:p>
            <a:pPr>
              <a:buNone/>
            </a:pPr>
            <a:r>
              <a:rPr kumimoji="1" lang="ja-JP" altLang="en-US" sz="6000" smtClean="0">
                <a:solidFill>
                  <a:srgbClr val="FF00FF"/>
                </a:solidFill>
              </a:rPr>
              <a:t>被修飾と</a:t>
            </a:r>
            <a:r>
              <a:rPr kumimoji="1" lang="ja-JP" altLang="en-US" sz="6000" smtClean="0"/>
              <a:t>は</a:t>
            </a:r>
            <a:r>
              <a:rPr kumimoji="1" lang="ja-JP" altLang="en-US" sz="6000" smtClean="0">
                <a:solidFill>
                  <a:srgbClr val="FF00FF"/>
                </a:solidFill>
              </a:rPr>
              <a:t>飾られる</a:t>
            </a:r>
            <a:r>
              <a:rPr kumimoji="1" lang="ja-JP" altLang="en-US" sz="6000" smtClean="0"/>
              <a:t>こと。</a:t>
            </a:r>
            <a:endParaRPr kumimoji="1" lang="en-US" altLang="ja-JP" sz="6000" dirty="0" smtClean="0"/>
          </a:p>
          <a:p>
            <a:pPr>
              <a:buNone/>
            </a:pPr>
            <a:r>
              <a:rPr lang="en-US" altLang="ja-JP" sz="6000" dirty="0" smtClean="0">
                <a:latin typeface="+mn-ea"/>
              </a:rPr>
              <a:t>decorate</a:t>
            </a:r>
            <a:r>
              <a:rPr lang="ja-JP" altLang="en-US" sz="6000" smtClean="0">
                <a:solidFill>
                  <a:srgbClr val="FF00FF"/>
                </a:solidFill>
                <a:latin typeface="+mn-ea"/>
              </a:rPr>
              <a:t>され</a:t>
            </a:r>
            <a:r>
              <a:rPr lang="ja-JP" altLang="en-US" sz="6000" smtClean="0">
                <a:solidFill>
                  <a:srgbClr val="FF00FF"/>
                </a:solidFill>
              </a:rPr>
              <a:t>る</a:t>
            </a:r>
            <a:r>
              <a:rPr lang="ja-JP" altLang="en-US" sz="6000" smtClean="0"/>
              <a:t>こと。</a:t>
            </a:r>
            <a:endParaRPr lang="en-US" altLang="ja-JP" sz="6000" dirty="0" smtClean="0"/>
          </a:p>
          <a:p>
            <a:pPr>
              <a:buNone/>
            </a:pPr>
            <a:r>
              <a:rPr lang="ja-JP" altLang="en-US" sz="6000" smtClean="0"/>
              <a:t>「</a:t>
            </a:r>
            <a:r>
              <a:rPr lang="ja-JP" altLang="en-US" sz="6000" smtClean="0">
                <a:solidFill>
                  <a:srgbClr val="FF00FF"/>
                </a:solidFill>
              </a:rPr>
              <a:t>被</a:t>
            </a:r>
            <a:r>
              <a:rPr lang="ja-JP" altLang="en-US" sz="6000" smtClean="0"/>
              <a:t>」とは「</a:t>
            </a:r>
            <a:r>
              <a:rPr lang="ja-JP" altLang="en-US" sz="6000" smtClean="0">
                <a:solidFill>
                  <a:srgbClr val="FF00FF"/>
                </a:solidFill>
              </a:rPr>
              <a:t>こうむ</a:t>
            </a:r>
            <a:r>
              <a:rPr lang="ja-JP" altLang="en-US" sz="6000" smtClean="0"/>
              <a:t>」ること。</a:t>
            </a:r>
            <a:endParaRPr lang="en-US" altLang="ja-JP" sz="6000" dirty="0" smtClean="0"/>
          </a:p>
          <a:p>
            <a:pPr>
              <a:buNone/>
            </a:pPr>
            <a:endParaRPr kumimoji="1" lang="ja-JP" altLang="en-US" sz="6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ja-JP" altLang="en-US" dirty="0" smtClean="0"/>
              <a:t>問題：</a:t>
            </a:r>
            <a:endParaRPr lang="en-US" altLang="ja-JP" dirty="0" smtClean="0"/>
          </a:p>
          <a:p>
            <a:r>
              <a:rPr lang="ja-JP" altLang="en-US" dirty="0" smtClean="0"/>
              <a:t>日本人がベトナム語を勉強しています。その場合、</a:t>
            </a:r>
            <a:endParaRPr lang="en-US" altLang="ja-JP" dirty="0" smtClean="0"/>
          </a:p>
          <a:p>
            <a:pPr indent="20638">
              <a:buNone/>
            </a:pPr>
            <a:r>
              <a:rPr lang="ja-JP" altLang="en-US" dirty="0" smtClean="0">
                <a:solidFill>
                  <a:srgbClr val="FF0000"/>
                </a:solidFill>
              </a:rPr>
              <a:t>ベトナム人がやる方が良いと思うことを全て述べなさい。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endParaRPr lang="en-US" altLang="ja-JP" dirty="0" smtClean="0"/>
          </a:p>
          <a:p>
            <a:pPr marL="514350" indent="-514350">
              <a:buFont typeface="+mj-ea"/>
              <a:buAutoNum type="circleNumDbPlain"/>
            </a:pPr>
            <a:r>
              <a:rPr lang="ja-JP" altLang="en-US" dirty="0" smtClean="0"/>
              <a:t>ベトナム人が</a:t>
            </a:r>
            <a:r>
              <a:rPr lang="ja-JP" altLang="en-US" dirty="0" smtClean="0">
                <a:solidFill>
                  <a:srgbClr val="FF0000"/>
                </a:solidFill>
              </a:rPr>
              <a:t>日本人に</a:t>
            </a:r>
            <a:r>
              <a:rPr lang="ja-JP" altLang="en-US" dirty="0" smtClean="0">
                <a:solidFill>
                  <a:srgbClr val="3333FF"/>
                </a:solidFill>
              </a:rPr>
              <a:t>してあげる方が</a:t>
            </a:r>
            <a:r>
              <a:rPr lang="ja-JP" altLang="en-US" dirty="0" smtClean="0"/>
              <a:t>良いと思うことを全て述べなさい。</a:t>
            </a:r>
            <a:endParaRPr lang="en-US" altLang="ja-JP" dirty="0" smtClean="0"/>
          </a:p>
          <a:p>
            <a:pPr marL="514350" indent="-514350">
              <a:buFont typeface="+mj-ea"/>
              <a:buAutoNum type="circleNumDbPlain"/>
            </a:pPr>
            <a:r>
              <a:rPr lang="ja-JP" altLang="en-US" dirty="0" smtClean="0">
                <a:solidFill>
                  <a:srgbClr val="FF0000"/>
                </a:solidFill>
              </a:rPr>
              <a:t>日本人が</a:t>
            </a:r>
            <a:r>
              <a:rPr lang="ja-JP" altLang="en-US" dirty="0" smtClean="0">
                <a:solidFill>
                  <a:srgbClr val="3333FF"/>
                </a:solidFill>
              </a:rPr>
              <a:t>した方が</a:t>
            </a:r>
            <a:r>
              <a:rPr lang="ja-JP" altLang="en-US" dirty="0" smtClean="0"/>
              <a:t>良いとベトナム人が思うことを全て述べなさい。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正解は・・・</a:t>
            </a:r>
            <a:endParaRPr kumimoji="1" lang="en-US" altLang="ja-JP" dirty="0" smtClean="0"/>
          </a:p>
          <a:p>
            <a:pPr algn="ctr">
              <a:buNone/>
            </a:pPr>
            <a:r>
              <a:rPr lang="ja-JP" altLang="en-US" sz="4800" dirty="0" smtClean="0">
                <a:solidFill>
                  <a:srgbClr val="FF0000"/>
                </a:solidFill>
              </a:rPr>
              <a:t>①　と　②　の両方</a:t>
            </a:r>
            <a:endParaRPr lang="en-US" altLang="ja-JP" sz="4800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kumimoji="1" lang="ja-JP" altLang="en-US" sz="4400" dirty="0" smtClean="0"/>
              <a:t>なぜならどちらの意味にも取れる。</a:t>
            </a:r>
            <a:endParaRPr kumimoji="1" lang="en-US" altLang="ja-JP" sz="4400" dirty="0" smtClean="0"/>
          </a:p>
          <a:p>
            <a:endParaRPr kumimoji="1" lang="en-US" altLang="ja-JP" sz="1800" dirty="0" smtClean="0"/>
          </a:p>
          <a:p>
            <a:r>
              <a:rPr lang="ja-JP" altLang="en-US" dirty="0" smtClean="0"/>
              <a:t>ベトナム人が</a:t>
            </a:r>
            <a:r>
              <a:rPr lang="ja-JP" altLang="en-US" dirty="0" smtClean="0">
                <a:solidFill>
                  <a:srgbClr val="3333FF"/>
                </a:solidFill>
              </a:rPr>
              <a:t>やる方が</a:t>
            </a:r>
            <a:r>
              <a:rPr lang="ja-JP" altLang="en-US" dirty="0" smtClean="0"/>
              <a:t>良いと思うことを全て述べなさい。</a:t>
            </a:r>
            <a:endParaRPr lang="en-US" altLang="ja-JP" dirty="0" smtClean="0"/>
          </a:p>
          <a:p>
            <a:pPr marL="514350" indent="-514350">
              <a:buFont typeface="+mj-ea"/>
              <a:buAutoNum type="circleNumDbPlain"/>
            </a:pPr>
            <a:r>
              <a:rPr lang="ja-JP" altLang="en-US" dirty="0" smtClean="0"/>
              <a:t>ベトナム人が</a:t>
            </a:r>
            <a:r>
              <a:rPr lang="ja-JP" altLang="en-US" dirty="0" smtClean="0">
                <a:solidFill>
                  <a:srgbClr val="FF0000"/>
                </a:solidFill>
              </a:rPr>
              <a:t>日本人に</a:t>
            </a:r>
            <a:r>
              <a:rPr lang="ja-JP" altLang="en-US" dirty="0" smtClean="0">
                <a:solidFill>
                  <a:srgbClr val="3333FF"/>
                </a:solidFill>
              </a:rPr>
              <a:t>してあげる方が</a:t>
            </a:r>
            <a:r>
              <a:rPr lang="ja-JP" altLang="en-US" dirty="0" smtClean="0"/>
              <a:t>良いと思うことを全て述べなさい。</a:t>
            </a:r>
            <a:endParaRPr lang="en-US" altLang="ja-JP" dirty="0" smtClean="0"/>
          </a:p>
          <a:p>
            <a:pPr marL="514350" indent="-514350">
              <a:buFont typeface="+mj-ea"/>
              <a:buAutoNum type="circleNumDbPlain"/>
            </a:pPr>
            <a:r>
              <a:rPr lang="ja-JP" altLang="en-US" dirty="0" smtClean="0">
                <a:solidFill>
                  <a:srgbClr val="FF0000"/>
                </a:solidFill>
              </a:rPr>
              <a:t>日本人が</a:t>
            </a:r>
            <a:r>
              <a:rPr lang="ja-JP" altLang="en-US" dirty="0" smtClean="0">
                <a:solidFill>
                  <a:srgbClr val="3333FF"/>
                </a:solidFill>
              </a:rPr>
              <a:t>した方が</a:t>
            </a:r>
            <a:r>
              <a:rPr lang="ja-JP" altLang="en-US" dirty="0" smtClean="0"/>
              <a:t>良いとベトナム人が思うことを全て述べなさい。</a:t>
            </a:r>
            <a:endParaRPr lang="en-US" altLang="ja-JP" dirty="0" smtClean="0"/>
          </a:p>
          <a:p>
            <a:pPr marL="514350" indent="-514350">
              <a:buNone/>
            </a:pPr>
            <a:r>
              <a:rPr lang="ja-JP" altLang="en-US" dirty="0" smtClean="0">
                <a:solidFill>
                  <a:srgbClr val="3333FF"/>
                </a:solidFill>
              </a:rPr>
              <a:t>教訓：　修飾語が少ないと誤解を産む可能性が高くなる。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0486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ja-JP" altLang="en-US" dirty="0" smtClean="0">
                <a:solidFill>
                  <a:srgbClr val="FF0000"/>
                </a:solidFill>
              </a:rPr>
              <a:t>誤った文章－０１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 smtClean="0"/>
              <a:t>ハノイにバスの最短行程を探すプログラム。</a:t>
            </a: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＝＝＞</a:t>
            </a:r>
            <a:endParaRPr lang="en-US" altLang="ja-JP" dirty="0" smtClean="0"/>
          </a:p>
          <a:p>
            <a:pPr marL="514350" indent="-514350">
              <a:buFont typeface="+mj-ea"/>
              <a:buAutoNum type="circleNumDbPlain"/>
            </a:pPr>
            <a:r>
              <a:rPr lang="ja-JP" altLang="en-US" dirty="0" smtClean="0"/>
              <a:t>バスの最短行程を</a:t>
            </a:r>
            <a:r>
              <a:rPr lang="ja-JP" altLang="en-US" dirty="0" smtClean="0">
                <a:solidFill>
                  <a:srgbClr val="FF0000"/>
                </a:solidFill>
              </a:rPr>
              <a:t>ハノイに</a:t>
            </a:r>
            <a:r>
              <a:rPr lang="ja-JP" altLang="en-US" dirty="0" smtClean="0"/>
              <a:t>探すプログラム。</a:t>
            </a:r>
            <a:endParaRPr lang="en-US" altLang="ja-JP" dirty="0" smtClean="0"/>
          </a:p>
          <a:p>
            <a:pPr marL="514350" indent="-514350">
              <a:buFont typeface="+mj-ea"/>
              <a:buAutoNum type="circleNumDbPlain"/>
            </a:pPr>
            <a:r>
              <a:rPr lang="ja-JP" altLang="en-US" dirty="0" smtClean="0">
                <a:solidFill>
                  <a:srgbClr val="FF0000"/>
                </a:solidFill>
              </a:rPr>
              <a:t>ハノイの</a:t>
            </a:r>
            <a:r>
              <a:rPr lang="ja-JP" altLang="en-US" dirty="0" smtClean="0"/>
              <a:t>バスの最短行程を探すプログラム。</a:t>
            </a:r>
            <a:endParaRPr lang="en-US" altLang="ja-JP" dirty="0" smtClean="0"/>
          </a:p>
          <a:p>
            <a:pPr marL="514350" indent="-514350">
              <a:buFont typeface="+mj-ea"/>
              <a:buAutoNum type="circleNumDbPlain"/>
            </a:pPr>
            <a:r>
              <a:rPr lang="ja-JP" altLang="en-US" dirty="0" smtClean="0"/>
              <a:t>バスの最短行程を</a:t>
            </a:r>
            <a:r>
              <a:rPr lang="ja-JP" altLang="en-US" dirty="0" smtClean="0">
                <a:solidFill>
                  <a:srgbClr val="FF0000"/>
                </a:solidFill>
              </a:rPr>
              <a:t>ハノイで</a:t>
            </a:r>
            <a:r>
              <a:rPr lang="ja-JP" altLang="en-US" dirty="0" smtClean="0"/>
              <a:t>探すプログラム。</a:t>
            </a: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ja-JP" altLang="en-US" dirty="0" smtClean="0">
                <a:solidFill>
                  <a:srgbClr val="FF0000"/>
                </a:solidFill>
              </a:rPr>
              <a:t>誤った文章－０２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 smtClean="0"/>
              <a:t>ファイルからバスの行程情報を入力した、特定条件を満たす行程を指定することです。</a:t>
            </a: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＝＝＞　</a:t>
            </a:r>
            <a:r>
              <a:rPr lang="ja-JP" altLang="en-US" dirty="0" smtClean="0">
                <a:solidFill>
                  <a:srgbClr val="3333FF"/>
                </a:solidFill>
              </a:rPr>
              <a:t>～を・・・することです。</a:t>
            </a:r>
            <a:endParaRPr lang="en-US" altLang="ja-JP" dirty="0" smtClean="0">
              <a:solidFill>
                <a:srgbClr val="3333FF"/>
              </a:solidFill>
            </a:endParaRPr>
          </a:p>
          <a:p>
            <a:pPr marL="514350" indent="-514350">
              <a:buFont typeface="+mj-ea"/>
              <a:buAutoNum type="circleNumDbPlain"/>
            </a:pPr>
            <a:r>
              <a:rPr lang="ja-JP" altLang="en-US" dirty="0" smtClean="0"/>
              <a:t>特定条件を満たすバスの行程情報を</a:t>
            </a:r>
            <a:r>
              <a:rPr lang="ja-JP" altLang="en-US" dirty="0" smtClean="0">
                <a:solidFill>
                  <a:srgbClr val="FF0000"/>
                </a:solidFill>
              </a:rPr>
              <a:t>ファイルから</a:t>
            </a:r>
            <a:r>
              <a:rPr lang="ja-JP" altLang="en-US" dirty="0" smtClean="0"/>
              <a:t>入力した行程を指定することです。</a:t>
            </a:r>
            <a:endParaRPr lang="en-US" altLang="ja-JP" dirty="0" smtClean="0"/>
          </a:p>
          <a:p>
            <a:pPr marL="514350" indent="-514350">
              <a:buFont typeface="+mj-ea"/>
              <a:buAutoNum type="circleNumDbPlain"/>
            </a:pPr>
            <a:r>
              <a:rPr lang="ja-JP" altLang="en-US" dirty="0" smtClean="0"/>
              <a:t>特定条件を満たす行程を</a:t>
            </a:r>
            <a:r>
              <a:rPr lang="ja-JP" altLang="en-US" dirty="0" smtClean="0">
                <a:solidFill>
                  <a:srgbClr val="FF0000"/>
                </a:solidFill>
              </a:rPr>
              <a:t>ファイルから</a:t>
            </a:r>
            <a:r>
              <a:rPr lang="ja-JP" altLang="en-US" dirty="0" smtClean="0"/>
              <a:t>入力した、バスの行程情報を指定することです。</a:t>
            </a:r>
            <a:endParaRPr lang="en-US" altLang="ja-JP" dirty="0" smtClean="0"/>
          </a:p>
          <a:p>
            <a:pPr marL="514350" indent="-514350">
              <a:buFont typeface="+mj-ea"/>
              <a:buAutoNum type="circleNumDbPlain"/>
            </a:pPr>
            <a:r>
              <a:rPr lang="ja-JP" altLang="en-US" dirty="0" smtClean="0"/>
              <a:t>？？？（全く意味がわからない！！！）</a:t>
            </a:r>
            <a:endParaRPr lang="en-US" altLang="ja-JP" dirty="0" smtClean="0"/>
          </a:p>
          <a:p>
            <a:pPr>
              <a:buNone/>
            </a:pPr>
            <a:endParaRPr lang="ja-JP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ja-JP" altLang="en-US" dirty="0" smtClean="0">
                <a:solidFill>
                  <a:srgbClr val="FF0000"/>
                </a:solidFill>
              </a:rPr>
              <a:t>誤った文章－０３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 smtClean="0"/>
              <a:t>ジャバのスウィングライブラリでイ</a:t>
            </a:r>
            <a:r>
              <a:rPr lang="ja-JP" altLang="en-US" smtClean="0"/>
              <a:t>ンタフ</a:t>
            </a:r>
            <a:r>
              <a:rPr lang="ja-JP" altLang="en-US" dirty="0" smtClean="0"/>
              <a:t>ェースを設計した、データベースに抜き出すデータを処理したり、イ</a:t>
            </a:r>
            <a:r>
              <a:rPr lang="ja-JP" altLang="en-US" smtClean="0"/>
              <a:t>ンタフ</a:t>
            </a:r>
            <a:r>
              <a:rPr lang="ja-JP" altLang="en-US" dirty="0" smtClean="0"/>
              <a:t>ェースにデータを表しました。</a:t>
            </a: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＝＝＞　「データを表す」・・・意味不明。</a:t>
            </a:r>
          </a:p>
          <a:p>
            <a:pPr marL="514350" indent="-514350">
              <a:buFont typeface="+mj-ea"/>
              <a:buAutoNum type="circleNumDbPlain"/>
            </a:pPr>
            <a:r>
              <a:rPr lang="ja-JP" altLang="en-US" dirty="0" smtClean="0">
                <a:solidFill>
                  <a:srgbClr val="3333FF"/>
                </a:solidFill>
              </a:rPr>
              <a:t>ジャバのスウィングライブラリで</a:t>
            </a:r>
            <a:r>
              <a:rPr lang="ja-JP" altLang="en-US" dirty="0" smtClean="0">
                <a:solidFill>
                  <a:srgbClr val="FF0000"/>
                </a:solidFill>
              </a:rPr>
              <a:t>イ</a:t>
            </a:r>
            <a:r>
              <a:rPr lang="ja-JP" altLang="en-US" smtClean="0">
                <a:solidFill>
                  <a:srgbClr val="FF0000"/>
                </a:solidFill>
              </a:rPr>
              <a:t>ンタフ</a:t>
            </a:r>
            <a:r>
              <a:rPr lang="ja-JP" altLang="en-US" dirty="0" smtClean="0">
                <a:solidFill>
                  <a:srgbClr val="FF0000"/>
                </a:solidFill>
              </a:rPr>
              <a:t>ェースを</a:t>
            </a:r>
            <a:r>
              <a:rPr lang="ja-JP" altLang="en-US" dirty="0" smtClean="0">
                <a:solidFill>
                  <a:srgbClr val="FF00FF"/>
                </a:solidFill>
              </a:rPr>
              <a:t>設計した</a:t>
            </a:r>
            <a:r>
              <a:rPr lang="ja-JP" altLang="en-US" dirty="0" smtClean="0">
                <a:solidFill>
                  <a:srgbClr val="7030A0"/>
                </a:solidFill>
              </a:rPr>
              <a:t>データベースに</a:t>
            </a:r>
            <a:r>
              <a:rPr lang="ja-JP" altLang="en-US" dirty="0" smtClean="0"/>
              <a:t>、</a:t>
            </a:r>
            <a:r>
              <a:rPr lang="ja-JP" altLang="en-US" dirty="0" smtClean="0">
                <a:solidFill>
                  <a:srgbClr val="3333FF"/>
                </a:solidFill>
              </a:rPr>
              <a:t>抜き出すデータを</a:t>
            </a:r>
            <a:r>
              <a:rPr lang="ja-JP" altLang="en-US" dirty="0" smtClean="0">
                <a:solidFill>
                  <a:srgbClr val="FF0000"/>
                </a:solidFill>
              </a:rPr>
              <a:t>処理したり</a:t>
            </a:r>
            <a:r>
              <a:rPr lang="ja-JP" altLang="en-US" dirty="0" smtClean="0"/>
              <a:t>、</a:t>
            </a:r>
            <a:r>
              <a:rPr lang="ja-JP" altLang="en-US" dirty="0" smtClean="0">
                <a:solidFill>
                  <a:srgbClr val="3333FF"/>
                </a:solidFill>
              </a:rPr>
              <a:t>イ</a:t>
            </a:r>
            <a:r>
              <a:rPr lang="ja-JP" altLang="en-US" smtClean="0">
                <a:solidFill>
                  <a:srgbClr val="3333FF"/>
                </a:solidFill>
              </a:rPr>
              <a:t>ンタフ</a:t>
            </a:r>
            <a:r>
              <a:rPr lang="ja-JP" altLang="en-US" dirty="0" smtClean="0">
                <a:solidFill>
                  <a:srgbClr val="3333FF"/>
                </a:solidFill>
              </a:rPr>
              <a:t>ェースに</a:t>
            </a:r>
            <a:r>
              <a:rPr lang="ja-JP" altLang="en-US" dirty="0" smtClean="0">
                <a:solidFill>
                  <a:srgbClr val="FF0000"/>
                </a:solidFill>
              </a:rPr>
              <a:t>データを</a:t>
            </a:r>
            <a:r>
              <a:rPr lang="ja-JP" altLang="en-US" dirty="0" smtClean="0">
                <a:solidFill>
                  <a:srgbClr val="FF00FF"/>
                </a:solidFill>
              </a:rPr>
              <a:t>表し</a:t>
            </a:r>
            <a:r>
              <a:rPr lang="ja-JP" altLang="en-US" dirty="0" smtClean="0"/>
              <a:t>ました。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ja-JP" altLang="en-US" dirty="0" smtClean="0">
                <a:solidFill>
                  <a:srgbClr val="FF0000"/>
                </a:solidFill>
              </a:rPr>
              <a:t>誤った文章－０４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 smtClean="0"/>
              <a:t>サーバからリアルタイム株の情報を更新し、投資している株の価値を管理することです。</a:t>
            </a: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＝＝＞　株の価値を</a:t>
            </a:r>
            <a:r>
              <a:rPr lang="ja-JP" altLang="en-US" dirty="0" smtClean="0">
                <a:solidFill>
                  <a:srgbClr val="FF0000"/>
                </a:solidFill>
              </a:rPr>
              <a:t>どのように</a:t>
            </a:r>
            <a:r>
              <a:rPr lang="ja-JP" altLang="en-US" dirty="0" smtClean="0"/>
              <a:t>管理するか？</a:t>
            </a:r>
            <a:endParaRPr lang="en-US" altLang="ja-JP" dirty="0" smtClean="0"/>
          </a:p>
          <a:p>
            <a:pPr marL="514350" indent="-514350">
              <a:buFont typeface="+mj-ea"/>
              <a:buAutoNum type="circleNumDbPlain"/>
            </a:pPr>
            <a:r>
              <a:rPr lang="ja-JP" altLang="en-US" dirty="0" smtClean="0"/>
              <a:t>リアルタイム</a:t>
            </a:r>
            <a:r>
              <a:rPr lang="ja-JP" altLang="en-US" dirty="0" smtClean="0">
                <a:solidFill>
                  <a:srgbClr val="FF0000"/>
                </a:solidFill>
              </a:rPr>
              <a:t>の</a:t>
            </a:r>
            <a:r>
              <a:rPr lang="ja-JP" altLang="en-US" dirty="0" smtClean="0"/>
              <a:t>株の情報を</a:t>
            </a:r>
            <a:r>
              <a:rPr lang="ja-JP" altLang="en-US" dirty="0" smtClean="0">
                <a:solidFill>
                  <a:srgbClr val="FF0000"/>
                </a:solidFill>
              </a:rPr>
              <a:t>サーバから</a:t>
            </a:r>
            <a:r>
              <a:rPr lang="ja-JP" altLang="en-US" dirty="0" smtClean="0"/>
              <a:t>更新し、投資している株の</a:t>
            </a:r>
            <a:r>
              <a:rPr lang="ja-JP" altLang="en-US" dirty="0" smtClean="0">
                <a:solidFill>
                  <a:srgbClr val="FF0000"/>
                </a:solidFill>
              </a:rPr>
              <a:t>価格</a:t>
            </a:r>
            <a:r>
              <a:rPr lang="ja-JP" altLang="en-US" dirty="0" smtClean="0"/>
              <a:t>を管理することです。</a:t>
            </a:r>
            <a:endParaRPr lang="en-US" altLang="ja-JP" dirty="0" smtClean="0"/>
          </a:p>
          <a:p>
            <a:pPr marL="514350" indent="-514350">
              <a:buFont typeface="+mj-ea"/>
              <a:buAutoNum type="circleNumDbPlain"/>
            </a:pPr>
            <a:r>
              <a:rPr lang="ja-JP" altLang="en-US" dirty="0" smtClean="0"/>
              <a:t>サーバから</a:t>
            </a:r>
            <a:r>
              <a:rPr lang="ja-JP" altLang="en-US" dirty="0" smtClean="0">
                <a:solidFill>
                  <a:srgbClr val="FF0000"/>
                </a:solidFill>
              </a:rPr>
              <a:t>の</a:t>
            </a:r>
            <a:r>
              <a:rPr lang="ja-JP" altLang="en-US" dirty="0" smtClean="0"/>
              <a:t>リアルタイム</a:t>
            </a:r>
            <a:r>
              <a:rPr lang="ja-JP" altLang="en-US" dirty="0" smtClean="0">
                <a:solidFill>
                  <a:srgbClr val="FF0000"/>
                </a:solidFill>
              </a:rPr>
              <a:t>の</a:t>
            </a:r>
            <a:r>
              <a:rPr lang="ja-JP" altLang="en-US" dirty="0" smtClean="0"/>
              <a:t>株の情報を更新し、投資している株の</a:t>
            </a:r>
            <a:r>
              <a:rPr lang="ja-JP" altLang="en-US" dirty="0" smtClean="0">
                <a:solidFill>
                  <a:srgbClr val="FF0000"/>
                </a:solidFill>
              </a:rPr>
              <a:t>価格</a:t>
            </a:r>
            <a:r>
              <a:rPr lang="ja-JP" altLang="en-US" dirty="0" smtClean="0"/>
              <a:t>を管理することです。</a:t>
            </a:r>
          </a:p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ja-JP" altLang="en-US" smtClean="0">
                <a:solidFill>
                  <a:srgbClr val="FF0000"/>
                </a:solidFill>
              </a:rPr>
              <a:t>誤った文章－０５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smtClean="0"/>
              <a:t>学科のトピックについて議論のためのウェブページ。</a:t>
            </a:r>
            <a:endParaRPr lang="en-US" altLang="ja-JP" dirty="0" smtClean="0"/>
          </a:p>
          <a:p>
            <a:pPr>
              <a:buNone/>
            </a:pPr>
            <a:r>
              <a:rPr lang="ja-JP" altLang="en-US" smtClean="0"/>
              <a:t>＝＝＞　～について・・・する。</a:t>
            </a:r>
          </a:p>
          <a:p>
            <a:pPr marL="514350" indent="-514350">
              <a:buFont typeface="+mj-ea"/>
              <a:buAutoNum type="circleNumDbPlain"/>
            </a:pPr>
            <a:r>
              <a:rPr lang="ja-JP" altLang="en-US" smtClean="0"/>
              <a:t>学科のトピックについて</a:t>
            </a:r>
            <a:r>
              <a:rPr lang="ja-JP" altLang="en-US" smtClean="0">
                <a:solidFill>
                  <a:srgbClr val="FF0000"/>
                </a:solidFill>
              </a:rPr>
              <a:t>の</a:t>
            </a:r>
            <a:r>
              <a:rPr lang="ja-JP" altLang="en-US" smtClean="0"/>
              <a:t>議論</a:t>
            </a:r>
            <a:r>
              <a:rPr lang="ja-JP" altLang="en-US" smtClean="0">
                <a:solidFill>
                  <a:srgbClr val="FF0000"/>
                </a:solidFill>
              </a:rPr>
              <a:t>をする</a:t>
            </a:r>
            <a:r>
              <a:rPr lang="ja-JP" altLang="en-US" smtClean="0"/>
              <a:t>ためのウェブページ。</a:t>
            </a:r>
            <a:endParaRPr lang="en-US" altLang="ja-JP" dirty="0" smtClean="0"/>
          </a:p>
          <a:p>
            <a:pPr marL="514350" indent="-514350">
              <a:buFont typeface="+mj-ea"/>
              <a:buAutoNum type="circleNumDbPlain"/>
            </a:pPr>
            <a:r>
              <a:rPr lang="ja-JP" altLang="en-US" smtClean="0"/>
              <a:t>学科のトピックについて議論</a:t>
            </a:r>
            <a:r>
              <a:rPr lang="ja-JP" altLang="en-US" smtClean="0">
                <a:solidFill>
                  <a:srgbClr val="FF0000"/>
                </a:solidFill>
              </a:rPr>
              <a:t>する</a:t>
            </a:r>
            <a:r>
              <a:rPr lang="ja-JP" altLang="en-US" smtClean="0"/>
              <a:t>ためのウェブページ。</a:t>
            </a:r>
            <a:endParaRPr lang="en-US" altLang="ja-JP" dirty="0" smtClean="0"/>
          </a:p>
          <a:p>
            <a:pPr marL="514350" indent="-514350">
              <a:buFont typeface="+mj-ea"/>
              <a:buAutoNum type="circleNumDbPlain"/>
            </a:pPr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ja-JP" altLang="en-US" dirty="0" smtClean="0">
                <a:solidFill>
                  <a:srgbClr val="FF0000"/>
                </a:solidFill>
              </a:rPr>
              <a:t>誤った文章－０６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 smtClean="0"/>
              <a:t>このウェブページは、教師としてトピックを管理し、各トピックに応じて皆さんが議論する所です。</a:t>
            </a: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＝＝＞</a:t>
            </a:r>
          </a:p>
          <a:p>
            <a:pPr marL="514350" indent="-514350">
              <a:buFont typeface="+mj-ea"/>
              <a:buAutoNum type="circleNumDbPlain"/>
            </a:pPr>
            <a:r>
              <a:rPr lang="ja-JP" altLang="en-US" dirty="0" smtClean="0"/>
              <a:t>教師としてトピックを管理し、各トピックに応じて皆さんが議論するためのウェブページはこれです。</a:t>
            </a:r>
            <a:endParaRPr lang="en-US" altLang="ja-JP" dirty="0" smtClean="0"/>
          </a:p>
          <a:p>
            <a:pPr marL="514350" indent="-514350">
              <a:buFont typeface="+mj-ea"/>
              <a:buAutoNum type="circleNumDbPlain"/>
            </a:pPr>
            <a:r>
              <a:rPr lang="ja-JP" altLang="en-US" dirty="0" smtClean="0"/>
              <a:t>このウェブページは議論する所です。教師がトピックを管理し、各トピック毎に皆さんが議論できます。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ja-JP" altLang="en-US" smtClean="0">
                <a:solidFill>
                  <a:srgbClr val="FF0000"/>
                </a:solidFill>
              </a:rPr>
              <a:t>誤った文章－０７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smtClean="0"/>
              <a:t>サービス指向によって、クラウドコンピューティングアプリケーションを作ることです。</a:t>
            </a:r>
            <a:endParaRPr lang="en-US" altLang="ja-JP" dirty="0" smtClean="0"/>
          </a:p>
          <a:p>
            <a:pPr>
              <a:buNone/>
            </a:pPr>
            <a:r>
              <a:rPr lang="ja-JP" altLang="en-US" smtClean="0"/>
              <a:t>＝＝＞　「、」に意味があるのか無いのか？</a:t>
            </a:r>
          </a:p>
          <a:p>
            <a:pPr marL="514350" indent="-514350">
              <a:buFont typeface="+mj-ea"/>
              <a:buAutoNum type="circleNumDbPlain"/>
            </a:pPr>
            <a:r>
              <a:rPr lang="ja-JP" altLang="en-US" smtClean="0"/>
              <a:t>サービス指向によってクラウドコンピューティングアプリケーションを作ることです。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marL="514350" indent="-514350">
              <a:buFont typeface="+mj-ea"/>
              <a:buAutoNum type="circleNumDbPlain"/>
            </a:pPr>
            <a:r>
              <a:rPr lang="ja-JP" altLang="en-US" smtClean="0"/>
              <a:t>クラウドコンピューティングアプリケーションを</a:t>
            </a:r>
            <a:r>
              <a:rPr lang="ja-JP" altLang="en-US" smtClean="0">
                <a:solidFill>
                  <a:srgbClr val="FF0000"/>
                </a:solidFill>
              </a:rPr>
              <a:t>サービス指向によって</a:t>
            </a:r>
            <a:r>
              <a:rPr lang="ja-JP" altLang="en-US" smtClean="0"/>
              <a:t>作ることです。</a:t>
            </a:r>
            <a:endParaRPr lang="en-US" altLang="ja-JP" dirty="0" smtClean="0"/>
          </a:p>
          <a:p>
            <a:pPr marL="514350" indent="-514350">
              <a:buFont typeface="+mj-ea"/>
              <a:buAutoNum type="circleNumDbPlain"/>
            </a:pPr>
            <a:endParaRPr lang="en-US" altLang="ja-JP" dirty="0" smtClean="0"/>
          </a:p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ja-JP" altLang="en-US" dirty="0" smtClean="0">
                <a:solidFill>
                  <a:srgbClr val="FF0000"/>
                </a:solidFill>
              </a:rPr>
              <a:t>誤った文章－０８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 smtClean="0"/>
              <a:t>実プロジェクトを参加する方法。</a:t>
            </a: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＝＝＞　自動詞、他動詞の誤り</a:t>
            </a:r>
          </a:p>
          <a:p>
            <a:pPr marL="514350" indent="-514350">
              <a:buFont typeface="+mj-ea"/>
              <a:buAutoNum type="circleNumDbPlain"/>
            </a:pPr>
            <a:r>
              <a:rPr lang="ja-JP" altLang="en-US" dirty="0" smtClean="0"/>
              <a:t>実プロジェクト</a:t>
            </a:r>
            <a:r>
              <a:rPr lang="ja-JP" altLang="en-US" dirty="0" smtClean="0">
                <a:solidFill>
                  <a:srgbClr val="FF0000"/>
                </a:solidFill>
              </a:rPr>
              <a:t>に</a:t>
            </a:r>
            <a:r>
              <a:rPr lang="ja-JP" altLang="en-US" dirty="0" smtClean="0"/>
              <a:t>参加する方法。</a:t>
            </a:r>
            <a:endParaRPr lang="en-US" altLang="ja-JP" dirty="0" smtClean="0"/>
          </a:p>
          <a:p>
            <a:pPr marL="514350" indent="-514350">
              <a:buFont typeface="+mj-ea"/>
              <a:buAutoNum type="circleNumDbPlain"/>
            </a:pPr>
            <a:r>
              <a:rPr lang="ja-JP" altLang="en-US" dirty="0" smtClean="0"/>
              <a:t>実プロジェクト</a:t>
            </a:r>
            <a:r>
              <a:rPr lang="ja-JP" altLang="en-US" dirty="0" smtClean="0">
                <a:solidFill>
                  <a:srgbClr val="FF0000"/>
                </a:solidFill>
              </a:rPr>
              <a:t>に？？が</a:t>
            </a:r>
            <a:r>
              <a:rPr lang="ja-JP" altLang="en-US" dirty="0" smtClean="0"/>
              <a:t>参加する方法。</a:t>
            </a:r>
            <a:endParaRPr lang="en-US" altLang="ja-JP" dirty="0" smtClean="0"/>
          </a:p>
          <a:p>
            <a:pPr marL="514350" indent="-514350">
              <a:buFont typeface="+mj-ea"/>
              <a:buAutoNum type="circleNumDbPlain"/>
            </a:pPr>
            <a:r>
              <a:rPr lang="ja-JP" altLang="en-US" dirty="0" smtClean="0"/>
              <a:t>実プロジェクト</a:t>
            </a:r>
            <a:r>
              <a:rPr lang="ja-JP" altLang="en-US" dirty="0" smtClean="0">
                <a:solidFill>
                  <a:srgbClr val="FF0000"/>
                </a:solidFill>
              </a:rPr>
              <a:t>に？？を</a:t>
            </a:r>
            <a:r>
              <a:rPr lang="ja-JP" altLang="en-US" dirty="0" smtClean="0"/>
              <a:t>参加</a:t>
            </a:r>
            <a:r>
              <a:rPr lang="ja-JP" altLang="en-US" dirty="0" smtClean="0">
                <a:solidFill>
                  <a:srgbClr val="FF0000"/>
                </a:solidFill>
              </a:rPr>
              <a:t>させる</a:t>
            </a:r>
            <a:r>
              <a:rPr lang="ja-JP" altLang="en-US" dirty="0" smtClean="0"/>
              <a:t>方法。</a:t>
            </a:r>
            <a:endParaRPr lang="en-US" altLang="ja-JP" dirty="0" smtClean="0"/>
          </a:p>
          <a:p>
            <a:pPr marL="514350" indent="-514350">
              <a:buFont typeface="+mj-ea"/>
              <a:buAutoNum type="circleNumDbPlain"/>
            </a:pPr>
            <a:r>
              <a:rPr lang="ja-JP" altLang="en-US" dirty="0" smtClean="0"/>
              <a:t>実プロジェクトを参加</a:t>
            </a:r>
            <a:r>
              <a:rPr lang="ja-JP" altLang="en-US" dirty="0" smtClean="0">
                <a:solidFill>
                  <a:srgbClr val="FF0000"/>
                </a:solidFill>
              </a:rPr>
              <a:t>させる</a:t>
            </a:r>
            <a:r>
              <a:rPr lang="ja-JP" altLang="en-US" dirty="0" smtClean="0"/>
              <a:t>方法。</a:t>
            </a:r>
            <a:endParaRPr lang="en-US" altLang="ja-JP" dirty="0" smtClean="0"/>
          </a:p>
          <a:p>
            <a:pPr marL="514350" indent="-514350">
              <a:buFont typeface="+mj-ea"/>
              <a:buAutoNum type="circleNumDbPlain"/>
            </a:pPr>
            <a:r>
              <a:rPr lang="ja-JP" altLang="en-US" dirty="0" smtClean="0"/>
              <a:t>実プロジェクト</a:t>
            </a:r>
            <a:r>
              <a:rPr lang="ja-JP" altLang="en-US" dirty="0" smtClean="0">
                <a:solidFill>
                  <a:srgbClr val="FF0000"/>
                </a:solidFill>
              </a:rPr>
              <a:t>が</a:t>
            </a:r>
            <a:r>
              <a:rPr lang="ja-JP" altLang="en-US" dirty="0" smtClean="0"/>
              <a:t>参加する方法。</a:t>
            </a:r>
            <a:endParaRPr lang="en-US" altLang="ja-JP" dirty="0" smtClean="0"/>
          </a:p>
          <a:p>
            <a:pPr marL="514350" indent="-514350">
              <a:buNone/>
            </a:pPr>
            <a:r>
              <a:rPr lang="ja-JP" altLang="en-US" dirty="0" smtClean="0"/>
              <a:t>いずれにしても意味が確定できない。</a:t>
            </a:r>
            <a:endParaRPr lang="en-US" altLang="ja-JP" dirty="0" smtClean="0"/>
          </a:p>
          <a:p>
            <a:pPr marL="514350" indent="-514350">
              <a:buFont typeface="+mj-ea"/>
              <a:buAutoNum type="circleNumDbPlain"/>
            </a:pPr>
            <a:endParaRPr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修飾語可変、被修飾語固定</a:t>
            </a:r>
            <a:endParaRPr kumimoji="1" lang="ja-JP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ja-JP" altLang="en-US" smtClean="0"/>
              <a:t>父親は</a:t>
            </a:r>
            <a:r>
              <a:rPr lang="ja-JP" altLang="en-US" smtClean="0">
                <a:solidFill>
                  <a:srgbClr val="FF0000"/>
                </a:solidFill>
              </a:rPr>
              <a:t>お金を</a:t>
            </a:r>
            <a:r>
              <a:rPr lang="ja-JP" altLang="en-US" smtClean="0">
                <a:solidFill>
                  <a:srgbClr val="3333FF"/>
                </a:solidFill>
              </a:rPr>
              <a:t>子供に</a:t>
            </a:r>
            <a:r>
              <a:rPr lang="ja-JP" altLang="en-US" smtClean="0">
                <a:solidFill>
                  <a:srgbClr val="FF00FF"/>
                </a:solidFill>
              </a:rPr>
              <a:t>与える</a:t>
            </a:r>
            <a:r>
              <a:rPr lang="ja-JP" altLang="en-US" smtClean="0"/>
              <a:t>。</a:t>
            </a:r>
          </a:p>
          <a:p>
            <a:pPr marL="514350" indent="-514350">
              <a:buFont typeface="+mj-ea"/>
              <a:buAutoNum type="circleNumDbPlain"/>
            </a:pPr>
            <a:r>
              <a:rPr lang="ja-JP" altLang="en-US" smtClean="0">
                <a:solidFill>
                  <a:srgbClr val="3333FF"/>
                </a:solidFill>
              </a:rPr>
              <a:t>子供に</a:t>
            </a:r>
            <a:r>
              <a:rPr lang="ja-JP" altLang="en-US" smtClean="0"/>
              <a:t>父親は</a:t>
            </a:r>
            <a:r>
              <a:rPr lang="ja-JP" altLang="en-US" smtClean="0">
                <a:solidFill>
                  <a:srgbClr val="FF0000"/>
                </a:solidFill>
              </a:rPr>
              <a:t>お金を</a:t>
            </a:r>
            <a:r>
              <a:rPr lang="ja-JP" altLang="en-US" smtClean="0">
                <a:solidFill>
                  <a:srgbClr val="FF00FF"/>
                </a:solidFill>
              </a:rPr>
              <a:t>与える</a:t>
            </a:r>
            <a:r>
              <a:rPr lang="ja-JP" altLang="en-US" smtClean="0"/>
              <a:t>。</a:t>
            </a:r>
          </a:p>
          <a:p>
            <a:pPr marL="514350" indent="-514350">
              <a:buFont typeface="+mj-ea"/>
              <a:buAutoNum type="circleNumDbPlain"/>
            </a:pPr>
            <a:r>
              <a:rPr lang="ja-JP" altLang="en-US" smtClean="0">
                <a:solidFill>
                  <a:srgbClr val="FF0000"/>
                </a:solidFill>
              </a:rPr>
              <a:t>お金を</a:t>
            </a:r>
            <a:r>
              <a:rPr lang="ja-JP" altLang="en-US" smtClean="0">
                <a:solidFill>
                  <a:srgbClr val="3333FF"/>
                </a:solidFill>
              </a:rPr>
              <a:t>子供に</a:t>
            </a:r>
            <a:r>
              <a:rPr lang="ja-JP" altLang="en-US" smtClean="0"/>
              <a:t>父親は</a:t>
            </a:r>
            <a:r>
              <a:rPr lang="ja-JP" altLang="en-US" smtClean="0">
                <a:solidFill>
                  <a:srgbClr val="FF00FF"/>
                </a:solidFill>
              </a:rPr>
              <a:t>与える</a:t>
            </a:r>
            <a:r>
              <a:rPr lang="ja-JP" altLang="en-US" smtClean="0"/>
              <a:t>。</a:t>
            </a:r>
            <a:endParaRPr lang="en-US" altLang="ja-JP" dirty="0" smtClean="0"/>
          </a:p>
          <a:p>
            <a:pPr marL="514350" indent="-514350">
              <a:buFont typeface="+mj-ea"/>
              <a:buAutoNum type="circleNumDbPlain"/>
            </a:pPr>
            <a:r>
              <a:rPr lang="ja-JP" altLang="en-US" smtClean="0">
                <a:solidFill>
                  <a:srgbClr val="FF0000"/>
                </a:solidFill>
              </a:rPr>
              <a:t>お金を</a:t>
            </a:r>
            <a:r>
              <a:rPr lang="ja-JP" altLang="en-US" smtClean="0"/>
              <a:t>父親は</a:t>
            </a:r>
            <a:r>
              <a:rPr lang="ja-JP" altLang="en-US" smtClean="0">
                <a:solidFill>
                  <a:srgbClr val="3333FF"/>
                </a:solidFill>
              </a:rPr>
              <a:t>子供に</a:t>
            </a:r>
            <a:r>
              <a:rPr lang="ja-JP" altLang="en-US" smtClean="0">
                <a:solidFill>
                  <a:srgbClr val="FF00FF"/>
                </a:solidFill>
              </a:rPr>
              <a:t>与える</a:t>
            </a:r>
            <a:r>
              <a:rPr lang="ja-JP" altLang="en-US" smtClean="0"/>
              <a:t>。</a:t>
            </a:r>
          </a:p>
          <a:p>
            <a:pPr marL="514350" indent="-514350">
              <a:buFont typeface="+mj-ea"/>
              <a:buAutoNum type="circleNumDbPlain"/>
            </a:pPr>
            <a:r>
              <a:rPr lang="ja-JP" altLang="en-US" smtClean="0">
                <a:solidFill>
                  <a:srgbClr val="3333FF"/>
                </a:solidFill>
              </a:rPr>
              <a:t>子供に</a:t>
            </a:r>
            <a:r>
              <a:rPr lang="ja-JP" altLang="en-US" smtClean="0">
                <a:solidFill>
                  <a:srgbClr val="FF0000"/>
                </a:solidFill>
              </a:rPr>
              <a:t>お金を</a:t>
            </a:r>
            <a:r>
              <a:rPr lang="ja-JP" altLang="en-US" smtClean="0"/>
              <a:t>父親は</a:t>
            </a:r>
            <a:r>
              <a:rPr lang="ja-JP" altLang="en-US" smtClean="0">
                <a:solidFill>
                  <a:srgbClr val="FF00FF"/>
                </a:solidFill>
              </a:rPr>
              <a:t>与える</a:t>
            </a:r>
            <a:r>
              <a:rPr lang="ja-JP" altLang="en-US" smtClean="0"/>
              <a:t>。</a:t>
            </a:r>
          </a:p>
          <a:p>
            <a:pPr marL="514350" indent="-514350">
              <a:buFont typeface="+mj-ea"/>
              <a:buAutoNum type="circleNumDbPlain"/>
            </a:pPr>
            <a:r>
              <a:rPr lang="ja-JP" altLang="en-US" smtClean="0"/>
              <a:t>父親は</a:t>
            </a:r>
            <a:r>
              <a:rPr lang="ja-JP" altLang="en-US" smtClean="0">
                <a:solidFill>
                  <a:srgbClr val="3333FF"/>
                </a:solidFill>
              </a:rPr>
              <a:t>子供に</a:t>
            </a:r>
            <a:r>
              <a:rPr lang="ja-JP" altLang="en-US" smtClean="0">
                <a:solidFill>
                  <a:srgbClr val="FF0000"/>
                </a:solidFill>
              </a:rPr>
              <a:t>お金を</a:t>
            </a:r>
            <a:r>
              <a:rPr lang="ja-JP" altLang="en-US" smtClean="0">
                <a:solidFill>
                  <a:srgbClr val="FF00FF"/>
                </a:solidFill>
              </a:rPr>
              <a:t>与える</a:t>
            </a:r>
            <a:r>
              <a:rPr lang="ja-JP" altLang="en-US" smtClean="0"/>
              <a:t>。</a:t>
            </a:r>
          </a:p>
          <a:p>
            <a:pPr algn="ctr">
              <a:buNone/>
            </a:pPr>
            <a:r>
              <a:rPr lang="ja-JP" altLang="en-US" sz="5400" smtClean="0"/>
              <a:t>全て同じ意味です。</a:t>
            </a:r>
          </a:p>
          <a:p>
            <a:endParaRPr kumimoji="1" lang="ja-JP" altLang="en-US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516216" y="4539600"/>
            <a:ext cx="2088232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一般的</a:t>
            </a:r>
            <a:endParaRPr kumimoji="1" lang="ja-JP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6588224" y="1556792"/>
            <a:ext cx="2555776" cy="3672408"/>
          </a:xfrm>
          <a:prstGeom prst="rect">
            <a:avLst/>
          </a:prstGeom>
          <a:solidFill>
            <a:srgbClr val="FFD1D1"/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1" lang="ja-JP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修飾語：</a:t>
            </a:r>
            <a:endParaRPr kumimoji="1" lang="en-US" altLang="ja-JP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 algn="r">
              <a:spcBef>
                <a:spcPct val="20000"/>
              </a:spcBef>
            </a:pPr>
            <a:r>
              <a:rPr lang="ja-JP" altLang="en-US" sz="3200" smtClean="0"/>
              <a:t>父親は</a:t>
            </a:r>
            <a:endParaRPr lang="en-US" altLang="ja-JP" sz="3200" dirty="0" smtClean="0"/>
          </a:p>
          <a:p>
            <a:pPr marL="342900" lvl="0" indent="-342900" algn="r">
              <a:spcBef>
                <a:spcPct val="20000"/>
              </a:spcBef>
            </a:pPr>
            <a:r>
              <a:rPr lang="ja-JP" altLang="en-US" sz="3200" smtClean="0">
                <a:solidFill>
                  <a:srgbClr val="3333FF"/>
                </a:solidFill>
              </a:rPr>
              <a:t>子供に</a:t>
            </a:r>
            <a:endParaRPr lang="en-US" altLang="ja-JP" sz="3200" dirty="0" smtClean="0">
              <a:solidFill>
                <a:srgbClr val="3333FF"/>
              </a:solidFill>
            </a:endParaRPr>
          </a:p>
          <a:p>
            <a:pPr marL="342900" lvl="0" indent="-342900" algn="r">
              <a:spcBef>
                <a:spcPct val="20000"/>
              </a:spcBef>
            </a:pPr>
            <a:r>
              <a:rPr lang="ja-JP" altLang="en-US" sz="3200" smtClean="0">
                <a:solidFill>
                  <a:srgbClr val="FF0000"/>
                </a:solidFill>
              </a:rPr>
              <a:t>お金を</a:t>
            </a:r>
            <a:endParaRPr lang="en-US" altLang="ja-JP" sz="3200" dirty="0" smtClean="0">
              <a:solidFill>
                <a:srgbClr val="FF000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ja-JP" altLang="en-US" sz="3200" smtClean="0"/>
              <a:t>被修飾語：</a:t>
            </a:r>
            <a:endParaRPr lang="en-US" altLang="ja-JP" sz="3200" dirty="0" smtClean="0"/>
          </a:p>
          <a:p>
            <a:pPr marL="342900" indent="-342900" algn="r">
              <a:spcBef>
                <a:spcPct val="20000"/>
              </a:spcBef>
            </a:pPr>
            <a:r>
              <a:rPr lang="ja-JP" altLang="en-US" sz="3200" smtClean="0">
                <a:solidFill>
                  <a:srgbClr val="FF00FF"/>
                </a:solidFill>
              </a:rPr>
              <a:t>与える</a:t>
            </a:r>
            <a:endParaRPr lang="en-US" altLang="ja-JP" sz="3200" dirty="0" smtClean="0"/>
          </a:p>
          <a:p>
            <a:pPr marL="342900" lvl="0" indent="-342900" algn="r">
              <a:spcBef>
                <a:spcPct val="20000"/>
              </a:spcBef>
            </a:pPr>
            <a:endParaRPr kumimoji="1" lang="ja-JP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/>
      <p:bldP spid="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ja-JP" altLang="en-US" dirty="0" smtClean="0">
                <a:solidFill>
                  <a:srgbClr val="FF0000"/>
                </a:solidFill>
              </a:rPr>
              <a:t>誤った文章－０９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ja-JP" altLang="en-US" dirty="0" smtClean="0"/>
              <a:t>現在にサービス指向とクラウド・コンピューティングが強く発展している。</a:t>
            </a: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＝＝＞　強く発展・・・？　修飾語の選択誤り</a:t>
            </a:r>
          </a:p>
          <a:p>
            <a:pPr marL="514350" indent="-514350">
              <a:buFont typeface="+mj-ea"/>
              <a:buAutoNum type="circleNumDbPlain"/>
            </a:pPr>
            <a:r>
              <a:rPr lang="ja-JP" altLang="en-US" dirty="0" smtClean="0"/>
              <a:t>現在</a:t>
            </a:r>
            <a:r>
              <a:rPr lang="ja-JP" altLang="en-US" dirty="0" smtClean="0">
                <a:solidFill>
                  <a:srgbClr val="FF0000"/>
                </a:solidFill>
              </a:rPr>
              <a:t>、</a:t>
            </a:r>
            <a:r>
              <a:rPr lang="ja-JP" altLang="en-US" dirty="0" smtClean="0"/>
              <a:t>サービス指向とクラウド・コンピューティングが強く発展している。</a:t>
            </a:r>
            <a:endParaRPr lang="en-US" altLang="ja-JP" dirty="0" smtClean="0"/>
          </a:p>
          <a:p>
            <a:pPr marL="514350" indent="-514350">
              <a:buFont typeface="+mj-ea"/>
              <a:buAutoNum type="circleNumDbPlain"/>
            </a:pPr>
            <a:r>
              <a:rPr lang="ja-JP" altLang="en-US" dirty="0" smtClean="0"/>
              <a:t>サービス指向とクラウド・コンピューティングが</a:t>
            </a:r>
            <a:r>
              <a:rPr lang="ja-JP" altLang="en-US" dirty="0" smtClean="0">
                <a:solidFill>
                  <a:srgbClr val="FF0000"/>
                </a:solidFill>
              </a:rPr>
              <a:t>現在</a:t>
            </a:r>
            <a:r>
              <a:rPr lang="ja-JP" altLang="en-US" dirty="0" smtClean="0"/>
              <a:t>強く発展している。</a:t>
            </a:r>
            <a:endParaRPr lang="en-US" altLang="ja-JP" dirty="0" smtClean="0"/>
          </a:p>
          <a:p>
            <a:pPr marL="514350" indent="-514350">
              <a:buFont typeface="+mj-ea"/>
              <a:buAutoNum type="circleNumDbPlain"/>
            </a:pPr>
            <a:r>
              <a:rPr lang="ja-JP" altLang="en-US" dirty="0" smtClean="0"/>
              <a:t>サービス指向とクラウド・コンピューティングが</a:t>
            </a:r>
            <a:r>
              <a:rPr lang="ja-JP" altLang="en-US" dirty="0" smtClean="0">
                <a:solidFill>
                  <a:srgbClr val="FF0000"/>
                </a:solidFill>
              </a:rPr>
              <a:t>現実に</a:t>
            </a:r>
            <a:r>
              <a:rPr lang="ja-JP" altLang="en-US" dirty="0" smtClean="0"/>
              <a:t>強く発展している。</a:t>
            </a:r>
            <a:endParaRPr lang="en-US" altLang="ja-JP" dirty="0" smtClean="0"/>
          </a:p>
          <a:p>
            <a:pPr marL="514350" indent="-514350">
              <a:buFont typeface="+mj-ea"/>
              <a:buAutoNum type="circleNumDbPlain"/>
            </a:pPr>
            <a:r>
              <a:rPr lang="ja-JP" altLang="en-US" dirty="0" smtClean="0"/>
              <a:t>サービス指向とクラウド・コンピューティングが</a:t>
            </a:r>
            <a:r>
              <a:rPr lang="ja-JP" altLang="en-US" dirty="0" smtClean="0">
                <a:solidFill>
                  <a:srgbClr val="FF0000"/>
                </a:solidFill>
              </a:rPr>
              <a:t>現在</a:t>
            </a:r>
            <a:r>
              <a:rPr lang="ja-JP" altLang="en-US" dirty="0" smtClean="0">
                <a:solidFill>
                  <a:srgbClr val="3333FF"/>
                </a:solidFill>
              </a:rPr>
              <a:t>凄い勢いで</a:t>
            </a:r>
            <a:r>
              <a:rPr lang="ja-JP" altLang="en-US" dirty="0" smtClean="0"/>
              <a:t>発展している。</a:t>
            </a:r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>
            <a:normAutofit/>
          </a:bodyPr>
          <a:lstStyle/>
          <a:p>
            <a:r>
              <a:rPr lang="ja-JP" altLang="en-US" smtClean="0"/>
              <a:t>玉を折る。・・・・・意味が不明。</a:t>
            </a:r>
            <a:endParaRPr lang="en-US" altLang="ja-JP" dirty="0" smtClean="0"/>
          </a:p>
          <a:p>
            <a:r>
              <a:rPr kumimoji="1" lang="en-US" altLang="ja-JP" dirty="0" smtClean="0"/>
              <a:t>fold a ball.</a:t>
            </a:r>
            <a:r>
              <a:rPr kumimoji="1" lang="ja-JP" altLang="en-US" smtClean="0"/>
              <a:t>　・・・・英語でも意味不明。</a:t>
            </a:r>
            <a:endParaRPr kumimoji="1" lang="en-US" altLang="ja-JP" dirty="0" smtClean="0"/>
          </a:p>
          <a:p>
            <a:r>
              <a:rPr lang="ja-JP" altLang="en-US" smtClean="0"/>
              <a:t>・・・・ベトナム語でも意味不明ですか？</a:t>
            </a:r>
            <a:endParaRPr kumimoji="1" lang="en-US" altLang="ja-JP" dirty="0" smtClean="0"/>
          </a:p>
          <a:p>
            <a:r>
              <a:rPr lang="ja-JP" altLang="en-US" smtClean="0"/>
              <a:t>つまり、決して接続しない修飾・被修飾関係というのは存在する。</a:t>
            </a:r>
            <a:endParaRPr lang="en-US" altLang="ja-JP" dirty="0" smtClean="0"/>
          </a:p>
          <a:p>
            <a:r>
              <a:rPr kumimoji="1" lang="ja-JP" altLang="en-US" smtClean="0"/>
              <a:t>修飾語は適合するものを考えて選ばなくてはならない。</a:t>
            </a:r>
            <a:endParaRPr kumimoji="1" lang="en-US" altLang="ja-JP" dirty="0" smtClean="0"/>
          </a:p>
          <a:p>
            <a:r>
              <a:rPr lang="ja-JP" altLang="en-US" smtClean="0"/>
              <a:t>日本語は、接続の自由度が高く、ルールが少ないが、長い句の修飾の順番を誤ると、意味が変わる場合があったり、解り難い文になったりする。</a:t>
            </a:r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ここまでで質問がありますか？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4800" b="1" dirty="0" smtClean="0">
                <a:solidFill>
                  <a:srgbClr val="3333FF"/>
                </a:solidFill>
              </a:rPr>
              <a:t>質問</a:t>
            </a:r>
            <a:r>
              <a:rPr lang="ja-JP" altLang="en-US" sz="4800" b="1" dirty="0" smtClean="0"/>
              <a:t>は</a:t>
            </a:r>
            <a:r>
              <a:rPr lang="ja-JP" altLang="en-US" sz="4800" b="1" dirty="0" smtClean="0">
                <a:solidFill>
                  <a:srgbClr val="3333FF"/>
                </a:solidFill>
              </a:rPr>
              <a:t>コミュニケーション</a:t>
            </a:r>
            <a:r>
              <a:rPr lang="ja-JP" altLang="en-US" sz="4800" b="1" dirty="0" smtClean="0"/>
              <a:t>の</a:t>
            </a:r>
            <a:r>
              <a:rPr lang="en-US" altLang="ja-JP" sz="4800" b="1" dirty="0" smtClean="0"/>
              <a:t>	</a:t>
            </a:r>
            <a:r>
              <a:rPr lang="ja-JP" altLang="en-US" sz="4800" b="1" dirty="0" smtClean="0">
                <a:solidFill>
                  <a:srgbClr val="3333FF"/>
                </a:solidFill>
              </a:rPr>
              <a:t>基本</a:t>
            </a:r>
            <a:r>
              <a:rPr lang="ja-JP" altLang="en-US" sz="4800" b="1" dirty="0" smtClean="0"/>
              <a:t>です。</a:t>
            </a:r>
            <a:endParaRPr lang="en-US" altLang="ja-JP" sz="4800" b="1" dirty="0" smtClean="0"/>
          </a:p>
          <a:p>
            <a:r>
              <a:rPr lang="ja-JP" altLang="en-US" sz="4800" b="1" dirty="0" smtClean="0">
                <a:solidFill>
                  <a:srgbClr val="3333FF"/>
                </a:solidFill>
              </a:rPr>
              <a:t>確認</a:t>
            </a:r>
            <a:r>
              <a:rPr lang="ja-JP" altLang="en-US" sz="4800" b="1" dirty="0" smtClean="0"/>
              <a:t>も</a:t>
            </a:r>
            <a:r>
              <a:rPr lang="ja-JP" altLang="en-US" sz="4800" b="1" dirty="0" smtClean="0">
                <a:solidFill>
                  <a:srgbClr val="3333FF"/>
                </a:solidFill>
              </a:rPr>
              <a:t>コミュニケーション</a:t>
            </a:r>
            <a:r>
              <a:rPr lang="ja-JP" altLang="en-US" sz="4800" b="1" dirty="0" smtClean="0"/>
              <a:t>の</a:t>
            </a:r>
            <a:r>
              <a:rPr lang="en-US" altLang="ja-JP" sz="4800" b="1" dirty="0" smtClean="0"/>
              <a:t>		</a:t>
            </a:r>
            <a:r>
              <a:rPr lang="ja-JP" altLang="en-US" sz="4800" b="1" dirty="0" smtClean="0">
                <a:solidFill>
                  <a:srgbClr val="3333FF"/>
                </a:solidFill>
              </a:rPr>
              <a:t>基本</a:t>
            </a:r>
            <a:r>
              <a:rPr lang="ja-JP" altLang="en-US" sz="4800" b="1" dirty="0" smtClean="0"/>
              <a:t>です。</a:t>
            </a:r>
            <a:endParaRPr lang="en-US" altLang="ja-JP" sz="4800" b="1" dirty="0" smtClean="0"/>
          </a:p>
          <a:p>
            <a:r>
              <a:rPr lang="ja-JP" altLang="en-US" sz="4800" b="1" dirty="0" smtClean="0"/>
              <a:t>何でも</a:t>
            </a:r>
            <a:r>
              <a:rPr lang="ja-JP" altLang="en-US" sz="4800" b="1" dirty="0" smtClean="0">
                <a:solidFill>
                  <a:srgbClr val="3333FF"/>
                </a:solidFill>
              </a:rPr>
              <a:t>質問</a:t>
            </a:r>
            <a:r>
              <a:rPr lang="ja-JP" altLang="en-US" sz="4800" b="1" dirty="0" smtClean="0"/>
              <a:t>してください。</a:t>
            </a:r>
            <a:endParaRPr lang="en-US" altLang="ja-JP" sz="4800" b="1" dirty="0" smtClean="0"/>
          </a:p>
          <a:p>
            <a:pPr>
              <a:buNone/>
            </a:pPr>
            <a:endParaRPr lang="en-US" altLang="ja-JP" sz="4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「は」と「が」の違いについて</a:t>
            </a:r>
            <a:endParaRPr kumimoji="1" lang="ja-JP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mtClean="0"/>
              <a:t>父親は</a:t>
            </a:r>
            <a:r>
              <a:rPr lang="ja-JP" altLang="en-US" smtClean="0">
                <a:solidFill>
                  <a:srgbClr val="3333FF"/>
                </a:solidFill>
              </a:rPr>
              <a:t>子供に</a:t>
            </a:r>
            <a:r>
              <a:rPr lang="ja-JP" altLang="en-US" smtClean="0">
                <a:solidFill>
                  <a:srgbClr val="FF0000"/>
                </a:solidFill>
              </a:rPr>
              <a:t>お金を</a:t>
            </a:r>
            <a:r>
              <a:rPr lang="ja-JP" altLang="en-US" smtClean="0">
                <a:solidFill>
                  <a:srgbClr val="FF00FF"/>
                </a:solidFill>
              </a:rPr>
              <a:t>与える</a:t>
            </a:r>
            <a:r>
              <a:rPr lang="ja-JP" altLang="en-US" smtClean="0"/>
              <a:t>。</a:t>
            </a:r>
            <a:endParaRPr lang="en-US" altLang="ja-JP" dirty="0" smtClean="0"/>
          </a:p>
          <a:p>
            <a:r>
              <a:rPr lang="ja-JP" altLang="en-US" smtClean="0"/>
              <a:t>父親が</a:t>
            </a:r>
            <a:r>
              <a:rPr lang="ja-JP" altLang="en-US" smtClean="0">
                <a:solidFill>
                  <a:srgbClr val="3333FF"/>
                </a:solidFill>
              </a:rPr>
              <a:t>子供に</a:t>
            </a:r>
            <a:r>
              <a:rPr lang="ja-JP" altLang="en-US" smtClean="0">
                <a:solidFill>
                  <a:srgbClr val="FF0000"/>
                </a:solidFill>
              </a:rPr>
              <a:t>お金を</a:t>
            </a:r>
            <a:r>
              <a:rPr lang="ja-JP" altLang="en-US" smtClean="0">
                <a:solidFill>
                  <a:srgbClr val="FF00FF"/>
                </a:solidFill>
              </a:rPr>
              <a:t>与えた</a:t>
            </a:r>
            <a:r>
              <a:rPr lang="ja-JP" altLang="en-US" smtClean="0"/>
              <a:t>。</a:t>
            </a:r>
          </a:p>
          <a:p>
            <a:pPr algn="ctr">
              <a:buNone/>
            </a:pPr>
            <a:endParaRPr lang="en-US" altLang="ja-JP" sz="5400" dirty="0" smtClean="0"/>
          </a:p>
          <a:p>
            <a:pPr algn="ctr">
              <a:buNone/>
            </a:pPr>
            <a:r>
              <a:rPr lang="ja-JP" altLang="en-US" sz="5400" smtClean="0"/>
              <a:t>何が違いますか？</a:t>
            </a:r>
            <a:endParaRPr lang="en-US" altLang="ja-JP" sz="5400" dirty="0" smtClean="0"/>
          </a:p>
          <a:p>
            <a:pPr algn="ctr">
              <a:buNone/>
            </a:pPr>
            <a:r>
              <a:rPr kumimoji="1" lang="ja-JP" altLang="en-US" sz="4800" smtClean="0"/>
              <a:t>意味の違いがわかりますか？</a:t>
            </a:r>
            <a:endParaRPr kumimoji="1" lang="ja-JP" altLang="en-US" sz="480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868144" y="1556792"/>
            <a:ext cx="3275856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「は」</a:t>
            </a:r>
            <a:endParaRPr kumimoji="1" lang="ja-JP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5868144" y="2204864"/>
            <a:ext cx="3275856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「が」</a:t>
            </a:r>
            <a:endParaRPr kumimoji="1" lang="ja-JP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「は」と「が」の違いについて</a:t>
            </a:r>
            <a:endParaRPr kumimoji="1" lang="ja-JP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mtClean="0"/>
              <a:t>人</a:t>
            </a:r>
            <a:r>
              <a:rPr lang="ja-JP" altLang="en-US" smtClean="0">
                <a:solidFill>
                  <a:srgbClr val="3333FF"/>
                </a:solidFill>
              </a:rPr>
              <a:t>は</a:t>
            </a:r>
            <a:r>
              <a:rPr lang="ja-JP" altLang="en-US" smtClean="0"/>
              <a:t>死ぬ。</a:t>
            </a:r>
            <a:endParaRPr lang="en-US" altLang="ja-JP" dirty="0" smtClean="0"/>
          </a:p>
          <a:p>
            <a:pPr lvl="1"/>
            <a:r>
              <a:rPr lang="ja-JP" altLang="en-US" sz="3600" smtClean="0">
                <a:solidFill>
                  <a:srgbClr val="3333FF"/>
                </a:solidFill>
              </a:rPr>
              <a:t>　</a:t>
            </a:r>
            <a:r>
              <a:rPr lang="en-US" altLang="ja-JP" sz="3600" dirty="0" smtClean="0">
                <a:solidFill>
                  <a:srgbClr val="3333FF"/>
                </a:solidFill>
              </a:rPr>
              <a:t>A</a:t>
            </a:r>
            <a:r>
              <a:rPr lang="en-US" altLang="ja-JP" sz="3600" dirty="0" smtClean="0">
                <a:solidFill>
                  <a:srgbClr val="FF0000"/>
                </a:solidFill>
              </a:rPr>
              <a:t> </a:t>
            </a:r>
            <a:r>
              <a:rPr lang="en-US" altLang="ja-JP" sz="3600" dirty="0" smtClean="0"/>
              <a:t>man die.</a:t>
            </a:r>
          </a:p>
          <a:p>
            <a:r>
              <a:rPr lang="ja-JP" altLang="en-US" smtClean="0"/>
              <a:t>人</a:t>
            </a:r>
            <a:r>
              <a:rPr lang="ja-JP" altLang="en-US" smtClean="0">
                <a:solidFill>
                  <a:srgbClr val="FF0000"/>
                </a:solidFill>
              </a:rPr>
              <a:t>が</a:t>
            </a:r>
            <a:r>
              <a:rPr lang="ja-JP" altLang="en-US" smtClean="0"/>
              <a:t>死ぬ。</a:t>
            </a:r>
            <a:endParaRPr lang="en-US" altLang="ja-JP" dirty="0" smtClean="0"/>
          </a:p>
          <a:p>
            <a:pPr lvl="1"/>
            <a:r>
              <a:rPr lang="ja-JP" altLang="en-US" sz="3600" smtClean="0">
                <a:solidFill>
                  <a:srgbClr val="FF0000"/>
                </a:solidFill>
              </a:rPr>
              <a:t>　</a:t>
            </a:r>
            <a:r>
              <a:rPr lang="en-US" altLang="ja-JP" sz="3600" dirty="0" smtClean="0">
                <a:solidFill>
                  <a:srgbClr val="FF0000"/>
                </a:solidFill>
              </a:rPr>
              <a:t>The</a:t>
            </a:r>
            <a:r>
              <a:rPr lang="en-US" altLang="ja-JP" sz="3600" dirty="0" smtClean="0"/>
              <a:t> man die.</a:t>
            </a:r>
            <a:endParaRPr lang="ja-JP" altLang="en-US" sz="3600" smtClean="0"/>
          </a:p>
          <a:p>
            <a:pPr algn="ctr">
              <a:buNone/>
            </a:pPr>
            <a:r>
              <a:rPr lang="ja-JP" altLang="en-US" sz="5400" smtClean="0"/>
              <a:t>「</a:t>
            </a:r>
            <a:r>
              <a:rPr lang="ja-JP" altLang="en-US" sz="5400" smtClean="0">
                <a:solidFill>
                  <a:srgbClr val="3333FF"/>
                </a:solidFill>
              </a:rPr>
              <a:t>は</a:t>
            </a:r>
            <a:r>
              <a:rPr lang="ja-JP" altLang="en-US" sz="5400" smtClean="0"/>
              <a:t>」は一般性を表す。</a:t>
            </a:r>
            <a:endParaRPr lang="en-US" altLang="ja-JP" sz="5400" dirty="0" smtClean="0"/>
          </a:p>
          <a:p>
            <a:pPr algn="ctr">
              <a:buNone/>
            </a:pPr>
            <a:r>
              <a:rPr kumimoji="1" lang="ja-JP" altLang="en-US" sz="5400" smtClean="0"/>
              <a:t>「</a:t>
            </a:r>
            <a:r>
              <a:rPr kumimoji="1" lang="ja-JP" altLang="en-US" sz="5400" smtClean="0">
                <a:solidFill>
                  <a:srgbClr val="FF0000"/>
                </a:solidFill>
              </a:rPr>
              <a:t>が</a:t>
            </a:r>
            <a:r>
              <a:rPr kumimoji="1" lang="ja-JP" altLang="en-US" sz="5400" smtClean="0"/>
              <a:t>」は特定性を表す。</a:t>
            </a:r>
            <a:endParaRPr kumimoji="1" lang="ja-JP" altLang="en-US" sz="480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248472" y="1602512"/>
            <a:ext cx="3275856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「</a:t>
            </a:r>
            <a:r>
              <a:rPr kumimoji="1" lang="ja-JP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は</a:t>
            </a:r>
            <a:r>
              <a:rPr kumimoji="1" lang="ja-JP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」</a:t>
            </a:r>
            <a:r>
              <a:rPr lang="ja-JP" altLang="en-US" sz="3200" smtClean="0">
                <a:sym typeface="Wingdings" pitchFamily="2" charset="2"/>
              </a:rPr>
              <a:t>・・・「</a:t>
            </a:r>
            <a:r>
              <a:rPr lang="en-US" altLang="ja-JP" sz="3200" dirty="0" smtClean="0">
                <a:solidFill>
                  <a:srgbClr val="3333FF"/>
                </a:solidFill>
                <a:sym typeface="Wingdings" pitchFamily="2" charset="2"/>
              </a:rPr>
              <a:t>A</a:t>
            </a:r>
            <a:r>
              <a:rPr lang="ja-JP" altLang="en-US" sz="3200" smtClean="0">
                <a:sym typeface="Wingdings" pitchFamily="2" charset="2"/>
              </a:rPr>
              <a:t>」</a:t>
            </a:r>
            <a:endParaRPr kumimoji="1" lang="ja-JP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248472" y="2852936"/>
            <a:ext cx="3275856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「</a:t>
            </a:r>
            <a:r>
              <a:rPr kumimoji="1" lang="ja-JP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が</a:t>
            </a:r>
            <a:r>
              <a:rPr kumimoji="1" lang="ja-JP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」・・・「</a:t>
            </a:r>
            <a:r>
              <a:rPr kumimoji="1" lang="en-US" altLang="ja-JP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The</a:t>
            </a:r>
            <a:r>
              <a:rPr kumimoji="1" lang="ja-JP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」</a:t>
            </a:r>
            <a:endParaRPr kumimoji="1" lang="ja-JP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「は」と「が」の違いについて</a:t>
            </a:r>
            <a:endParaRPr kumimoji="1" lang="ja-JP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mtClean="0"/>
              <a:t>父親は</a:t>
            </a:r>
            <a:r>
              <a:rPr lang="ja-JP" altLang="en-US" smtClean="0">
                <a:solidFill>
                  <a:srgbClr val="3333FF"/>
                </a:solidFill>
              </a:rPr>
              <a:t>子供に</a:t>
            </a:r>
            <a:r>
              <a:rPr lang="ja-JP" altLang="en-US" smtClean="0">
                <a:solidFill>
                  <a:srgbClr val="FF0000"/>
                </a:solidFill>
              </a:rPr>
              <a:t>お金を</a:t>
            </a:r>
            <a:r>
              <a:rPr lang="ja-JP" altLang="en-US" smtClean="0">
                <a:solidFill>
                  <a:srgbClr val="FF00FF"/>
                </a:solidFill>
              </a:rPr>
              <a:t>与える</a:t>
            </a:r>
            <a:r>
              <a:rPr lang="ja-JP" altLang="en-US" smtClean="0"/>
              <a:t>。</a:t>
            </a:r>
            <a:endParaRPr lang="en-US" altLang="ja-JP" dirty="0" smtClean="0"/>
          </a:p>
          <a:p>
            <a:pPr>
              <a:buNone/>
            </a:pPr>
            <a:r>
              <a:rPr lang="ja-JP" altLang="en-US" smtClean="0"/>
              <a:t>＝＝＞普通の父親の行動についてのこと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smtClean="0"/>
              <a:t>父親が</a:t>
            </a:r>
            <a:r>
              <a:rPr lang="ja-JP" altLang="en-US" smtClean="0">
                <a:solidFill>
                  <a:srgbClr val="3333FF"/>
                </a:solidFill>
              </a:rPr>
              <a:t>子供に</a:t>
            </a:r>
            <a:r>
              <a:rPr lang="ja-JP" altLang="en-US" smtClean="0">
                <a:solidFill>
                  <a:srgbClr val="FF0000"/>
                </a:solidFill>
              </a:rPr>
              <a:t>お金を</a:t>
            </a:r>
            <a:r>
              <a:rPr lang="ja-JP" altLang="en-US" smtClean="0">
                <a:solidFill>
                  <a:srgbClr val="FF00FF"/>
                </a:solidFill>
              </a:rPr>
              <a:t>与えた</a:t>
            </a:r>
            <a:r>
              <a:rPr lang="ja-JP" altLang="en-US" smtClean="0"/>
              <a:t>。</a:t>
            </a:r>
            <a:endParaRPr lang="en-US" altLang="ja-JP" dirty="0" smtClean="0"/>
          </a:p>
          <a:p>
            <a:pPr>
              <a:buNone/>
            </a:pPr>
            <a:r>
              <a:rPr lang="ja-JP" altLang="en-US" smtClean="0"/>
              <a:t>＝＝＞特定の父親の行動についてのこと</a:t>
            </a:r>
            <a:endParaRPr lang="en-US" altLang="ja-JP" dirty="0" smtClean="0"/>
          </a:p>
          <a:p>
            <a:endParaRPr lang="ja-JP" altLang="en-US" smtClean="0"/>
          </a:p>
          <a:p>
            <a:pPr algn="ctr">
              <a:buNone/>
            </a:pPr>
            <a:r>
              <a:rPr kumimoji="1" lang="ja-JP" altLang="en-US" sz="4800" smtClean="0"/>
              <a:t>意味の違いがわかりますか？</a:t>
            </a:r>
            <a:endParaRPr kumimoji="1" lang="ja-JP" altLang="en-US" sz="480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868144" y="1614848"/>
            <a:ext cx="3275856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「は」</a:t>
            </a:r>
            <a:endParaRPr kumimoji="1" lang="ja-JP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5847162" y="3370944"/>
            <a:ext cx="3275856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「が」</a:t>
            </a:r>
            <a:endParaRPr kumimoji="1" lang="ja-JP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/>
      <p:bldP spid="7" grpId="0" uiExpan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修飾、被修飾の構造（動詞）</a:t>
            </a:r>
            <a:endParaRPr kumimoji="1" lang="ja-JP" altLang="en-US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580112" y="2276872"/>
            <a:ext cx="2592288" cy="1872208"/>
          </a:xfrm>
          <a:prstGeom prst="rect">
            <a:avLst/>
          </a:prstGeom>
          <a:solidFill>
            <a:srgbClr val="FFD1D1"/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ja-JP" altLang="en-US" sz="3200" smtClean="0"/>
              <a:t>被修飾語：</a:t>
            </a:r>
            <a:endParaRPr lang="en-US" altLang="ja-JP" sz="3200" dirty="0" smtClean="0"/>
          </a:p>
          <a:p>
            <a:pPr marL="342900" indent="-342900" algn="r">
              <a:spcBef>
                <a:spcPct val="20000"/>
              </a:spcBef>
            </a:pPr>
            <a:r>
              <a:rPr lang="ja-JP" altLang="en-US" sz="5400" smtClean="0">
                <a:solidFill>
                  <a:srgbClr val="FF00FF"/>
                </a:solidFill>
              </a:rPr>
              <a:t>与えた</a:t>
            </a:r>
            <a:endParaRPr lang="en-US" altLang="ja-JP" sz="5400" dirty="0" smtClean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899592" y="1340768"/>
            <a:ext cx="2664296" cy="3672408"/>
          </a:xfrm>
          <a:prstGeom prst="rect">
            <a:avLst/>
          </a:prstGeom>
          <a:solidFill>
            <a:srgbClr val="FFD1D1"/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1" lang="ja-JP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修飾語：</a:t>
            </a:r>
            <a:endParaRPr kumimoji="1" lang="en-US" altLang="ja-JP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 algn="r">
              <a:spcBef>
                <a:spcPct val="20000"/>
              </a:spcBef>
            </a:pPr>
            <a:r>
              <a:rPr lang="ja-JP" altLang="en-US" sz="5400" smtClean="0"/>
              <a:t>父親が</a:t>
            </a:r>
            <a:endParaRPr lang="en-US" altLang="ja-JP" sz="5400" dirty="0" smtClean="0"/>
          </a:p>
          <a:p>
            <a:pPr marL="342900" lvl="0" indent="-342900" algn="r">
              <a:spcBef>
                <a:spcPct val="20000"/>
              </a:spcBef>
            </a:pPr>
            <a:r>
              <a:rPr lang="ja-JP" altLang="en-US" sz="5400" smtClean="0">
                <a:solidFill>
                  <a:srgbClr val="3333FF"/>
                </a:solidFill>
              </a:rPr>
              <a:t>子供に</a:t>
            </a:r>
            <a:endParaRPr lang="en-US" altLang="ja-JP" sz="5400" dirty="0" smtClean="0">
              <a:solidFill>
                <a:srgbClr val="3333FF"/>
              </a:solidFill>
            </a:endParaRPr>
          </a:p>
          <a:p>
            <a:pPr marL="342900" lvl="0" indent="-342900" algn="r">
              <a:spcBef>
                <a:spcPct val="20000"/>
              </a:spcBef>
            </a:pPr>
            <a:r>
              <a:rPr lang="ja-JP" altLang="en-US" sz="5400" smtClean="0">
                <a:solidFill>
                  <a:srgbClr val="FF0000"/>
                </a:solidFill>
              </a:rPr>
              <a:t>お金を</a:t>
            </a:r>
            <a:endParaRPr lang="en-US" altLang="ja-JP" sz="5400" dirty="0" smtClean="0">
              <a:solidFill>
                <a:srgbClr val="FF0000"/>
              </a:solidFill>
            </a:endParaRPr>
          </a:p>
          <a:p>
            <a:pPr marL="342900" lvl="0" indent="-342900" algn="r">
              <a:spcBef>
                <a:spcPct val="20000"/>
              </a:spcBef>
            </a:pPr>
            <a:endParaRPr kumimoji="1" lang="ja-JP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707904" y="2348880"/>
            <a:ext cx="2304256" cy="936104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707904" y="3429000"/>
            <a:ext cx="2304256" cy="158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707904" y="3573016"/>
            <a:ext cx="2304256" cy="936104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457200" y="5013177"/>
            <a:ext cx="8229600" cy="7920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kumimoji="1" lang="ja-JP" altLang="en-US" sz="3600" smtClean="0"/>
              <a:t>つまり、各修飾語にプライオリティは無い。</a:t>
            </a:r>
            <a:endParaRPr kumimoji="1" lang="ja-JP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4" grpId="0" build="p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10890</TotalTime>
  <Words>3202</Words>
  <Application>Microsoft Office PowerPoint</Application>
  <PresentationFormat>On-screen Show (4:3)</PresentationFormat>
  <Paragraphs>438</Paragraphs>
  <Slides>52</Slides>
  <Notes>52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テーマ</vt:lpstr>
      <vt:lpstr>日本語の文章構造 について ～修飾と被修飾の関係性～</vt:lpstr>
      <vt:lpstr>講義をする前の約束</vt:lpstr>
      <vt:lpstr>修飾語可変、被修飾語固定</vt:lpstr>
      <vt:lpstr>Slide 4</vt:lpstr>
      <vt:lpstr>修飾語可変、被修飾語固定</vt:lpstr>
      <vt:lpstr>「は」と「が」の違いについて</vt:lpstr>
      <vt:lpstr>「は」と「が」の違いについて</vt:lpstr>
      <vt:lpstr>「は」と「が」の違いについて</vt:lpstr>
      <vt:lpstr>修飾、被修飾の構造（動詞）</vt:lpstr>
      <vt:lpstr>修飾語可変、被修飾語固定（形容詞）</vt:lpstr>
      <vt:lpstr>修飾、被修飾の構造（形容詞）</vt:lpstr>
      <vt:lpstr>Slide 12</vt:lpstr>
      <vt:lpstr>Slide 13</vt:lpstr>
      <vt:lpstr>Slide 14</vt:lpstr>
      <vt:lpstr>修飾の順序</vt:lpstr>
      <vt:lpstr>修飾の順序</vt:lpstr>
      <vt:lpstr>修飾の順序</vt:lpstr>
      <vt:lpstr>修飾の順序</vt:lpstr>
      <vt:lpstr>修飾の順序</vt:lpstr>
      <vt:lpstr>Slide 20</vt:lpstr>
      <vt:lpstr>Slide 21</vt:lpstr>
      <vt:lpstr>Slide 22</vt:lpstr>
      <vt:lpstr>Slide 23</vt:lpstr>
      <vt:lpstr>Slide 24</vt:lpstr>
      <vt:lpstr>修飾語の量と意味の関係</vt:lpstr>
      <vt:lpstr>Slide 26</vt:lpstr>
      <vt:lpstr>修飾語の量と意味の関係</vt:lpstr>
      <vt:lpstr>Slide 28</vt:lpstr>
      <vt:lpstr>Slide 29</vt:lpstr>
      <vt:lpstr>修飾、被修飾の構造（複合型）</vt:lpstr>
      <vt:lpstr>Slide 31</vt:lpstr>
      <vt:lpstr>修飾、被修飾の構造（複合型）</vt:lpstr>
      <vt:lpstr>修飾、被修飾の構造（複合型）</vt:lpstr>
      <vt:lpstr>修飾、被修飾の構造（複合型）</vt:lpstr>
      <vt:lpstr>Slide 35</vt:lpstr>
      <vt:lpstr>Slide 36</vt:lpstr>
      <vt:lpstr>Slide 37</vt:lpstr>
      <vt:lpstr>Slide 38</vt:lpstr>
      <vt:lpstr>修飾できない言葉がある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ここまでで質問がありますか？</vt:lpstr>
    </vt:vector>
  </TitlesOfParts>
  <Manager>権代　祥一</Manager>
  <Company>ハノイ工科大学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日本語の文章構造について</dc:title>
  <dc:creator>権代　祥一</dc:creator>
  <dc:description>Ｋ５２－９セメスタ用</dc:description>
  <cp:lastModifiedBy>権代　祥一</cp:lastModifiedBy>
  <cp:revision>190</cp:revision>
  <dcterms:created xsi:type="dcterms:W3CDTF">2009-12-23T09:12:48Z</dcterms:created>
  <dcterms:modified xsi:type="dcterms:W3CDTF">2012-02-02T05:11:59Z</dcterms:modified>
  <cp:category>ＩＴ日本語</cp:category>
  <cp:version>1</cp:version>
</cp:coreProperties>
</file>