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2" r:id="rId2"/>
    <p:sldId id="369" r:id="rId3"/>
    <p:sldId id="304" r:id="rId4"/>
    <p:sldId id="370" r:id="rId5"/>
    <p:sldId id="371" r:id="rId6"/>
    <p:sldId id="372" r:id="rId7"/>
    <p:sldId id="373" r:id="rId8"/>
    <p:sldId id="37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D1D1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78423" autoAdjust="0"/>
  </p:normalViewPr>
  <p:slideViewPr>
    <p:cSldViewPr>
      <p:cViewPr varScale="1">
        <p:scale>
          <a:sx n="58" d="100"/>
          <a:sy n="58" d="100"/>
        </p:scale>
        <p:origin x="-1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298F-A598-4963-AA63-1715316C631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議事録に</a:t>
            </a:r>
            <a:r>
              <a:rPr lang="ja-JP" altLang="en-US" sz="5400" dirty="0" smtClean="0">
                <a:latin typeface="ＭＳ ゴシック" pitchFamily="49" charset="-128"/>
                <a:ea typeface="ＭＳ ゴシック" pitchFamily="49" charset="-128"/>
              </a:rPr>
              <a:t>ついて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講義をする前の約束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納得する</a:t>
            </a:r>
            <a:r>
              <a:rPr lang="ja-JP" altLang="en-US" smtClean="0"/>
              <a:t>まで私を</a:t>
            </a:r>
            <a:r>
              <a:rPr lang="ja-JP" altLang="en-US" dirty="0" smtClean="0"/>
              <a:t>進ませないでください。</a:t>
            </a:r>
            <a:endParaRPr lang="en-US" altLang="ja-JP" dirty="0" smtClean="0"/>
          </a:p>
          <a:p>
            <a:r>
              <a:rPr lang="ja-JP" altLang="en-US" dirty="0" smtClean="0"/>
              <a:t>納得できない</a:t>
            </a:r>
            <a:r>
              <a:rPr lang="ja-JP" altLang="en-US" smtClean="0"/>
              <a:t>時は私を</a:t>
            </a:r>
            <a:r>
              <a:rPr lang="ja-JP" altLang="en-US" dirty="0" smtClean="0"/>
              <a:t>止めてください。</a:t>
            </a:r>
            <a:endParaRPr lang="en-US" altLang="ja-JP" dirty="0" smtClean="0"/>
          </a:p>
          <a:p>
            <a:r>
              <a:rPr lang="ja-JP" altLang="en-US" dirty="0" smtClean="0"/>
              <a:t>質問はいつでも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周囲の人も寛大になること。</a:t>
            </a:r>
            <a:endParaRPr lang="en-US" altLang="ja-JP" dirty="0" smtClean="0"/>
          </a:p>
          <a:p>
            <a:pPr>
              <a:buNone/>
            </a:pPr>
            <a:r>
              <a:rPr lang="ja-JP" altLang="en-US" sz="7100" dirty="0" smtClean="0">
                <a:solidFill>
                  <a:srgbClr val="3333FF"/>
                </a:solidFill>
              </a:rPr>
              <a:t>納得</a:t>
            </a:r>
            <a:r>
              <a:rPr lang="ja-JP" altLang="en-US" sz="7100" dirty="0" smtClean="0"/>
              <a:t>（</a:t>
            </a:r>
            <a:r>
              <a:rPr lang="ja-JP" altLang="en-US" sz="7100" dirty="0" smtClean="0">
                <a:solidFill>
                  <a:srgbClr val="3333FF"/>
                </a:solidFill>
              </a:rPr>
              <a:t>なっとく</a:t>
            </a:r>
            <a:r>
              <a:rPr lang="ja-JP" altLang="en-US" sz="7100" dirty="0" smtClean="0"/>
              <a:t>）とは</a:t>
            </a:r>
            <a:endParaRPr lang="en-US" altLang="ja-JP" sz="7100" dirty="0" smtClean="0"/>
          </a:p>
          <a:p>
            <a:pPr>
              <a:buNone/>
            </a:pPr>
            <a:r>
              <a:rPr lang="en-US" altLang="ja-JP" sz="7100" dirty="0" smtClean="0"/>
              <a:t>	understand  &amp;  agree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3333FF"/>
                </a:solidFill>
              </a:rPr>
              <a:t>質問</a:t>
            </a:r>
            <a:r>
              <a:rPr kumimoji="1" lang="ja-JP" altLang="en-US" dirty="0" smtClean="0"/>
              <a:t>をして、しっかりと</a:t>
            </a:r>
            <a:r>
              <a:rPr kumimoji="1" lang="ja-JP" altLang="en-US" dirty="0" smtClean="0">
                <a:solidFill>
                  <a:srgbClr val="3333FF"/>
                </a:solidFill>
              </a:rPr>
              <a:t>メモ</a:t>
            </a:r>
            <a:r>
              <a:rPr kumimoji="1" lang="ja-JP" altLang="en-US" dirty="0" smtClean="0"/>
              <a:t>すること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484784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buFont typeface="Arial" pitchFamily="34" charset="0"/>
              <a:buChar char="•"/>
            </a:pPr>
            <a:r>
              <a:rPr kumimoji="1" lang="ja-JP" altLang="en-US" sz="5400" b="1" dirty="0" smtClean="0">
                <a:solidFill>
                  <a:srgbClr val="3333FF"/>
                </a:solidFill>
              </a:rPr>
              <a:t>質問</a:t>
            </a:r>
            <a:r>
              <a:rPr kumimoji="1" lang="ja-JP" altLang="en-US" sz="5400" b="1" dirty="0" smtClean="0"/>
              <a:t>と</a:t>
            </a:r>
            <a:r>
              <a:rPr kumimoji="1" lang="ja-JP" altLang="en-US" sz="5400" b="1" dirty="0" smtClean="0">
                <a:solidFill>
                  <a:srgbClr val="3333FF"/>
                </a:solidFill>
              </a:rPr>
              <a:t>確認</a:t>
            </a:r>
            <a:r>
              <a:rPr kumimoji="1" lang="ja-JP" altLang="en-US" sz="5400" b="1" dirty="0" smtClean="0"/>
              <a:t>は</a:t>
            </a:r>
            <a:r>
              <a:rPr kumimoji="1" lang="ja-JP" altLang="en-US" sz="5400" b="1" dirty="0" smtClean="0">
                <a:solidFill>
                  <a:srgbClr val="7030A0"/>
                </a:solidFill>
              </a:rPr>
              <a:t>コミュニケーション</a:t>
            </a:r>
            <a:r>
              <a:rPr kumimoji="1" lang="ja-JP" altLang="en-US" sz="5400" b="1" dirty="0" smtClean="0"/>
              <a:t>の</a:t>
            </a:r>
            <a:r>
              <a:rPr kumimoji="1" lang="ja-JP" altLang="en-US" sz="5400" b="1" dirty="0" smtClean="0">
                <a:solidFill>
                  <a:srgbClr val="FF0000"/>
                </a:solidFill>
              </a:rPr>
              <a:t>基本</a:t>
            </a:r>
            <a:r>
              <a:rPr kumimoji="1" lang="ja-JP" altLang="en-US" sz="5400" b="1" dirty="0" smtClean="0"/>
              <a:t>です。</a:t>
            </a:r>
            <a:endParaRPr kumimoji="1" lang="en-US" altLang="ja-JP" sz="5400" b="1" dirty="0" smtClean="0"/>
          </a:p>
          <a:p>
            <a:pPr marL="441325" indent="-441325">
              <a:buFont typeface="Arial" pitchFamily="34" charset="0"/>
              <a:buChar char="•"/>
            </a:pPr>
            <a:r>
              <a:rPr lang="ja-JP" altLang="en-US" sz="5400" b="1" dirty="0" smtClean="0">
                <a:solidFill>
                  <a:srgbClr val="3333FF"/>
                </a:solidFill>
              </a:rPr>
              <a:t>メモ</a:t>
            </a:r>
            <a:r>
              <a:rPr lang="ja-JP" altLang="en-US" sz="5400" b="1" dirty="0" smtClean="0"/>
              <a:t>は</a:t>
            </a:r>
            <a:r>
              <a:rPr lang="ja-JP" altLang="en-US" sz="5400" b="1" dirty="0" smtClean="0">
                <a:solidFill>
                  <a:srgbClr val="FF0000"/>
                </a:solidFill>
              </a:rPr>
              <a:t>自分</a:t>
            </a:r>
            <a:r>
              <a:rPr lang="ja-JP" altLang="en-US" sz="5400" b="1" dirty="0" smtClean="0"/>
              <a:t>との</a:t>
            </a:r>
            <a:r>
              <a:rPr lang="ja-JP" altLang="en-US" sz="5400" b="1" dirty="0" smtClean="0">
                <a:solidFill>
                  <a:srgbClr val="7030A0"/>
                </a:solidFill>
              </a:rPr>
              <a:t>コミュニケーション</a:t>
            </a:r>
            <a:r>
              <a:rPr lang="ja-JP" altLang="en-US" sz="5400" b="1" dirty="0" smtClean="0"/>
              <a:t>です。</a:t>
            </a:r>
            <a:endParaRPr kumimoji="1" lang="en-US" altLang="ja-JP" sz="5400" b="1" dirty="0" smtClean="0"/>
          </a:p>
          <a:p>
            <a:pPr marL="441325" indent="-441325" algn="ctr"/>
            <a:r>
              <a:rPr lang="ja-JP" altLang="en-US" sz="4800" b="1" dirty="0" smtClean="0">
                <a:solidFill>
                  <a:srgbClr val="00BF00"/>
                </a:solidFill>
              </a:rPr>
              <a:t>システムエンジニア</a:t>
            </a:r>
            <a:r>
              <a:rPr lang="ja-JP" altLang="en-US" sz="4800" b="1" dirty="0" smtClean="0"/>
              <a:t>の仕事の</a:t>
            </a:r>
            <a:r>
              <a:rPr lang="ja-JP" altLang="en-US" sz="4800" b="1" dirty="0" smtClean="0">
                <a:solidFill>
                  <a:srgbClr val="FF0000"/>
                </a:solidFill>
              </a:rPr>
              <a:t>９０</a:t>
            </a:r>
            <a:r>
              <a:rPr lang="ja-JP" altLang="en-US" sz="4800" b="1" dirty="0" smtClean="0"/>
              <a:t>％は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コミュニケーション</a:t>
            </a:r>
            <a:r>
              <a:rPr lang="ja-JP" altLang="en-US" sz="4800" b="1" dirty="0" smtClean="0"/>
              <a:t>です。</a:t>
            </a:r>
            <a:endParaRPr lang="en-US" altLang="ja-JP" sz="4800" b="1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議事録の必要性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000" smtClean="0"/>
              <a:t>議事録はなぜ必要ですか？</a:t>
            </a:r>
            <a:endParaRPr kumimoji="1" lang="en-US" altLang="ja-JP" sz="4000" dirty="0" smtClean="0"/>
          </a:p>
          <a:p>
            <a:r>
              <a:rPr lang="ja-JP" altLang="en-US" sz="4000" smtClean="0"/>
              <a:t>後で「言った」「言わない」のトラブルを避けるため。</a:t>
            </a:r>
            <a:endParaRPr lang="en-US" altLang="ja-JP" sz="4000" dirty="0" smtClean="0"/>
          </a:p>
          <a:p>
            <a:r>
              <a:rPr kumimoji="1" lang="ja-JP" altLang="en-US" sz="4000" smtClean="0"/>
              <a:t>記録として残すため</a:t>
            </a:r>
            <a:r>
              <a:rPr kumimoji="1" lang="ja-JP" altLang="en-US" sz="4000" smtClean="0"/>
              <a:t>。</a:t>
            </a:r>
            <a:endParaRPr kumimoji="1" lang="en-US" altLang="ja-JP" sz="4000" dirty="0" smtClean="0"/>
          </a:p>
          <a:p>
            <a:r>
              <a:rPr lang="ja-JP" altLang="en-US" sz="4000" smtClean="0"/>
              <a:t>プロジェ</a:t>
            </a:r>
            <a:r>
              <a:rPr lang="ja-JP" altLang="en-US" sz="4000" smtClean="0"/>
              <a:t>ク</a:t>
            </a:r>
            <a:r>
              <a:rPr lang="ja-JP" altLang="en-US" sz="4000" smtClean="0"/>
              <a:t>ト管理としての標準作業</a:t>
            </a:r>
            <a:endParaRPr kumimoji="1" lang="en-US" altLang="ja-JP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議事録に書くべきこと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000" smtClean="0"/>
              <a:t>自分の思うことなどは書く必要なし。</a:t>
            </a:r>
            <a:endParaRPr lang="en-US" altLang="ja-JP" sz="4000" dirty="0" smtClean="0"/>
          </a:p>
          <a:p>
            <a:r>
              <a:rPr kumimoji="1" lang="ja-JP" altLang="en-US" sz="4000" smtClean="0"/>
              <a:t>ありのまま、あるがままを書く。</a:t>
            </a:r>
            <a:endParaRPr kumimoji="1" lang="en-US" altLang="ja-JP" sz="4000" dirty="0" smtClean="0"/>
          </a:p>
          <a:p>
            <a:r>
              <a:rPr lang="ja-JP" altLang="en-US" sz="4000" smtClean="0"/>
              <a:t>しかし、全部書く必要はない。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まず、決まったことを書く！</a:t>
            </a:r>
            <a:endParaRPr kumimoji="1" lang="en-US" altLang="ja-JP" sz="4000" dirty="0" smtClean="0"/>
          </a:p>
          <a:p>
            <a:r>
              <a:rPr lang="ja-JP" altLang="en-US" sz="4000" smtClean="0"/>
              <a:t>保留事項も書く。</a:t>
            </a:r>
            <a:endParaRPr kumimoji="1" lang="en-US" altLang="ja-JP" sz="4000" dirty="0" smtClean="0"/>
          </a:p>
          <a:p>
            <a:endParaRPr kumimoji="1" lang="en-US" altLang="ja-JP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日時（○年○月○日○</a:t>
            </a:r>
            <a:r>
              <a:rPr lang="en-US" altLang="ja-JP" sz="4000" dirty="0" smtClean="0"/>
              <a:t>:</a:t>
            </a:r>
            <a:r>
              <a:rPr lang="ja-JP" altLang="en-US" sz="4000" smtClean="0"/>
              <a:t>○～○</a:t>
            </a:r>
            <a:r>
              <a:rPr lang="en-US" altLang="ja-JP" sz="4000" dirty="0" smtClean="0"/>
              <a:t>:</a:t>
            </a:r>
            <a:r>
              <a:rPr lang="ja-JP" altLang="en-US" sz="4000" smtClean="0"/>
              <a:t>○）</a:t>
            </a:r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場所（○○棟○○会議室）</a:t>
            </a:r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出席者（会議のメンバの名前）</a:t>
            </a:r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議題（○○について、など）</a:t>
            </a:r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資料（あれば資料の名前を書く）</a:t>
            </a:r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議事（どんな経緯で決まったのか）</a:t>
            </a:r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決定事項（誰がいつ何をする・・・）</a:t>
            </a:r>
            <a:endParaRPr lang="en-US" altLang="ja-JP" sz="4000" dirty="0" smtClean="0"/>
          </a:p>
          <a:p>
            <a:pPr marL="536575" indent="-536575">
              <a:buFont typeface="+mj-lt"/>
              <a:buAutoNum type="arabicPeriod"/>
            </a:pPr>
            <a:r>
              <a:rPr lang="ja-JP" altLang="en-US" sz="4000" smtClean="0"/>
              <a:t>議事録作成者（議事録を書いた人）</a:t>
            </a:r>
            <a:endParaRPr lang="en-US" altLang="ja-JP" sz="4000" dirty="0" smtClean="0"/>
          </a:p>
          <a:p>
            <a:pPr marL="742950" indent="-742950">
              <a:buNone/>
            </a:pPr>
            <a:endParaRPr lang="ja-JP" altLang="en-US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43736"/>
          </a:xfrm>
        </p:spPr>
        <p:txBody>
          <a:bodyPr>
            <a:normAutofit fontScale="92500"/>
          </a:bodyPr>
          <a:lstStyle/>
          <a:p>
            <a:r>
              <a:rPr kumimoji="1" lang="ja-JP" altLang="en-US" sz="4000" smtClean="0"/>
              <a:t>所定の議事録用紙を使って各チームで１部提出すること。</a:t>
            </a:r>
            <a:endParaRPr kumimoji="1" lang="en-US" altLang="ja-JP" sz="4000" dirty="0" smtClean="0"/>
          </a:p>
          <a:p>
            <a:r>
              <a:rPr lang="ja-JP" altLang="en-US" sz="4000" b="1" smtClean="0">
                <a:solidFill>
                  <a:srgbClr val="FF0000"/>
                </a:solidFill>
              </a:rPr>
              <a:t>授業の終わりに回収します。未提出も減点となります！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4000" smtClean="0"/>
              <a:t>議事録は評価して</a:t>
            </a:r>
            <a:r>
              <a:rPr kumimoji="1" lang="ja-JP" altLang="en-US" sz="4000" smtClean="0">
                <a:solidFill>
                  <a:srgbClr val="3333FF"/>
                </a:solidFill>
              </a:rPr>
              <a:t>成績の一部</a:t>
            </a:r>
            <a:r>
              <a:rPr kumimoji="1" lang="ja-JP" altLang="en-US" sz="4000" smtClean="0"/>
              <a:t>とします。</a:t>
            </a:r>
            <a:endParaRPr kumimoji="1" lang="en-US" altLang="ja-JP" sz="4000" dirty="0" smtClean="0"/>
          </a:p>
          <a:p>
            <a:r>
              <a:rPr lang="ja-JP" altLang="en-US" sz="4000" smtClean="0">
                <a:solidFill>
                  <a:srgbClr val="FF0000"/>
                </a:solidFill>
              </a:rPr>
              <a:t>所定の項目を書いていない場合は減点とします。</a:t>
            </a:r>
            <a:endParaRPr lang="en-US" altLang="ja-JP" sz="4000" dirty="0" smtClean="0">
              <a:solidFill>
                <a:srgbClr val="FF0000"/>
              </a:solidFill>
            </a:endParaRPr>
          </a:p>
          <a:p>
            <a:r>
              <a:rPr kumimoji="1" lang="ja-JP" altLang="en-US" sz="4000" smtClean="0"/>
              <a:t>議事録を書いた人は</a:t>
            </a:r>
            <a:r>
              <a:rPr kumimoji="1" lang="ja-JP" altLang="en-US" sz="4000" smtClean="0">
                <a:solidFill>
                  <a:srgbClr val="3333FF"/>
                </a:solidFill>
              </a:rPr>
              <a:t>ボーナス点</a:t>
            </a:r>
            <a:r>
              <a:rPr kumimoji="1" lang="ja-JP" altLang="en-US" sz="4000" smtClean="0"/>
              <a:t>を差し上げます。</a:t>
            </a:r>
            <a:endParaRPr kumimoji="1" lang="en-US" altLang="ja-JP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71728"/>
          </a:xfrm>
        </p:spPr>
        <p:txBody>
          <a:bodyPr>
            <a:normAutofit/>
          </a:bodyPr>
          <a:lstStyle/>
          <a:p>
            <a:r>
              <a:rPr kumimoji="1" lang="ja-JP" altLang="en-US" sz="4000" smtClean="0"/>
              <a:t>議事録のフォーマットはＭＬで流しますのでそれを使ってください。</a:t>
            </a:r>
            <a:endParaRPr kumimoji="1" lang="en-US" altLang="ja-JP" sz="4000" dirty="0" smtClean="0"/>
          </a:p>
          <a:p>
            <a:r>
              <a:rPr lang="ja-JP" altLang="en-US" sz="4000" smtClean="0">
                <a:solidFill>
                  <a:srgbClr val="FF0000"/>
                </a:solidFill>
              </a:rPr>
              <a:t>それ以外のフォーマットは受付ません！・・・未提出と同じで減点対象</a:t>
            </a:r>
            <a:r>
              <a:rPr lang="ja-JP" altLang="en-US" sz="4000" smtClean="0">
                <a:solidFill>
                  <a:srgbClr val="FF0000"/>
                </a:solidFill>
              </a:rPr>
              <a:t>。</a:t>
            </a:r>
            <a:endParaRPr lang="en-US" altLang="ja-JP" sz="4000" dirty="0" smtClean="0">
              <a:solidFill>
                <a:srgbClr val="FF0000"/>
              </a:solidFill>
            </a:endParaRPr>
          </a:p>
          <a:p>
            <a:endParaRPr kumimoji="1" lang="en-US" altLang="ja-JP" sz="4000" dirty="0" smtClean="0">
              <a:solidFill>
                <a:srgbClr val="FF0000"/>
              </a:solidFill>
            </a:endParaRPr>
          </a:p>
          <a:p>
            <a:pPr algn="r">
              <a:buNone/>
            </a:pPr>
            <a:r>
              <a:rPr lang="ja-JP" altLang="en-US" sz="4000" smtClean="0"/>
              <a:t>以上</a:t>
            </a:r>
            <a:endParaRPr kumimoji="1" lang="en-US" altLang="ja-JP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626</Words>
  <Application>Microsoft Office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テーマ</vt:lpstr>
      <vt:lpstr>議事録について</vt:lpstr>
      <vt:lpstr>講義をする前の約束</vt:lpstr>
      <vt:lpstr>質問をして、しっかりとメモすること</vt:lpstr>
      <vt:lpstr>議事録の必要性</vt:lpstr>
      <vt:lpstr>議事録に書くべきこと</vt:lpstr>
      <vt:lpstr>Slide 6</vt:lpstr>
      <vt:lpstr>Slide 7</vt:lpstr>
      <vt:lpstr>Slide 8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議事録について</dc:title>
  <dc:creator>権代　祥一</dc:creator>
  <cp:lastModifiedBy>権代　祥一</cp:lastModifiedBy>
  <cp:revision>375</cp:revision>
  <dcterms:created xsi:type="dcterms:W3CDTF">2009-12-23T09:12:48Z</dcterms:created>
  <dcterms:modified xsi:type="dcterms:W3CDTF">2011-09-19T13:36:20Z</dcterms:modified>
  <cp:category>ＩＴ日本語</cp:category>
  <cp:version>3</cp:version>
</cp:coreProperties>
</file>