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2" r:id="rId2"/>
    <p:sldId id="492" r:id="rId3"/>
    <p:sldId id="496" r:id="rId4"/>
    <p:sldId id="497" r:id="rId5"/>
    <p:sldId id="498" r:id="rId6"/>
    <p:sldId id="499" r:id="rId7"/>
    <p:sldId id="501" r:id="rId8"/>
    <p:sldId id="502" r:id="rId9"/>
    <p:sldId id="506" r:id="rId10"/>
    <p:sldId id="507" r:id="rId11"/>
    <p:sldId id="524" r:id="rId12"/>
    <p:sldId id="508" r:id="rId13"/>
    <p:sldId id="509" r:id="rId14"/>
    <p:sldId id="510" r:id="rId15"/>
    <p:sldId id="511" r:id="rId16"/>
    <p:sldId id="512" r:id="rId17"/>
    <p:sldId id="523" r:id="rId18"/>
    <p:sldId id="513" r:id="rId19"/>
    <p:sldId id="50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6" autoAdjust="0"/>
    <p:restoredTop sz="78396" autoAdjust="0"/>
  </p:normalViewPr>
  <p:slideViewPr>
    <p:cSldViewPr>
      <p:cViewPr varScale="1">
        <p:scale>
          <a:sx n="49" d="100"/>
          <a:sy n="49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第１０セメスタ</a:t>
            </a:r>
            <a: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オリエンテーション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ＭＳ Ｐゴシック" pitchFamily="50" charset="-128"/>
                <a:ea typeface="ＭＳ Ｐゴシック" pitchFamily="50" charset="-128"/>
              </a:rPr>
              <a:t>ＢＳＥの基本は？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kumimoji="1" lang="ja-JP" altLang="en-US" sz="80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コミュニケーション</a:t>
            </a:r>
            <a:endParaRPr kumimoji="1" lang="en-US" altLang="ja-JP" sz="8000" dirty="0" smtClean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7100" smtClean="0">
                <a:latin typeface="ＭＳ Ｐゴシック" pitchFamily="50" charset="-128"/>
                <a:ea typeface="ＭＳ Ｐゴシック" pitchFamily="50" charset="-128"/>
              </a:rPr>
              <a:t>のためにすることは？</a:t>
            </a:r>
            <a:endParaRPr lang="en-US" altLang="ja-JP" sz="71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0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質問</a:t>
            </a:r>
            <a:r>
              <a:rPr kumimoji="1" lang="ja-JP" altLang="en-US" sz="8000" smtClean="0">
                <a:latin typeface="ＭＳ Ｐゴシック" pitchFamily="50" charset="-128"/>
                <a:ea typeface="ＭＳ Ｐゴシック" pitchFamily="50" charset="-128"/>
              </a:rPr>
              <a:t>と</a:t>
            </a:r>
            <a:r>
              <a:rPr kumimoji="1" lang="ja-JP" altLang="en-US" sz="80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確認</a:t>
            </a:r>
            <a:r>
              <a:rPr kumimoji="1" lang="ja-JP" altLang="en-US" sz="8000" smtClean="0">
                <a:latin typeface="ＭＳ Ｐゴシック" pitchFamily="50" charset="-128"/>
                <a:ea typeface="ＭＳ Ｐゴシック" pitchFamily="50" charset="-128"/>
              </a:rPr>
              <a:t>をする。</a:t>
            </a:r>
            <a:endParaRPr kumimoji="1" lang="en-US" altLang="ja-JP" sz="80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第１０セメスタでやること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外部設計のレビュー／修正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内部設計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プログラミング／単体試験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結合試験／内部設計の検証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総合試験／外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部設計の検証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運用試験／要件定義の検証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問題解決手法と</a:t>
            </a: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反省会／発表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１．外部設計のレビュー／修正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金曜以外の日にチーム毎にＩＴ日本語の教員室でレビューを行なう。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レビューの出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席を取る。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２時間／１チームで実施する。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２．内部設計／レビュー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第１～４週までで内部設計を実施する。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最終週、各チーム毎に内部設計のレビューを行なう。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レビューは２時間／１チーム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３．プログラミング／単体試験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第５～８週まででプログラミング／単体試験を実施する。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結合試験仕様書の作成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毎週進捗報告を行なう。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顧客への状況報告を各チーム毎で行なう。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１時間／１チーム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４．結合試験／内部設計の検証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第９週に実施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内部設計の検証が目的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結合試験仕様書に基づき結合試験の実施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総合試験仕様書の作成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５．総合試験／外部設計の検証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第１０週に実施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外部設計の検証が目的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総合試験仕様書に基づき総合試験を実施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６．運用試験／要件定義の検証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第１１週に実施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要件定義の検証が目的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運用試験仕様書に基づき運用試験を実施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運用試験仕様は顧客より提示</a:t>
            </a: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受入試験として実施する。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７</a:t>
            </a:r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．</a:t>
            </a:r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問題解決手法</a:t>
            </a:r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と</a:t>
            </a:r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反省会／発表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第１２～１５週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アイデアを出す方法について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発散思考と収束思考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反省会の実施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発表・・・サイコロで決定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その他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今期もお客様が参加して下さるので失礼の無いように。</a:t>
            </a:r>
            <a:endParaRPr kumimoji="1" lang="en-US" altLang="ja-JP" sz="4800" dirty="0" smtClean="0"/>
          </a:p>
          <a:p>
            <a:r>
              <a:rPr lang="ja-JP" altLang="en-US" sz="4800" smtClean="0"/>
              <a:t>お客様とコミュニケーションをたくさん取ること。</a:t>
            </a:r>
            <a:endParaRPr lang="en-US" altLang="ja-JP" sz="4800" dirty="0" smtClean="0"/>
          </a:p>
          <a:p>
            <a:r>
              <a:rPr lang="ja-JP" altLang="en-US" sz="4800" smtClean="0"/>
              <a:t>新しい先生も参加します。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第１０セメスタでやること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外部設計のレビュー／修正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内部設計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プログラミング／単体試験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結合試験／内部設計の検証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総合試験／外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部設計の検証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運用試験／要件定義の検証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問題解決手法と</a:t>
            </a: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反省会／発表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第１０セメスタの目標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第９セメスタから引き続き・・・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コミュニケーションを取ること</a:t>
            </a:r>
            <a:endParaRPr kumimoji="1" lang="en-US" altLang="ja-JP" sz="4800" dirty="0" smtClean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チームワークがよくなること</a:t>
            </a:r>
            <a:endParaRPr lang="en-US" altLang="ja-JP" sz="4800" dirty="0" smtClean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チームへ貢献できること</a:t>
            </a:r>
            <a:endParaRPr lang="en-US" altLang="ja-JP" sz="4800" dirty="0" smtClean="0">
              <a:solidFill>
                <a:srgbClr val="3333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失敗から学ぶ姿勢を養</a:t>
            </a:r>
            <a:r>
              <a:rPr lang="ja-JP" altLang="en-US" sz="48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う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出席を重視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午前３コマと午後３コマ</a:t>
            </a:r>
            <a:endParaRPr kumimoji="1" lang="en-US" altLang="ja-JP" sz="4800" dirty="0" smtClean="0"/>
          </a:p>
          <a:p>
            <a:r>
              <a:rPr kumimoji="1" lang="ja-JP" altLang="en-US" sz="4800" smtClean="0"/>
              <a:t>午前と午後で出席を取る。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遅刻</a:t>
            </a:r>
            <a:r>
              <a:rPr lang="ja-JP" altLang="en-US" sz="4800" smtClean="0"/>
              <a:t>は</a:t>
            </a:r>
            <a:r>
              <a:rPr lang="ja-JP" altLang="en-US" sz="4800" smtClean="0">
                <a:solidFill>
                  <a:srgbClr val="FF0000"/>
                </a:solidFill>
              </a:rPr>
              <a:t>０．５出席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kumimoji="1" lang="ja-JP" altLang="en-US" sz="4800" smtClean="0"/>
              <a:t>欠席が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２０％</a:t>
            </a:r>
            <a:r>
              <a:rPr kumimoji="1" lang="ja-JP" altLang="en-US" sz="4800" smtClean="0"/>
              <a:t>を越える場合、</a:t>
            </a:r>
            <a:endParaRPr kumimoji="1" lang="en-US" altLang="ja-JP" sz="4800" dirty="0" smtClean="0"/>
          </a:p>
          <a:p>
            <a:pPr>
              <a:buNone/>
            </a:pPr>
            <a:r>
              <a:rPr lang="ja-JP" altLang="en-US" sz="4800" smtClean="0"/>
              <a:t>　</a:t>
            </a:r>
            <a:r>
              <a:rPr lang="ja-JP" altLang="en-US" sz="4800" smtClean="0">
                <a:solidFill>
                  <a:srgbClr val="FF0000"/>
                </a:solidFill>
              </a:rPr>
              <a:t>レポート８枚／１日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欠席、遅刻をする場合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ただし、止むを得ぬ事情で欠席、遅刻する場合は</a:t>
            </a:r>
            <a:r>
              <a:rPr kumimoji="1" lang="ja-JP" altLang="en-US" sz="4800" smtClean="0">
                <a:solidFill>
                  <a:srgbClr val="3333FF"/>
                </a:solidFill>
              </a:rPr>
              <a:t>事前に連絡</a:t>
            </a:r>
            <a:r>
              <a:rPr kumimoji="1" lang="ja-JP" altLang="en-US" sz="4800" smtClean="0"/>
              <a:t>すること。</a:t>
            </a:r>
            <a:endParaRPr kumimoji="1" lang="en-US" altLang="ja-JP" sz="4800" dirty="0" smtClean="0"/>
          </a:p>
          <a:p>
            <a:r>
              <a:rPr lang="ja-JP" altLang="en-US" sz="4800" smtClean="0"/>
              <a:t>その場合は</a:t>
            </a:r>
            <a:r>
              <a:rPr lang="ja-JP" altLang="en-US" sz="4800" smtClean="0">
                <a:solidFill>
                  <a:srgbClr val="3333FF"/>
                </a:solidFill>
              </a:rPr>
              <a:t>０．８出席</a:t>
            </a:r>
            <a:r>
              <a:rPr lang="ja-JP" altLang="en-US" sz="4800" smtClean="0"/>
              <a:t>とする。</a:t>
            </a:r>
            <a:endParaRPr lang="en-US" altLang="ja-JP" sz="4800" dirty="0" smtClean="0"/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事後連絡は認めない</a:t>
            </a:r>
            <a:r>
              <a:rPr kumimoji="1" lang="ja-JP" altLang="en-US" sz="4800" smtClean="0"/>
              <a:t>が証明可能ならば</a:t>
            </a:r>
            <a:r>
              <a:rPr kumimoji="1" lang="ja-JP" altLang="en-US" sz="4800" smtClean="0">
                <a:solidFill>
                  <a:srgbClr val="3333FF"/>
                </a:solidFill>
              </a:rPr>
              <a:t>０．８出席</a:t>
            </a:r>
            <a:r>
              <a:rPr kumimoji="1" lang="ja-JP" altLang="en-US" sz="4800" smtClean="0"/>
              <a:t>とする。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相互評価票の提出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lang="ja-JP" altLang="en-US" sz="4800" smtClean="0"/>
              <a:t>第９セメスタと同様に</a:t>
            </a:r>
            <a:r>
              <a:rPr kumimoji="1" lang="ja-JP" altLang="en-US" sz="4800" smtClean="0"/>
              <a:t>相互評価票を提出すること。</a:t>
            </a:r>
            <a:endParaRPr kumimoji="1" lang="en-US" altLang="ja-JP" sz="4800" dirty="0" smtClean="0"/>
          </a:p>
          <a:p>
            <a:r>
              <a:rPr lang="ja-JP" altLang="en-US" sz="4800" smtClean="0"/>
              <a:t>０．０～５．０の範囲で</a:t>
            </a:r>
            <a:r>
              <a:rPr lang="ja-JP" altLang="en-US" sz="4800" b="1" u="sng" smtClean="0">
                <a:solidFill>
                  <a:srgbClr val="3333FF"/>
                </a:solidFill>
              </a:rPr>
              <a:t>１週間</a:t>
            </a:r>
            <a:r>
              <a:rPr lang="ja-JP" altLang="en-US" sz="4800" smtClean="0"/>
              <a:t>のチームメンバを評価する。</a:t>
            </a:r>
            <a:endParaRPr lang="en-US" altLang="ja-JP" sz="4800" dirty="0" smtClean="0"/>
          </a:p>
          <a:p>
            <a:r>
              <a:rPr kumimoji="1" lang="ja-JP" altLang="en-US" sz="4800" smtClean="0"/>
              <a:t>未提出の場合はチーム得点が下がり、自分の得点も下がる。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相互評価票の提出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400" smtClean="0">
                <a:solidFill>
                  <a:srgbClr val="3333FF"/>
                </a:solidFill>
              </a:rPr>
              <a:t>たとえ欠席しても、１週間の間にチームに貢献しているのであれば得点を付けても良い。</a:t>
            </a:r>
            <a:endParaRPr kumimoji="1" lang="en-US" altLang="ja-JP" sz="4400" dirty="0" smtClean="0">
              <a:solidFill>
                <a:srgbClr val="3333FF"/>
              </a:solidFill>
            </a:endParaRPr>
          </a:p>
          <a:p>
            <a:r>
              <a:rPr lang="ja-JP" altLang="en-US" sz="4400" smtClean="0"/>
              <a:t>ただし、本人が書いたものが提出されていることが条件。</a:t>
            </a:r>
            <a:endParaRPr lang="en-US" altLang="ja-JP" sz="4400" dirty="0" smtClean="0"/>
          </a:p>
          <a:p>
            <a:r>
              <a:rPr kumimoji="1" lang="ja-JP" altLang="en-US" sz="4400" smtClean="0">
                <a:solidFill>
                  <a:srgbClr val="FF0000"/>
                </a:solidFill>
              </a:rPr>
              <a:t>不備がある場合は修正すること。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毎週各チームで提出するもの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議事録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sz="4400" smtClean="0">
                <a:latin typeface="ＭＳ Ｐゴシック" pitchFamily="50" charset="-128"/>
                <a:ea typeface="ＭＳ Ｐゴシック" pitchFamily="50" charset="-128"/>
              </a:rPr>
              <a:t>決定したことを書く。</a:t>
            </a:r>
            <a:endParaRPr kumimoji="1"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報告書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4400" smtClean="0">
                <a:latin typeface="ＭＳ Ｐゴシック" pitchFamily="50" charset="-128"/>
                <a:ea typeface="ＭＳ Ｐゴシック" pitchFamily="50" charset="-128"/>
              </a:rPr>
              <a:t>実施したことを上司に報告するために書く。</a:t>
            </a:r>
            <a:endParaRPr kumimoji="1"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ＭＳ Ｐゴシック" pitchFamily="50" charset="-128"/>
                <a:ea typeface="ＭＳ Ｐゴシック" pitchFamily="50" charset="-128"/>
              </a:rPr>
              <a:t>質問票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第９セメスタでは一つのチームからしか質問票が上がってこなかった。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今後、未提出チーム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は毎週（－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１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点）を計上す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る。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1258</Words>
  <Application>Microsoft Office PowerPoint</Application>
  <PresentationFormat>On-screen Show (4:3)</PresentationFormat>
  <Paragraphs>132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第１０セメスタ オリエンテーション</vt:lpstr>
      <vt:lpstr>第１０セメスタでやること</vt:lpstr>
      <vt:lpstr>第１０セメスタの目標</vt:lpstr>
      <vt:lpstr>出席を重視</vt:lpstr>
      <vt:lpstr>欠席、遅刻をする場合</vt:lpstr>
      <vt:lpstr>相互評価票の提出</vt:lpstr>
      <vt:lpstr>相互評価票の提出</vt:lpstr>
      <vt:lpstr>毎週各チームで提出するもの</vt:lpstr>
      <vt:lpstr>質問票</vt:lpstr>
      <vt:lpstr>ＢＳＥの基本は？</vt:lpstr>
      <vt:lpstr>第１０セメスタでやること</vt:lpstr>
      <vt:lpstr>１．外部設計のレビュー／修正</vt:lpstr>
      <vt:lpstr>２．内部設計／レビュー</vt:lpstr>
      <vt:lpstr>３．プログラミング／単体試験</vt:lpstr>
      <vt:lpstr>４．結合試験／内部設計の検証</vt:lpstr>
      <vt:lpstr>５．総合試験／外部設計の検証</vt:lpstr>
      <vt:lpstr>６．運用試験／要件定義の検証</vt:lpstr>
      <vt:lpstr>７．問題解決手法と反省会／発表</vt:lpstr>
      <vt:lpstr>その他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530</cp:revision>
  <dcterms:created xsi:type="dcterms:W3CDTF">2009-12-23T09:12:48Z</dcterms:created>
  <dcterms:modified xsi:type="dcterms:W3CDTF">2012-01-31T17:06:18Z</dcterms:modified>
  <cp:category>ＩＴ日本語</cp:category>
  <cp:version>3</cp:version>
</cp:coreProperties>
</file>