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52" r:id="rId2"/>
    <p:sldId id="511" r:id="rId3"/>
    <p:sldId id="507" r:id="rId4"/>
    <p:sldId id="508" r:id="rId5"/>
    <p:sldId id="509" r:id="rId6"/>
    <p:sldId id="510" r:id="rId7"/>
    <p:sldId id="492" r:id="rId8"/>
    <p:sldId id="512" r:id="rId9"/>
    <p:sldId id="497" r:id="rId10"/>
    <p:sldId id="513" r:id="rId11"/>
    <p:sldId id="498" r:id="rId12"/>
    <p:sldId id="496" r:id="rId13"/>
    <p:sldId id="521" r:id="rId14"/>
    <p:sldId id="514" r:id="rId15"/>
    <p:sldId id="517" r:id="rId16"/>
    <p:sldId id="518" r:id="rId17"/>
    <p:sldId id="519" r:id="rId18"/>
    <p:sldId id="520" r:id="rId19"/>
    <p:sldId id="515" r:id="rId20"/>
    <p:sldId id="516" r:id="rId21"/>
    <p:sldId id="499" r:id="rId22"/>
    <p:sldId id="522" r:id="rId23"/>
    <p:sldId id="523" r:id="rId24"/>
    <p:sldId id="556" r:id="rId25"/>
    <p:sldId id="557" r:id="rId26"/>
    <p:sldId id="530" r:id="rId27"/>
    <p:sldId id="558" r:id="rId28"/>
    <p:sldId id="524" r:id="rId29"/>
    <p:sldId id="526" r:id="rId30"/>
    <p:sldId id="525" r:id="rId31"/>
    <p:sldId id="500" r:id="rId32"/>
    <p:sldId id="501" r:id="rId33"/>
    <p:sldId id="502" r:id="rId34"/>
    <p:sldId id="503" r:id="rId35"/>
    <p:sldId id="504" r:id="rId36"/>
    <p:sldId id="505" r:id="rId37"/>
    <p:sldId id="527" r:id="rId38"/>
    <p:sldId id="528" r:id="rId39"/>
    <p:sldId id="529" r:id="rId40"/>
    <p:sldId id="555" r:id="rId41"/>
    <p:sldId id="531" r:id="rId42"/>
    <p:sldId id="532"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A00FF"/>
    <a:srgbClr val="3333FF"/>
    <a:srgbClr val="FFD1D1"/>
    <a:srgbClr val="00BF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06" autoAdjust="0"/>
    <p:restoredTop sz="91667" autoAdjust="0"/>
  </p:normalViewPr>
  <p:slideViewPr>
    <p:cSldViewPr>
      <p:cViewPr varScale="1">
        <p:scale>
          <a:sx n="72" d="100"/>
          <a:sy n="72" d="100"/>
        </p:scale>
        <p:origin x="-552" y="-102"/>
      </p:cViewPr>
      <p:guideLst>
        <p:guide orient="horz" pos="2160"/>
        <p:guide pos="2880"/>
      </p:guideLst>
    </p:cSldViewPr>
  </p:slideViewPr>
  <p:outlineViewPr>
    <p:cViewPr>
      <p:scale>
        <a:sx n="33" d="100"/>
        <a:sy n="33" d="100"/>
      </p:scale>
      <p:origin x="0" y="1046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FD882-EDBA-4B13-8368-813CC2730E03}" type="datetimeFigureOut">
              <a:rPr kumimoji="1" lang="ja-JP" altLang="en-US" smtClean="0"/>
              <a:pPr/>
              <a:t>2012/2/3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4B1AA6-F8C2-4CD9-AFC9-40A1C2A4FFC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E02E6-21DE-4874-AEB0-0AA7EA4F9EDB}" type="datetimeFigureOut">
              <a:rPr kumimoji="1" lang="ja-JP" altLang="en-US" smtClean="0"/>
              <a:pPr/>
              <a:t>2012/2/3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53CBD-3679-4AD0-A4B9-9C0AFFBD623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E53CBD-3679-4AD0-A4B9-9C0AFFBD6231}"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4DE53CBD-3679-4AD0-A4B9-9C0AFFBD6231}"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4DE53CBD-3679-4AD0-A4B9-9C0AFFBD6231}"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4DE53CBD-3679-4AD0-A4B9-9C0AFFBD6231}"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1D1"/>
        </a:soli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2012/2/3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3568" y="332656"/>
            <a:ext cx="7772400" cy="2448272"/>
          </a:xfrm>
        </p:spPr>
        <p:txBody>
          <a:bodyPr>
            <a:normAutofit/>
          </a:bodyPr>
          <a:lstStyle/>
          <a:p>
            <a:r>
              <a:rPr lang="ja-JP" altLang="en-US" sz="5400" smtClean="0">
                <a:latin typeface="ＭＳ ゴシック" pitchFamily="49" charset="-128"/>
                <a:ea typeface="ＭＳ ゴシック" pitchFamily="49" charset="-128"/>
              </a:rPr>
              <a:t>内部</a:t>
            </a:r>
            <a:r>
              <a:rPr lang="en-US" altLang="ja-JP" sz="5400" dirty="0" smtClean="0">
                <a:latin typeface="ＭＳ ゴシック" pitchFamily="49" charset="-128"/>
                <a:ea typeface="ＭＳ ゴシック" pitchFamily="49" charset="-128"/>
              </a:rPr>
              <a:t>(</a:t>
            </a:r>
            <a:r>
              <a:rPr lang="ja-JP" altLang="en-US" sz="5400" smtClean="0">
                <a:latin typeface="ＭＳ ゴシック" pitchFamily="49" charset="-128"/>
                <a:ea typeface="ＭＳ ゴシック" pitchFamily="49" charset="-128"/>
              </a:rPr>
              <a:t>詳細</a:t>
            </a:r>
            <a:r>
              <a:rPr lang="en-US" altLang="ja-JP" sz="5400" dirty="0" smtClean="0">
                <a:latin typeface="ＭＳ ゴシック" pitchFamily="49" charset="-128"/>
                <a:ea typeface="ＭＳ ゴシック" pitchFamily="49" charset="-128"/>
              </a:rPr>
              <a:t>)</a:t>
            </a:r>
            <a:r>
              <a:rPr lang="ja-JP" altLang="en-US" sz="5400" smtClean="0">
                <a:latin typeface="ＭＳ ゴシック" pitchFamily="49" charset="-128"/>
                <a:ea typeface="ＭＳ ゴシック" pitchFamily="49" charset="-128"/>
              </a:rPr>
              <a:t>設計について</a:t>
            </a:r>
            <a:endParaRPr lang="en-US" sz="5400" dirty="0">
              <a:latin typeface="ＭＳ ゴシック" pitchFamily="49" charset="-128"/>
              <a:ea typeface="ＭＳ ゴシック" pitchFamily="49" charset="-128"/>
            </a:endParaRPr>
          </a:p>
        </p:txBody>
      </p:sp>
      <p:sp>
        <p:nvSpPr>
          <p:cNvPr id="9" name="Subtitle 2"/>
          <p:cNvSpPr>
            <a:spLocks noGrp="1"/>
          </p:cNvSpPr>
          <p:nvPr>
            <p:ph type="subTitle" idx="1"/>
          </p:nvPr>
        </p:nvSpPr>
        <p:spPr>
          <a:xfrm>
            <a:off x="1475656" y="3356992"/>
            <a:ext cx="6400800" cy="1800200"/>
          </a:xfrm>
        </p:spPr>
        <p:txBody>
          <a:bodyPr/>
          <a:lstStyle/>
          <a:p>
            <a:r>
              <a:rPr lang="ja-JP" altLang="en-US" smtClean="0">
                <a:solidFill>
                  <a:schemeClr val="tx1"/>
                </a:solidFill>
              </a:rPr>
              <a:t>ハノイ工科大学　ＨＥＤＳＰＩ</a:t>
            </a:r>
            <a:endParaRPr lang="en-US" altLang="ja-JP" dirty="0" smtClean="0">
              <a:solidFill>
                <a:schemeClr val="tx1"/>
              </a:solidFill>
            </a:endParaRPr>
          </a:p>
          <a:p>
            <a:r>
              <a:rPr lang="ja-JP" altLang="en-US" smtClean="0">
                <a:solidFill>
                  <a:schemeClr val="tx1"/>
                </a:solidFill>
                <a:latin typeface="ＭＳ ゴシック" pitchFamily="49" charset="-128"/>
                <a:ea typeface="ＭＳ ゴシック" pitchFamily="49" charset="-128"/>
              </a:rPr>
              <a:t>ＩＴ日本語　</a:t>
            </a:r>
            <a:r>
              <a:rPr lang="ja-JP" altLang="en-US" smtClean="0">
                <a:solidFill>
                  <a:schemeClr val="tx1"/>
                </a:solidFill>
              </a:rPr>
              <a:t>講師：　権代　祥一</a:t>
            </a:r>
            <a:endParaRPr lang="en-US" altLang="ja-JP" dirty="0">
              <a:solidFill>
                <a:schemeClr val="tx1"/>
              </a:solidFill>
            </a:endParaRPr>
          </a:p>
        </p:txBody>
      </p:sp>
      <p:sp>
        <p:nvSpPr>
          <p:cNvPr id="4"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afterEffect">
                                  <p:stCondLst>
                                    <p:cond delay="0"/>
                                  </p:stCondLst>
                                  <p:endCondLst>
                                    <p:cond evt="onNext" delay="0">
                                      <p:tgtEl>
                                        <p:sldTgt/>
                                      </p:tgtEl>
                                    </p:cond>
                                  </p:endCondLst>
                                  <p:iterate type="lt">
                                    <p:tmPct val="10000"/>
                                  </p:iterate>
                                  <p:childTnLst>
                                    <p:animMotion origin="layout" path="M 0.0 0.0 L 0.0 -0.07213" pathEditMode="relative" ptsTypes="">
                                      <p:cBhvr>
                                        <p:cTn id="6" dur="2500" accel="50000" decel="50000" autoRev="1" fill="hold">
                                          <p:stCondLst>
                                            <p:cond delay="0"/>
                                          </p:stCondLst>
                                        </p:cTn>
                                        <p:tgtEl>
                                          <p:spTgt spid="8"/>
                                        </p:tgtEl>
                                        <p:attrNameLst>
                                          <p:attrName>ppt_x</p:attrName>
                                          <p:attrName>ppt_y</p:attrName>
                                        </p:attrNameLst>
                                      </p:cBhvr>
                                    </p:animMotion>
                                    <p:animRot by="1500000">
                                      <p:cBhvr>
                                        <p:cTn id="7" dur="1250" fill="hold">
                                          <p:stCondLst>
                                            <p:cond delay="0"/>
                                          </p:stCondLst>
                                        </p:cTn>
                                        <p:tgtEl>
                                          <p:spTgt spid="8"/>
                                        </p:tgtEl>
                                        <p:attrNameLst>
                                          <p:attrName>r</p:attrName>
                                        </p:attrNameLst>
                                      </p:cBhvr>
                                    </p:animRot>
                                    <p:animRot by="-1500000">
                                      <p:cBhvr>
                                        <p:cTn id="8" dur="1250" fill="hold">
                                          <p:stCondLst>
                                            <p:cond delay="1250"/>
                                          </p:stCondLst>
                                        </p:cTn>
                                        <p:tgtEl>
                                          <p:spTgt spid="8"/>
                                        </p:tgtEl>
                                        <p:attrNameLst>
                                          <p:attrName>r</p:attrName>
                                        </p:attrNameLst>
                                      </p:cBhvr>
                                    </p:animRot>
                                    <p:animRot by="-1500000">
                                      <p:cBhvr>
                                        <p:cTn id="9" dur="1250" fill="hold">
                                          <p:stCondLst>
                                            <p:cond delay="2500"/>
                                          </p:stCondLst>
                                        </p:cTn>
                                        <p:tgtEl>
                                          <p:spTgt spid="8"/>
                                        </p:tgtEl>
                                        <p:attrNameLst>
                                          <p:attrName>r</p:attrName>
                                        </p:attrNameLst>
                                      </p:cBhvr>
                                    </p:animRot>
                                    <p:animRot by="1500000">
                                      <p:cBhvr>
                                        <p:cTn id="10" dur="1250" fill="hold">
                                          <p:stCondLst>
                                            <p:cond delay="375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リンクするという意味・・・</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800" smtClean="0">
                <a:solidFill>
                  <a:srgbClr val="FF0000"/>
                </a:solidFill>
              </a:rPr>
              <a:t>同じことを２回書いた場合、どんな問題が生じるだろうか？</a:t>
            </a:r>
            <a:endParaRPr lang="en-US" altLang="ja-JP" sz="4800" dirty="0" smtClean="0">
              <a:solidFill>
                <a:srgbClr val="FF0000"/>
              </a:solidFill>
            </a:endParaRPr>
          </a:p>
          <a:p>
            <a:pPr>
              <a:buNone/>
            </a:pPr>
            <a:r>
              <a:rPr lang="ja-JP" altLang="en-US" sz="4800" smtClean="0"/>
              <a:t>答え：</a:t>
            </a:r>
            <a:r>
              <a:rPr lang="ja-JP" altLang="en-US" sz="4800" smtClean="0">
                <a:solidFill>
                  <a:srgbClr val="0000FF"/>
                </a:solidFill>
              </a:rPr>
              <a:t>仕様書を修正する場合、同じことを２回修正しなければならない。修正ミスが生じ易くなる。保守性が低下する。</a:t>
            </a:r>
            <a:endParaRPr lang="en-US" altLang="ja-JP" sz="4800" dirty="0" smtClean="0">
              <a:solidFill>
                <a:srgbClr val="0000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仕様書は・・・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pPr algn="ctr">
              <a:buNone/>
            </a:pPr>
            <a:r>
              <a:rPr lang="ja-JP" altLang="en-US" sz="4400" smtClean="0"/>
              <a:t>それだけで独立した</a:t>
            </a:r>
            <a:endParaRPr lang="en-US" altLang="ja-JP" sz="4400" dirty="0" smtClean="0"/>
          </a:p>
          <a:p>
            <a:endParaRPr lang="en-US" altLang="ja-JP" sz="4400" dirty="0" smtClean="0"/>
          </a:p>
          <a:p>
            <a:pPr algn="ctr">
              <a:buNone/>
            </a:pPr>
            <a:r>
              <a:rPr lang="ja-JP" altLang="en-US" sz="8000" smtClean="0">
                <a:solidFill>
                  <a:srgbClr val="0000FF"/>
                </a:solidFill>
              </a:rPr>
              <a:t>システム</a:t>
            </a:r>
            <a:r>
              <a:rPr lang="ja-JP" altLang="en-US" sz="8000" smtClean="0"/>
              <a:t>である！</a:t>
            </a:r>
            <a:endParaRPr kumimoji="1" lang="en-US" altLang="ja-JP" sz="8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処理設計での注意事項</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kumimoji="1" lang="ja-JP" altLang="en-US" sz="4800" smtClean="0"/>
              <a:t>全てのロジックを細かく詳細に書く必要はない。</a:t>
            </a:r>
            <a:endParaRPr kumimoji="1" lang="en-US" altLang="ja-JP" sz="4800" dirty="0" smtClean="0"/>
          </a:p>
          <a:p>
            <a:r>
              <a:rPr lang="ja-JP" altLang="en-US" sz="4800" smtClean="0"/>
              <a:t>設計者はプログラマではない。</a:t>
            </a:r>
            <a:endParaRPr lang="en-US" altLang="ja-JP" sz="4800" dirty="0" smtClean="0"/>
          </a:p>
          <a:p>
            <a:r>
              <a:rPr lang="ja-JP" altLang="en-US" sz="4800" smtClean="0"/>
              <a:t>詳細なロジックを考えるのがプログラマの仕事である。</a:t>
            </a:r>
            <a:endParaRPr lang="en-US" altLang="ja-JP" sz="4800" dirty="0" smtClean="0"/>
          </a:p>
          <a:p>
            <a:r>
              <a:rPr kumimoji="1" lang="ja-JP" altLang="en-US" sz="4800" smtClean="0">
                <a:solidFill>
                  <a:srgbClr val="0000FF"/>
                </a:solidFill>
              </a:rPr>
              <a:t>設計者はより全体を見るべき。</a:t>
            </a:r>
            <a:endParaRPr kumimoji="1" lang="en-US" altLang="ja-JP" sz="4800" dirty="0" smtClean="0">
              <a:solidFill>
                <a:srgbClr val="0000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mtClean="0"/>
              <a:t>コード設計</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800" smtClean="0"/>
              <a:t>意味のある</a:t>
            </a:r>
            <a:r>
              <a:rPr kumimoji="1" lang="ja-JP" altLang="en-US" sz="4800" smtClean="0"/>
              <a:t>文字列データを計算機で処理しやすいように数値化、記号化したもの</a:t>
            </a:r>
            <a:endParaRPr kumimoji="1" lang="en-US" altLang="ja-JP" sz="4800" dirty="0" smtClean="0"/>
          </a:p>
          <a:p>
            <a:r>
              <a:rPr lang="ja-JP" altLang="en-US" sz="4800" smtClean="0"/>
              <a:t>データの識別、データの分類、データの並び替え、データのチェックなどを考えて設計する。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ja-JP" altLang="en-US" smtClean="0"/>
              <a:t>内部設計での定数・コ</a:t>
            </a:r>
            <a:r>
              <a:rPr lang="ja-JP" altLang="en-US" dirty="0" smtClean="0"/>
              <a:t>ード</a:t>
            </a:r>
            <a:r>
              <a:rPr lang="ja-JP" altLang="en-US" smtClean="0"/>
              <a:t>設計</a:t>
            </a:r>
            <a:endParaRPr kumimoji="1" lang="ja-JP" altLang="en-US" dirty="0"/>
          </a:p>
        </p:txBody>
      </p:sp>
      <p:sp>
        <p:nvSpPr>
          <p:cNvPr id="3" name="Content Placeholder 2"/>
          <p:cNvSpPr>
            <a:spLocks noGrp="1"/>
          </p:cNvSpPr>
          <p:nvPr>
            <p:ph idx="1"/>
          </p:nvPr>
        </p:nvSpPr>
        <p:spPr/>
        <p:txBody>
          <a:bodyPr>
            <a:noAutofit/>
          </a:bodyPr>
          <a:lstStyle/>
          <a:p>
            <a:r>
              <a:rPr kumimoji="1" lang="ja-JP" altLang="en-US" smtClean="0">
                <a:latin typeface="ＭＳ Ｐゴシック" pitchFamily="50" charset="-128"/>
                <a:ea typeface="ＭＳ Ｐゴシック" pitchFamily="50" charset="-128"/>
              </a:rPr>
              <a:t>顧客ではなく</a:t>
            </a:r>
            <a:r>
              <a:rPr kumimoji="1" lang="ja-JP" altLang="en-US" smtClean="0">
                <a:solidFill>
                  <a:srgbClr val="0000FF"/>
                </a:solidFill>
                <a:latin typeface="ＭＳ Ｐゴシック" pitchFamily="50" charset="-128"/>
                <a:ea typeface="ＭＳ Ｐゴシック" pitchFamily="50" charset="-128"/>
              </a:rPr>
              <a:t>システムにとって意味のある</a:t>
            </a:r>
            <a:r>
              <a:rPr kumimoji="1" lang="ja-JP" altLang="en-US" smtClean="0">
                <a:latin typeface="ＭＳ Ｐゴシック" pitchFamily="50" charset="-128"/>
                <a:ea typeface="ＭＳ Ｐゴシック" pitchFamily="50" charset="-128"/>
              </a:rPr>
              <a:t>コード、定数の決定。</a:t>
            </a:r>
            <a:endParaRPr kumimoji="1" lang="en-US" altLang="ja-JP" dirty="0" smtClean="0">
              <a:latin typeface="ＭＳ Ｐゴシック" pitchFamily="50" charset="-128"/>
              <a:ea typeface="ＭＳ Ｐゴシック" pitchFamily="50" charset="-128"/>
            </a:endParaRPr>
          </a:p>
          <a:p>
            <a:r>
              <a:rPr kumimoji="1" lang="ja-JP" altLang="en-US" smtClean="0">
                <a:latin typeface="ＭＳ Ｐゴシック" pitchFamily="50" charset="-128"/>
                <a:ea typeface="ＭＳ Ｐゴシック" pitchFamily="50" charset="-128"/>
              </a:rPr>
              <a:t>コ</a:t>
            </a:r>
            <a:r>
              <a:rPr kumimoji="1" lang="ja-JP" altLang="en-US" dirty="0" smtClean="0">
                <a:latin typeface="ＭＳ Ｐゴシック" pitchFamily="50" charset="-128"/>
                <a:ea typeface="ＭＳ Ｐゴシック" pitchFamily="50" charset="-128"/>
              </a:rPr>
              <a:t>ード</a:t>
            </a:r>
            <a:r>
              <a:rPr kumimoji="1" lang="ja-JP" altLang="en-US" smtClean="0">
                <a:solidFill>
                  <a:srgbClr val="0000FF"/>
                </a:solidFill>
                <a:latin typeface="ＭＳ Ｐゴシック" pitchFamily="50" charset="-128"/>
                <a:ea typeface="ＭＳ Ｐゴシック" pitchFamily="50" charset="-128"/>
              </a:rPr>
              <a:t>一覧表</a:t>
            </a:r>
            <a:r>
              <a:rPr kumimoji="1" lang="ja-JP" altLang="en-US" smtClean="0">
                <a:latin typeface="ＭＳ Ｐゴシック" pitchFamily="50" charset="-128"/>
                <a:ea typeface="ＭＳ Ｐゴシック" pitchFamily="50" charset="-128"/>
              </a:rPr>
              <a:t>の作成</a:t>
            </a:r>
            <a:endParaRPr kumimoji="1" lang="en-US" altLang="ja-JP" dirty="0" smtClean="0">
              <a:latin typeface="ＭＳ Ｐゴシック" pitchFamily="50" charset="-128"/>
              <a:ea typeface="ＭＳ Ｐゴシック" pitchFamily="50" charset="-128"/>
            </a:endParaRPr>
          </a:p>
          <a:p>
            <a:r>
              <a:rPr kumimoji="1" lang="ja-JP" altLang="en-US" dirty="0" smtClean="0">
                <a:latin typeface="ＭＳ Ｐゴシック" pitchFamily="50" charset="-128"/>
                <a:ea typeface="ＭＳ Ｐゴシック" pitchFamily="50" charset="-128"/>
              </a:rPr>
              <a:t>コード定義</a:t>
            </a:r>
            <a:endParaRPr kumimoji="1" lang="en-US" altLang="ja-JP" dirty="0" smtClean="0">
              <a:latin typeface="ＭＳ Ｐゴシック" pitchFamily="50" charset="-128"/>
              <a:ea typeface="ＭＳ Ｐゴシック" pitchFamily="50" charset="-128"/>
            </a:endParaRPr>
          </a:p>
          <a:p>
            <a:pPr lvl="1"/>
            <a:r>
              <a:rPr kumimoji="1" lang="ja-JP" altLang="en-US" sz="3200" dirty="0" smtClean="0">
                <a:latin typeface="ＭＳ Ｐゴシック" pitchFamily="50" charset="-128"/>
                <a:ea typeface="ＭＳ Ｐゴシック" pitchFamily="50" charset="-128"/>
              </a:rPr>
              <a:t>フラグの意味定義・内容説明</a:t>
            </a:r>
            <a:endParaRPr kumimoji="1" lang="en-US" altLang="ja-JP" sz="3200" dirty="0" smtClean="0">
              <a:latin typeface="ＭＳ Ｐゴシック" pitchFamily="50" charset="-128"/>
              <a:ea typeface="ＭＳ Ｐゴシック" pitchFamily="50" charset="-128"/>
            </a:endParaRPr>
          </a:p>
          <a:p>
            <a:pPr lvl="1"/>
            <a:r>
              <a:rPr kumimoji="1" lang="ja-JP" altLang="en-US" sz="3200" dirty="0" smtClean="0">
                <a:latin typeface="ＭＳ Ｐゴシック" pitchFamily="50" charset="-128"/>
                <a:ea typeface="ＭＳ Ｐゴシック" pitchFamily="50" charset="-128"/>
              </a:rPr>
              <a:t>ステータスの意味定義・内容説明</a:t>
            </a:r>
            <a:endParaRPr kumimoji="1" lang="en-US" altLang="ja-JP" sz="3200" dirty="0" smtClean="0">
              <a:latin typeface="ＭＳ Ｐゴシック" pitchFamily="50" charset="-128"/>
              <a:ea typeface="ＭＳ Ｐゴシック" pitchFamily="50" charset="-128"/>
            </a:endParaRPr>
          </a:p>
          <a:p>
            <a:pPr lvl="1"/>
            <a:r>
              <a:rPr kumimoji="1" lang="ja-JP" altLang="en-US" sz="3200" dirty="0" smtClean="0">
                <a:latin typeface="ＭＳ Ｐゴシック" pitchFamily="50" charset="-128"/>
                <a:ea typeface="ＭＳ Ｐゴシック" pitchFamily="50" charset="-128"/>
              </a:rPr>
              <a:t>コードの意味定義・内容説明</a:t>
            </a:r>
            <a:endParaRPr kumimoji="1" lang="en-US" altLang="ja-JP" sz="3200" dirty="0" smtClean="0">
              <a:latin typeface="ＭＳ Ｐゴシック" pitchFamily="50" charset="-128"/>
              <a:ea typeface="ＭＳ Ｐゴシック" pitchFamily="50" charset="-128"/>
            </a:endParaRPr>
          </a:p>
          <a:p>
            <a:r>
              <a:rPr kumimoji="1" lang="ja-JP" altLang="en-US" dirty="0" smtClean="0">
                <a:latin typeface="ＭＳ Ｐゴシック" pitchFamily="50" charset="-128"/>
                <a:ea typeface="ＭＳ Ｐゴシック" pitchFamily="50" charset="-128"/>
              </a:rPr>
              <a:t>定数設計とのリンク</a:t>
            </a:r>
            <a:endParaRPr kumimoji="1" lang="en-US" altLang="ja-JP" dirty="0" smtClean="0">
              <a:latin typeface="ＭＳ Ｐゴシック" pitchFamily="50" charset="-128"/>
              <a:ea typeface="ＭＳ Ｐゴシック" pitchFamily="50" charset="-12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2000"/>
                                        <p:tgtEl>
                                          <p:spTgt spid="3">
                                            <p:txEl>
                                              <p:pRg st="1" end="1"/>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2000"/>
                                        <p:tgtEl>
                                          <p:spTgt spid="3">
                                            <p:txEl>
                                              <p:pRg st="0" end="0"/>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000"/>
                                        <p:tgtEl>
                                          <p:spTgt spid="3">
                                            <p:txEl>
                                              <p:pRg st="5" end="5"/>
                                            </p:txEl>
                                          </p:spTgt>
                                        </p:tgtEl>
                                      </p:cBhvr>
                                    </p:animEffect>
                                  </p:childTnLst>
                                </p:cTn>
                              </p:par>
                            </p:childTnLst>
                          </p:cTn>
                        </p:par>
                        <p:par>
                          <p:cTn id="28" fill="hold">
                            <p:stCondLst>
                              <p:cond delay="12000"/>
                            </p:stCondLst>
                            <p:childTnLst>
                              <p:par>
                                <p:cTn id="29" presetID="14" presetClass="entr" presetSubtype="1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コード設計について</a:t>
            </a:r>
            <a:endParaRPr kumimoji="1" lang="ja-JP" altLang="en-US" dirty="0"/>
          </a:p>
        </p:txBody>
      </p:sp>
      <p:sp>
        <p:nvSpPr>
          <p:cNvPr id="3" name="Content Placeholder 2"/>
          <p:cNvSpPr>
            <a:spLocks noGrp="1"/>
          </p:cNvSpPr>
          <p:nvPr>
            <p:ph idx="1"/>
          </p:nvPr>
        </p:nvSpPr>
        <p:spPr/>
        <p:txBody>
          <a:bodyPr>
            <a:normAutofit/>
          </a:bodyPr>
          <a:lstStyle/>
          <a:p>
            <a:pPr>
              <a:buNone/>
            </a:pPr>
            <a:r>
              <a:rPr kumimoji="1" lang="ja-JP" altLang="en-US" sz="4000" dirty="0" smtClean="0"/>
              <a:t>学校コード、県コード、社員コード、</a:t>
            </a:r>
            <a:endParaRPr kumimoji="1" lang="en-US" altLang="ja-JP" sz="4000" dirty="0" smtClean="0"/>
          </a:p>
          <a:p>
            <a:pPr>
              <a:buNone/>
            </a:pPr>
            <a:r>
              <a:rPr kumimoji="1" lang="ja-JP" altLang="en-US" sz="4000" dirty="0" smtClean="0"/>
              <a:t>ＩＳＢＮコード、・・・・・、バーコード・・・</a:t>
            </a:r>
            <a:endParaRPr kumimoji="1" lang="en-US" altLang="ja-JP" sz="4000" dirty="0" smtClean="0"/>
          </a:p>
          <a:p>
            <a:pPr>
              <a:buNone/>
            </a:pPr>
            <a:r>
              <a:rPr kumimoji="1" lang="ja-JP" altLang="en-US" sz="4400" b="1" dirty="0" smtClean="0">
                <a:solidFill>
                  <a:srgbClr val="FF0000"/>
                </a:solidFill>
              </a:rPr>
              <a:t>世間はコードだ</a:t>
            </a:r>
            <a:r>
              <a:rPr kumimoji="1" lang="ja-JP" altLang="en-US" sz="4400" b="1" smtClean="0">
                <a:solidFill>
                  <a:srgbClr val="FF0000"/>
                </a:solidFill>
              </a:rPr>
              <a:t>らけ。</a:t>
            </a:r>
            <a:endParaRPr kumimoji="1" lang="en-US" altLang="ja-JP" sz="4400" b="1" dirty="0" smtClean="0">
              <a:solidFill>
                <a:srgbClr val="FF0000"/>
              </a:solidFill>
            </a:endParaRPr>
          </a:p>
          <a:p>
            <a:pPr>
              <a:buNone/>
            </a:pPr>
            <a:r>
              <a:rPr kumimoji="1" lang="ja-JP" altLang="en-US" sz="4000" dirty="0" smtClean="0"/>
              <a:t>例：ＩＳＢＮコ</a:t>
            </a:r>
            <a:r>
              <a:rPr kumimoji="1" lang="ja-JP" altLang="en-US" sz="4000" smtClean="0"/>
              <a:t>ード</a:t>
            </a:r>
            <a:endParaRPr kumimoji="1" lang="en-US" altLang="ja-JP" sz="4000" dirty="0" smtClean="0"/>
          </a:p>
          <a:p>
            <a:pPr>
              <a:buNone/>
            </a:pPr>
            <a:r>
              <a:rPr kumimoji="1" lang="en-US" altLang="ja-JP" sz="4000" dirty="0" smtClean="0"/>
              <a:t>(International Standard Book Number)</a:t>
            </a:r>
          </a:p>
          <a:p>
            <a:pPr>
              <a:buNone/>
            </a:pPr>
            <a:r>
              <a:rPr kumimoji="1" lang="en-US" altLang="ja-JP" sz="4000" dirty="0" smtClean="0"/>
              <a:t>ISBN </a:t>
            </a:r>
            <a:r>
              <a:rPr kumimoji="1" lang="en-US" altLang="ja-JP" sz="4000" dirty="0" smtClean="0">
                <a:solidFill>
                  <a:srgbClr val="FF0000"/>
                </a:solidFill>
              </a:rPr>
              <a:t>G</a:t>
            </a:r>
            <a:r>
              <a:rPr kumimoji="1" lang="en-US" altLang="ja-JP" sz="4000" dirty="0" smtClean="0"/>
              <a:t>-</a:t>
            </a:r>
            <a:r>
              <a:rPr kumimoji="1" lang="en-US" altLang="ja-JP" sz="4000" dirty="0" smtClean="0">
                <a:solidFill>
                  <a:srgbClr val="0000FF"/>
                </a:solidFill>
              </a:rPr>
              <a:t>AAAA</a:t>
            </a:r>
            <a:r>
              <a:rPr kumimoji="1" lang="en-US" altLang="ja-JP" sz="4000" dirty="0" smtClean="0"/>
              <a:t>-</a:t>
            </a:r>
            <a:r>
              <a:rPr kumimoji="1" lang="en-US" altLang="ja-JP" sz="4000" dirty="0" smtClean="0">
                <a:solidFill>
                  <a:srgbClr val="00B050"/>
                </a:solidFill>
              </a:rPr>
              <a:t>BBBB</a:t>
            </a:r>
            <a:r>
              <a:rPr kumimoji="1" lang="en-US" altLang="ja-JP" sz="4000" dirty="0" smtClean="0"/>
              <a:t>-</a:t>
            </a:r>
            <a:r>
              <a:rPr kumimoji="1" lang="en-US" altLang="ja-JP" sz="4000" dirty="0" smtClean="0">
                <a:solidFill>
                  <a:schemeClr val="bg1">
                    <a:lumMod val="50000"/>
                  </a:schemeClr>
                </a:solidFill>
              </a:rPr>
              <a:t>C</a:t>
            </a:r>
            <a:r>
              <a:rPr kumimoji="1" lang="ja-JP" altLang="en-US" sz="4000" smtClean="0"/>
              <a:t>　・・・・・</a:t>
            </a:r>
            <a:endParaRPr kumimoji="1" lang="en-US" altLang="ja-JP" sz="4000" dirty="0" smtClean="0"/>
          </a:p>
          <a:p>
            <a:pPr>
              <a:buNone/>
            </a:pPr>
            <a:endParaRPr kumimoji="1" lang="en-US" altLang="ja-JP" sz="4000" dirty="0" smtClean="0"/>
          </a:p>
          <a:p>
            <a:pPr algn="ctr">
              <a:buNone/>
            </a:pPr>
            <a:endParaRPr kumimoji="1" lang="ja-JP" alt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2000"/>
                                        <p:tgtEl>
                                          <p:spTgt spid="3">
                                            <p:txEl>
                                              <p:pRg st="4" end="4"/>
                                            </p:txEl>
                                          </p:spTgt>
                                        </p:tgtEl>
                                      </p:cBhvr>
                                    </p:animEffect>
                                  </p:childTnLst>
                                </p:cTn>
                              </p:par>
                            </p:childTnLst>
                          </p:cTn>
                        </p:par>
                        <p:par>
                          <p:cTn id="26" fill="hold">
                            <p:stCondLst>
                              <p:cond delay="2000"/>
                            </p:stCondLst>
                            <p:childTnLst>
                              <p:par>
                                <p:cTn id="27" presetID="14" presetClass="entr" presetSubtype="1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コード設計について</a:t>
            </a:r>
            <a:endParaRPr kumimoji="1" lang="ja-JP" altLang="en-US" dirty="0"/>
          </a:p>
        </p:txBody>
      </p:sp>
      <p:sp>
        <p:nvSpPr>
          <p:cNvPr id="3" name="Content Placeholder 2"/>
          <p:cNvSpPr>
            <a:spLocks noGrp="1"/>
          </p:cNvSpPr>
          <p:nvPr>
            <p:ph idx="1"/>
          </p:nvPr>
        </p:nvSpPr>
        <p:spPr>
          <a:xfrm>
            <a:off x="457200" y="1295400"/>
            <a:ext cx="8229600" cy="5257800"/>
          </a:xfrm>
        </p:spPr>
        <p:txBody>
          <a:bodyPr>
            <a:normAutofit/>
          </a:bodyPr>
          <a:lstStyle/>
          <a:p>
            <a:pPr>
              <a:buNone/>
            </a:pPr>
            <a:r>
              <a:rPr kumimoji="1" lang="en-US" altLang="ja-JP" sz="4000" dirty="0" smtClean="0"/>
              <a:t>ISBN</a:t>
            </a:r>
            <a:r>
              <a:rPr kumimoji="1" lang="ja-JP" altLang="en-US" sz="4000" smtClean="0"/>
              <a:t> </a:t>
            </a:r>
            <a:r>
              <a:rPr kumimoji="1" lang="en-US" altLang="ja-JP" sz="4000" dirty="0" smtClean="0">
                <a:solidFill>
                  <a:srgbClr val="FF0000"/>
                </a:solidFill>
              </a:rPr>
              <a:t>G</a:t>
            </a:r>
            <a:r>
              <a:rPr kumimoji="1" lang="en-US" altLang="ja-JP" sz="4000" dirty="0" smtClean="0"/>
              <a:t>-</a:t>
            </a:r>
            <a:r>
              <a:rPr kumimoji="1" lang="en-US" altLang="ja-JP" sz="4000" dirty="0" smtClean="0">
                <a:solidFill>
                  <a:srgbClr val="0000FF"/>
                </a:solidFill>
              </a:rPr>
              <a:t>AAAA</a:t>
            </a:r>
            <a:r>
              <a:rPr kumimoji="1" lang="en-US" altLang="ja-JP" sz="4000" dirty="0" smtClean="0"/>
              <a:t>-</a:t>
            </a:r>
            <a:r>
              <a:rPr kumimoji="1" lang="en-US" altLang="ja-JP" sz="4000" dirty="0" smtClean="0">
                <a:solidFill>
                  <a:srgbClr val="00B050"/>
                </a:solidFill>
              </a:rPr>
              <a:t>BBBB</a:t>
            </a:r>
            <a:r>
              <a:rPr kumimoji="1" lang="en-US" altLang="ja-JP" sz="4000" dirty="0" smtClean="0"/>
              <a:t>-</a:t>
            </a:r>
            <a:r>
              <a:rPr kumimoji="1" lang="en-US" altLang="ja-JP" sz="4000" dirty="0" smtClean="0">
                <a:solidFill>
                  <a:schemeClr val="bg1">
                    <a:lumMod val="50000"/>
                  </a:schemeClr>
                </a:solidFill>
              </a:rPr>
              <a:t>C</a:t>
            </a:r>
            <a:r>
              <a:rPr kumimoji="1" lang="ja-JP" altLang="en-US" sz="4000" smtClean="0"/>
              <a:t>　</a:t>
            </a:r>
            <a:endParaRPr kumimoji="1" lang="en-US" altLang="ja-JP" sz="4000" dirty="0" smtClean="0"/>
          </a:p>
          <a:p>
            <a:r>
              <a:rPr kumimoji="1" lang="en-US" altLang="ja-JP" sz="4000" dirty="0" smtClean="0">
                <a:solidFill>
                  <a:srgbClr val="FF0000"/>
                </a:solidFill>
              </a:rPr>
              <a:t>G</a:t>
            </a:r>
            <a:r>
              <a:rPr kumimoji="1" lang="ja-JP" altLang="en-US" sz="4000" smtClean="0">
                <a:solidFill>
                  <a:srgbClr val="FF0000"/>
                </a:solidFill>
              </a:rPr>
              <a:t>： グループ記号　０、１：英語　・・・</a:t>
            </a:r>
            <a:endParaRPr kumimoji="1" lang="en-US" altLang="ja-JP" sz="4000" dirty="0" smtClean="0">
              <a:solidFill>
                <a:srgbClr val="FF0000"/>
              </a:solidFill>
            </a:endParaRPr>
          </a:p>
          <a:p>
            <a:pPr>
              <a:buNone/>
            </a:pPr>
            <a:r>
              <a:rPr kumimoji="1" lang="ja-JP" altLang="en-US" sz="4000" smtClean="0">
                <a:solidFill>
                  <a:srgbClr val="FF0000"/>
                </a:solidFill>
              </a:rPr>
              <a:t>　　　　４：日本　・・・</a:t>
            </a:r>
            <a:r>
              <a:rPr kumimoji="1" lang="ja-JP" altLang="en-US" sz="4000" smtClean="0"/>
              <a:t>（これらは定数）</a:t>
            </a:r>
          </a:p>
          <a:p>
            <a:r>
              <a:rPr kumimoji="1" lang="en-US" altLang="ja-JP" sz="4000" dirty="0" smtClean="0">
                <a:solidFill>
                  <a:srgbClr val="0000FF"/>
                </a:solidFill>
              </a:rPr>
              <a:t>AAAA: </a:t>
            </a:r>
            <a:r>
              <a:rPr kumimoji="1" lang="ja-JP" altLang="en-US" sz="4000" smtClean="0">
                <a:solidFill>
                  <a:srgbClr val="0000FF"/>
                </a:solidFill>
              </a:rPr>
              <a:t>出版者記号</a:t>
            </a:r>
          </a:p>
          <a:p>
            <a:r>
              <a:rPr kumimoji="1" lang="en-US" altLang="ja-JP" sz="4000" dirty="0" smtClean="0">
                <a:solidFill>
                  <a:srgbClr val="00B050"/>
                </a:solidFill>
              </a:rPr>
              <a:t>BBBB: </a:t>
            </a:r>
            <a:r>
              <a:rPr kumimoji="1" lang="ja-JP" altLang="en-US" sz="4000" smtClean="0">
                <a:solidFill>
                  <a:srgbClr val="00B050"/>
                </a:solidFill>
              </a:rPr>
              <a:t>書名記号</a:t>
            </a:r>
          </a:p>
          <a:p>
            <a:r>
              <a:rPr kumimoji="1" lang="en-US" altLang="ja-JP" sz="4000" dirty="0" smtClean="0">
                <a:solidFill>
                  <a:schemeClr val="bg1">
                    <a:lumMod val="50000"/>
                  </a:schemeClr>
                </a:solidFill>
              </a:rPr>
              <a:t>C: </a:t>
            </a:r>
            <a:r>
              <a:rPr kumimoji="1" lang="ja-JP" altLang="en-US" sz="4000" smtClean="0">
                <a:solidFill>
                  <a:schemeClr val="bg1">
                    <a:lumMod val="50000"/>
                  </a:schemeClr>
                </a:solidFill>
              </a:rPr>
              <a:t>チェックデジット</a:t>
            </a:r>
            <a:endParaRPr kumimoji="1" lang="en-US" altLang="ja-JP" sz="4000" dirty="0" smtClean="0">
              <a:solidFill>
                <a:schemeClr val="bg1">
                  <a:lumMod val="50000"/>
                </a:schemeClr>
              </a:solidFill>
            </a:endParaRPr>
          </a:p>
          <a:p>
            <a:pPr>
              <a:buNone/>
            </a:pPr>
            <a:r>
              <a:rPr kumimoji="1" lang="ja-JP" altLang="en-US" sz="4000" smtClean="0"/>
              <a:t>このような取り決めを設計する。</a:t>
            </a:r>
            <a:endParaRPr kumimoji="1" lang="en-US" altLang="ja-JP" sz="4000" dirty="0" smtClean="0"/>
          </a:p>
          <a:p>
            <a:pPr>
              <a:buNone/>
            </a:pPr>
            <a:endParaRPr kumimoji="1" lang="en-US" altLang="ja-JP" sz="4000" dirty="0" smtClean="0"/>
          </a:p>
          <a:p>
            <a:pPr algn="ctr">
              <a:buNone/>
            </a:pPr>
            <a:endParaRPr kumimoji="1" lang="ja-JP" alt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コ</a:t>
            </a:r>
            <a:r>
              <a:rPr lang="ja-JP" altLang="en-US" smtClean="0"/>
              <a:t>ードと定数</a:t>
            </a:r>
            <a:endParaRPr kumimoji="1" lang="ja-JP" altLang="en-US" dirty="0"/>
          </a:p>
        </p:txBody>
      </p:sp>
      <p:sp>
        <p:nvSpPr>
          <p:cNvPr id="3" name="Content Placeholder 2"/>
          <p:cNvSpPr>
            <a:spLocks noGrp="1"/>
          </p:cNvSpPr>
          <p:nvPr>
            <p:ph idx="1"/>
          </p:nvPr>
        </p:nvSpPr>
        <p:spPr/>
        <p:txBody>
          <a:bodyPr>
            <a:normAutofit/>
          </a:bodyPr>
          <a:lstStyle/>
          <a:p>
            <a:pPr>
              <a:buNone/>
            </a:pPr>
            <a:r>
              <a:rPr kumimoji="1" lang="ja-JP" altLang="en-US" dirty="0" smtClean="0"/>
              <a:t>コードの中に定数が含まれる場合がある。</a:t>
            </a:r>
            <a:endParaRPr kumimoji="1" lang="en-US" altLang="ja-JP" dirty="0" smtClean="0"/>
          </a:p>
          <a:p>
            <a:r>
              <a:rPr kumimoji="1" lang="ja-JP" altLang="en-US" smtClean="0"/>
              <a:t>１：</a:t>
            </a:r>
            <a:r>
              <a:rPr kumimoji="1" lang="en-US" altLang="ja-JP" dirty="0" smtClean="0"/>
              <a:t>Yes</a:t>
            </a:r>
            <a:r>
              <a:rPr kumimoji="1" lang="ja-JP" altLang="en-US" smtClean="0"/>
              <a:t>　０：</a:t>
            </a:r>
            <a:r>
              <a:rPr kumimoji="1" lang="en-US" altLang="ja-JP" dirty="0" smtClean="0"/>
              <a:t>No</a:t>
            </a:r>
            <a:r>
              <a:rPr kumimoji="1" lang="ja-JP" altLang="en-US" smtClean="0"/>
              <a:t>　・・・・</a:t>
            </a:r>
            <a:r>
              <a:rPr kumimoji="1" lang="ja-JP" altLang="en-US" dirty="0" smtClean="0"/>
              <a:t>この場</a:t>
            </a:r>
            <a:r>
              <a:rPr kumimoji="1" lang="ja-JP" altLang="en-US" smtClean="0"/>
              <a:t>合１、０は</a:t>
            </a:r>
            <a:r>
              <a:rPr kumimoji="1" lang="ja-JP" altLang="en-US" dirty="0" smtClean="0"/>
              <a:t>定数</a:t>
            </a:r>
            <a:endParaRPr kumimoji="1" lang="en-US" altLang="ja-JP" dirty="0" smtClean="0"/>
          </a:p>
          <a:p>
            <a:r>
              <a:rPr kumimoji="1" lang="ja-JP" altLang="en-US" smtClean="0"/>
              <a:t>１：</a:t>
            </a:r>
            <a:r>
              <a:rPr kumimoji="1" lang="en-US" altLang="ja-JP" dirty="0" smtClean="0"/>
              <a:t>No</a:t>
            </a:r>
            <a:r>
              <a:rPr kumimoji="1" lang="ja-JP" altLang="en-US" smtClean="0"/>
              <a:t>　０：</a:t>
            </a:r>
            <a:r>
              <a:rPr kumimoji="1" lang="en-US" altLang="ja-JP" dirty="0" smtClean="0"/>
              <a:t>Yes</a:t>
            </a:r>
            <a:r>
              <a:rPr kumimoji="1" lang="ja-JP" altLang="en-US" smtClean="0"/>
              <a:t>　・・・・</a:t>
            </a:r>
            <a:r>
              <a:rPr kumimoji="1" lang="ja-JP" altLang="en-US" dirty="0" smtClean="0"/>
              <a:t>負論理で設計する場合はこのように逆転することもある。</a:t>
            </a:r>
            <a:endParaRPr kumimoji="1" lang="en-US" altLang="ja-JP" dirty="0" smtClean="0"/>
          </a:p>
          <a:p>
            <a:pPr marL="625475">
              <a:buNone/>
            </a:pPr>
            <a:r>
              <a:rPr kumimoji="1" lang="ja-JP" altLang="en-US" dirty="0" smtClean="0"/>
              <a:t>（新幹線のシステムはこの負論理コード体系で統一されてい</a:t>
            </a:r>
            <a:r>
              <a:rPr kumimoji="1" lang="ja-JP" altLang="en-US" smtClean="0"/>
              <a:t>た。）</a:t>
            </a:r>
            <a:endParaRPr kumimoji="1" lang="en-US" altLang="ja-JP" dirty="0" smtClean="0"/>
          </a:p>
          <a:p>
            <a:pPr>
              <a:buNone/>
            </a:pPr>
            <a:r>
              <a:rPr kumimoji="1" lang="en-US" altLang="ja-JP" dirty="0" smtClean="0"/>
              <a:t>ISBN</a:t>
            </a:r>
            <a:r>
              <a:rPr kumimoji="1" lang="ja-JP" altLang="en-US" smtClean="0"/>
              <a:t>番号の</a:t>
            </a:r>
            <a:r>
              <a:rPr kumimoji="1" lang="ja-JP" altLang="en-US" smtClean="0">
                <a:solidFill>
                  <a:srgbClr val="FF0000"/>
                </a:solidFill>
              </a:rPr>
              <a:t>グループ記号</a:t>
            </a:r>
            <a:r>
              <a:rPr kumimoji="1" lang="ja-JP" altLang="en-US" smtClean="0"/>
              <a:t>なども定数</a:t>
            </a:r>
            <a:endParaRPr kumimoji="1" lang="en-US" altLang="ja-JP" dirty="0" smtClean="0"/>
          </a:p>
          <a:p>
            <a:r>
              <a:rPr kumimoji="1" lang="ja-JP" altLang="en-US" smtClean="0"/>
              <a:t>２：仏語　３：独語　４：日本　５：露語　７：中国</a:t>
            </a:r>
            <a:endParaRPr kumimoji="1" lang="en-US" altLang="ja-JP"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定数設計例</a:t>
            </a:r>
            <a:endParaRPr kumimoji="1" lang="ja-JP" altLang="en-US" dirty="0"/>
          </a:p>
        </p:txBody>
      </p:sp>
      <p:sp>
        <p:nvSpPr>
          <p:cNvPr id="3" name="Content Placeholder 2"/>
          <p:cNvSpPr>
            <a:spLocks noGrp="1"/>
          </p:cNvSpPr>
          <p:nvPr>
            <p:ph idx="1"/>
          </p:nvPr>
        </p:nvSpPr>
        <p:spPr/>
        <p:txBody>
          <a:bodyPr>
            <a:noAutofit/>
          </a:bodyPr>
          <a:lstStyle/>
          <a:p>
            <a:r>
              <a:rPr kumimoji="1" lang="ja-JP" altLang="en-US" sz="4400" smtClean="0"/>
              <a:t>定数</a:t>
            </a:r>
            <a:r>
              <a:rPr kumimoji="1" lang="ja-JP" altLang="en-US" sz="4400" smtClean="0">
                <a:solidFill>
                  <a:srgbClr val="0000FF"/>
                </a:solidFill>
              </a:rPr>
              <a:t>一覧表</a:t>
            </a:r>
            <a:r>
              <a:rPr kumimoji="1" lang="ja-JP" altLang="en-US" sz="4400" smtClean="0"/>
              <a:t>の作成</a:t>
            </a:r>
            <a:endParaRPr kumimoji="1" lang="en-US" altLang="ja-JP" sz="4400" dirty="0" smtClean="0"/>
          </a:p>
          <a:p>
            <a:r>
              <a:rPr kumimoji="1" lang="ja-JP" altLang="en-US" sz="4400" smtClean="0"/>
              <a:t>コ</a:t>
            </a:r>
            <a:r>
              <a:rPr kumimoji="1" lang="ja-JP" altLang="en-US" sz="4400" dirty="0" smtClean="0"/>
              <a:t>ード設計とのリンク</a:t>
            </a:r>
            <a:endParaRPr kumimoji="1" lang="en-US" altLang="ja-JP" sz="4400" dirty="0" smtClean="0"/>
          </a:p>
          <a:p>
            <a:r>
              <a:rPr kumimoji="1" lang="ja-JP" altLang="en-US" sz="4400" dirty="0" smtClean="0"/>
              <a:t>テーブル設計とのリンク</a:t>
            </a:r>
            <a:endParaRPr kumimoji="1" lang="en-US" altLang="ja-JP" sz="4400" dirty="0" smtClean="0"/>
          </a:p>
          <a:p>
            <a:r>
              <a:rPr kumimoji="1" lang="ja-JP" altLang="en-US" sz="4400" dirty="0" smtClean="0"/>
              <a:t>外部ファイル設計とのリンク</a:t>
            </a:r>
            <a:endParaRPr kumimoji="1" lang="en-US" altLang="ja-JP" sz="4400" dirty="0" smtClean="0"/>
          </a:p>
          <a:p>
            <a:pPr lvl="1"/>
            <a:r>
              <a:rPr kumimoji="1" lang="en-US" altLang="ja-JP" sz="4000" dirty="0" smtClean="0"/>
              <a:t>I</a:t>
            </a:r>
            <a:r>
              <a:rPr kumimoji="1" lang="ja-JP" altLang="en-US" sz="4000" dirty="0" smtClean="0"/>
              <a:t>／</a:t>
            </a:r>
            <a:r>
              <a:rPr kumimoji="1" lang="en-US" altLang="ja-JP" sz="4000" dirty="0" smtClean="0"/>
              <a:t>F</a:t>
            </a:r>
            <a:r>
              <a:rPr kumimoji="1" lang="ja-JP" altLang="en-US" sz="4000" dirty="0" smtClean="0"/>
              <a:t>設計とのリンク</a:t>
            </a:r>
            <a:endParaRPr kumimoji="1" lang="en-US" altLang="ja-JP" sz="4000" dirty="0" smtClean="0"/>
          </a:p>
          <a:p>
            <a:pPr lvl="1"/>
            <a:r>
              <a:rPr kumimoji="1" lang="ja-JP" altLang="en-US" sz="4000" dirty="0" smtClean="0"/>
              <a:t>環境ファイル設計とのリンク</a:t>
            </a:r>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チェック設計例</a:t>
            </a:r>
            <a:endParaRPr kumimoji="1" lang="ja-JP" altLang="en-US" dirty="0"/>
          </a:p>
        </p:txBody>
      </p:sp>
      <p:sp>
        <p:nvSpPr>
          <p:cNvPr id="3" name="Content Placeholder 2"/>
          <p:cNvSpPr>
            <a:spLocks noGrp="1"/>
          </p:cNvSpPr>
          <p:nvPr>
            <p:ph idx="1"/>
          </p:nvPr>
        </p:nvSpPr>
        <p:spPr/>
        <p:txBody>
          <a:bodyPr>
            <a:normAutofit/>
          </a:bodyPr>
          <a:lstStyle/>
          <a:p>
            <a:r>
              <a:rPr kumimoji="1" lang="ja-JP" altLang="en-US" sz="4800" dirty="0" smtClean="0"/>
              <a:t>各入力に対するチェック</a:t>
            </a:r>
            <a:endParaRPr kumimoji="1" lang="en-US" altLang="ja-JP" sz="4800" dirty="0" smtClean="0"/>
          </a:p>
          <a:p>
            <a:pPr lvl="1"/>
            <a:r>
              <a:rPr kumimoji="1" lang="ja-JP" altLang="en-US" sz="4300" dirty="0" smtClean="0"/>
              <a:t>記号レベルチェック</a:t>
            </a:r>
            <a:endParaRPr kumimoji="1" lang="en-US" altLang="ja-JP" sz="4300" dirty="0" smtClean="0"/>
          </a:p>
          <a:p>
            <a:pPr lvl="1"/>
            <a:r>
              <a:rPr kumimoji="1" lang="ja-JP" altLang="en-US" sz="4300" dirty="0" smtClean="0"/>
              <a:t>形式レベルチェック</a:t>
            </a:r>
            <a:endParaRPr kumimoji="1" lang="en-US" altLang="ja-JP" sz="4300" dirty="0" smtClean="0"/>
          </a:p>
          <a:p>
            <a:pPr lvl="1"/>
            <a:r>
              <a:rPr kumimoji="1" lang="ja-JP" altLang="en-US" sz="4300" dirty="0" smtClean="0"/>
              <a:t>意味レベルチェック</a:t>
            </a:r>
            <a:endParaRPr kumimoji="1" lang="en-US" altLang="ja-JP" sz="4300" dirty="0" smtClean="0"/>
          </a:p>
          <a:p>
            <a:pPr lvl="1"/>
            <a:r>
              <a:rPr kumimoji="1" lang="ja-JP" altLang="en-US" sz="4300" dirty="0" smtClean="0"/>
              <a:t>記銘レベルチェ</a:t>
            </a:r>
            <a:r>
              <a:rPr kumimoji="1" lang="ja-JP" altLang="en-US" sz="4300" smtClean="0"/>
              <a:t>ック</a:t>
            </a:r>
            <a:endParaRPr kumimoji="1" lang="en-US" altLang="ja-JP" sz="43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mtClean="0"/>
              <a:t>内部</a:t>
            </a:r>
            <a:r>
              <a:rPr lang="en-US" altLang="ja-JP" dirty="0" smtClean="0"/>
              <a:t>(</a:t>
            </a:r>
            <a:r>
              <a:rPr lang="ja-JP" altLang="en-US" smtClean="0"/>
              <a:t>詳細</a:t>
            </a:r>
            <a:r>
              <a:rPr lang="en-US" altLang="ja-JP" dirty="0" smtClean="0"/>
              <a:t>)</a:t>
            </a:r>
            <a:r>
              <a:rPr kumimoji="1" lang="ja-JP" altLang="en-US" smtClean="0"/>
              <a:t>設計の位置付け</a:t>
            </a:r>
            <a:r>
              <a:rPr kumimoji="1" lang="en-US" altLang="ja-JP" dirty="0" smtClean="0"/>
              <a:t>(</a:t>
            </a:r>
            <a:r>
              <a:rPr kumimoji="1" lang="ja-JP" altLang="en-US" smtClean="0"/>
              <a:t>例</a:t>
            </a:r>
            <a:r>
              <a:rPr kumimoji="1" lang="en-US" altLang="ja-JP" dirty="0" smtClean="0"/>
              <a:t>)</a:t>
            </a:r>
            <a:endParaRPr kumimoji="1" lang="ja-JP"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TextBox 5"/>
          <p:cNvSpPr txBox="1"/>
          <p:nvPr/>
        </p:nvSpPr>
        <p:spPr>
          <a:xfrm>
            <a:off x="719864" y="2621702"/>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要件定義</a:t>
            </a:r>
            <a:endParaRPr kumimoji="1" lang="ja-JP" altLang="en-US" sz="4800">
              <a:solidFill>
                <a:schemeClr val="bg1"/>
              </a:solidFill>
            </a:endParaRPr>
          </a:p>
        </p:txBody>
      </p:sp>
      <p:sp>
        <p:nvSpPr>
          <p:cNvPr id="7" name="TextBox 6"/>
          <p:cNvSpPr txBox="1"/>
          <p:nvPr/>
        </p:nvSpPr>
        <p:spPr>
          <a:xfrm>
            <a:off x="935888" y="3606115"/>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外部設計</a:t>
            </a:r>
            <a:endParaRPr kumimoji="1" lang="ja-JP" altLang="en-US" sz="4800">
              <a:solidFill>
                <a:schemeClr val="bg1"/>
              </a:solidFill>
            </a:endParaRPr>
          </a:p>
        </p:txBody>
      </p:sp>
      <p:sp>
        <p:nvSpPr>
          <p:cNvPr id="8" name="TextBox 7"/>
          <p:cNvSpPr txBox="1"/>
          <p:nvPr/>
        </p:nvSpPr>
        <p:spPr>
          <a:xfrm>
            <a:off x="1079904" y="4614227"/>
            <a:ext cx="2628000" cy="830997"/>
          </a:xfrm>
          <a:prstGeom prst="rect">
            <a:avLst/>
          </a:prstGeom>
          <a:solidFill>
            <a:srgbClr val="0000FF"/>
          </a:solidFill>
          <a:ln>
            <a:noFill/>
          </a:ln>
          <a:scene3d>
            <a:camera prst="orthographicFront"/>
            <a:lightRig rig="threePt" dir="t"/>
          </a:scene3d>
          <a:sp3d>
            <a:bevelT/>
            <a:bevelB/>
          </a:sp3d>
        </p:spPr>
        <p:txBody>
          <a:bodyPr wrap="square" rtlCol="0">
            <a:spAutoFit/>
          </a:bodyPr>
          <a:lstStyle/>
          <a:p>
            <a:r>
              <a:rPr kumimoji="1" lang="ja-JP" altLang="en-US" sz="4800" smtClean="0">
                <a:solidFill>
                  <a:srgbClr val="FFFF00"/>
                </a:solidFill>
              </a:rPr>
              <a:t>内部設計</a:t>
            </a:r>
            <a:endParaRPr kumimoji="1" lang="ja-JP" altLang="en-US" sz="4800">
              <a:solidFill>
                <a:srgbClr val="FFFF00"/>
              </a:solidFill>
            </a:endParaRPr>
          </a:p>
        </p:txBody>
      </p:sp>
      <p:sp>
        <p:nvSpPr>
          <p:cNvPr id="9" name="TextBox 8"/>
          <p:cNvSpPr txBox="1"/>
          <p:nvPr/>
        </p:nvSpPr>
        <p:spPr>
          <a:xfrm>
            <a:off x="1259632" y="5601434"/>
            <a:ext cx="6624736"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pPr algn="ctr"/>
            <a:r>
              <a:rPr kumimoji="1" lang="ja-JP" altLang="en-US" sz="4800" smtClean="0">
                <a:solidFill>
                  <a:schemeClr val="bg1"/>
                </a:solidFill>
              </a:rPr>
              <a:t>プログラミング</a:t>
            </a:r>
            <a:r>
              <a:rPr kumimoji="1" lang="en-US" altLang="ja-JP" sz="4800" dirty="0" smtClean="0">
                <a:solidFill>
                  <a:schemeClr val="bg1"/>
                </a:solidFill>
              </a:rPr>
              <a:t>/</a:t>
            </a:r>
            <a:r>
              <a:rPr kumimoji="1" lang="ja-JP" altLang="en-US" sz="4800" smtClean="0">
                <a:solidFill>
                  <a:schemeClr val="bg1"/>
                </a:solidFill>
              </a:rPr>
              <a:t>単体試験</a:t>
            </a:r>
            <a:endParaRPr kumimoji="1" lang="ja-JP" altLang="en-US" sz="4800">
              <a:solidFill>
                <a:schemeClr val="bg1"/>
              </a:solidFill>
            </a:endParaRPr>
          </a:p>
        </p:txBody>
      </p:sp>
      <p:sp>
        <p:nvSpPr>
          <p:cNvPr id="11" name="TextBox 10"/>
          <p:cNvSpPr txBox="1"/>
          <p:nvPr/>
        </p:nvSpPr>
        <p:spPr>
          <a:xfrm>
            <a:off x="5868144" y="2621702"/>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lang="ja-JP" altLang="en-US" sz="4800" smtClean="0">
                <a:solidFill>
                  <a:schemeClr val="bg1"/>
                </a:solidFill>
              </a:rPr>
              <a:t>運用</a:t>
            </a:r>
            <a:r>
              <a:rPr kumimoji="1" lang="ja-JP" altLang="en-US" sz="4800" smtClean="0">
                <a:solidFill>
                  <a:schemeClr val="bg1"/>
                </a:solidFill>
              </a:rPr>
              <a:t>試験</a:t>
            </a:r>
            <a:endParaRPr kumimoji="1" lang="ja-JP" altLang="en-US" sz="4800">
              <a:solidFill>
                <a:schemeClr val="bg1"/>
              </a:solidFill>
            </a:endParaRPr>
          </a:p>
        </p:txBody>
      </p:sp>
      <p:sp>
        <p:nvSpPr>
          <p:cNvPr id="12" name="TextBox 11"/>
          <p:cNvSpPr txBox="1"/>
          <p:nvPr/>
        </p:nvSpPr>
        <p:spPr>
          <a:xfrm>
            <a:off x="5652120" y="3623238"/>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総合試験</a:t>
            </a:r>
            <a:endParaRPr kumimoji="1" lang="ja-JP" altLang="en-US" sz="4800">
              <a:solidFill>
                <a:schemeClr val="bg1"/>
              </a:solidFill>
            </a:endParaRPr>
          </a:p>
        </p:txBody>
      </p:sp>
      <p:sp>
        <p:nvSpPr>
          <p:cNvPr id="13" name="TextBox 12"/>
          <p:cNvSpPr txBox="1"/>
          <p:nvPr/>
        </p:nvSpPr>
        <p:spPr>
          <a:xfrm>
            <a:off x="5436096" y="4614227"/>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結合試験</a:t>
            </a:r>
            <a:endParaRPr kumimoji="1" lang="ja-JP" altLang="en-US" sz="4800">
              <a:solidFill>
                <a:schemeClr val="bg1"/>
              </a:solidFill>
            </a:endParaRPr>
          </a:p>
        </p:txBody>
      </p:sp>
      <p:grpSp>
        <p:nvGrpSpPr>
          <p:cNvPr id="3" name="Group 19"/>
          <p:cNvGrpSpPr/>
          <p:nvPr/>
        </p:nvGrpSpPr>
        <p:grpSpPr>
          <a:xfrm>
            <a:off x="3737884" y="4498278"/>
            <a:ext cx="1656184" cy="1018954"/>
            <a:chOff x="4211960" y="3717032"/>
            <a:chExt cx="792088" cy="1080120"/>
          </a:xfrm>
        </p:grpSpPr>
        <p:sp>
          <p:nvSpPr>
            <p:cNvPr id="14" name="Right Arrow 13"/>
            <p:cNvSpPr/>
            <p:nvPr/>
          </p:nvSpPr>
          <p:spPr>
            <a:xfrm>
              <a:off x="4211960" y="3717032"/>
              <a:ext cx="792088"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5" name="TextBox 14"/>
            <p:cNvSpPr txBox="1"/>
            <p:nvPr/>
          </p:nvSpPr>
          <p:spPr>
            <a:xfrm>
              <a:off x="4384153" y="4077072"/>
              <a:ext cx="378825" cy="346558"/>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grpSp>
        <p:nvGrpSpPr>
          <p:cNvPr id="5" name="Group 18"/>
          <p:cNvGrpSpPr/>
          <p:nvPr/>
        </p:nvGrpSpPr>
        <p:grpSpPr>
          <a:xfrm>
            <a:off x="3578878" y="3485798"/>
            <a:ext cx="1956916" cy="1080120"/>
            <a:chOff x="3707904" y="2708920"/>
            <a:chExt cx="1800200" cy="1080120"/>
          </a:xfrm>
        </p:grpSpPr>
        <p:sp>
          <p:nvSpPr>
            <p:cNvPr id="17" name="Right Arrow 1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8" name="TextBox 17"/>
            <p:cNvSpPr txBox="1"/>
            <p:nvPr/>
          </p:nvSpPr>
          <p:spPr>
            <a:xfrm>
              <a:off x="4211960" y="3052335"/>
              <a:ext cx="792088"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grpSp>
        <p:nvGrpSpPr>
          <p:cNvPr id="10" name="Group 20"/>
          <p:cNvGrpSpPr/>
          <p:nvPr/>
        </p:nvGrpSpPr>
        <p:grpSpPr>
          <a:xfrm>
            <a:off x="3362854" y="2477686"/>
            <a:ext cx="2433282" cy="1080120"/>
            <a:chOff x="3707904" y="2708920"/>
            <a:chExt cx="1800200" cy="1080120"/>
          </a:xfrm>
        </p:grpSpPr>
        <p:sp>
          <p:nvSpPr>
            <p:cNvPr id="22" name="Right Arrow 21"/>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3" name="TextBox 22"/>
            <p:cNvSpPr txBox="1"/>
            <p:nvPr/>
          </p:nvSpPr>
          <p:spPr>
            <a:xfrm>
              <a:off x="4291733" y="3052335"/>
              <a:ext cx="639279"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sp>
        <p:nvSpPr>
          <p:cNvPr id="24" name="TextBox 23"/>
          <p:cNvSpPr txBox="1"/>
          <p:nvPr/>
        </p:nvSpPr>
        <p:spPr>
          <a:xfrm>
            <a:off x="539552"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顧客要求</a:t>
            </a:r>
            <a:endParaRPr kumimoji="1" lang="ja-JP" altLang="en-US" sz="4800">
              <a:solidFill>
                <a:schemeClr val="bg1"/>
              </a:solidFill>
            </a:endParaRPr>
          </a:p>
        </p:txBody>
      </p:sp>
      <p:sp>
        <p:nvSpPr>
          <p:cNvPr id="25" name="TextBox 24"/>
          <p:cNvSpPr txBox="1"/>
          <p:nvPr/>
        </p:nvSpPr>
        <p:spPr>
          <a:xfrm>
            <a:off x="6084168"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受入試験</a:t>
            </a:r>
            <a:endParaRPr kumimoji="1" lang="ja-JP" altLang="en-US" sz="4800">
              <a:solidFill>
                <a:schemeClr val="bg1"/>
              </a:solidFill>
            </a:endParaRPr>
          </a:p>
        </p:txBody>
      </p:sp>
      <p:grpSp>
        <p:nvGrpSpPr>
          <p:cNvPr id="16" name="Group 25"/>
          <p:cNvGrpSpPr/>
          <p:nvPr/>
        </p:nvGrpSpPr>
        <p:grpSpPr>
          <a:xfrm>
            <a:off x="3203848" y="1484784"/>
            <a:ext cx="2808312" cy="1080120"/>
            <a:chOff x="3707904" y="2708920"/>
            <a:chExt cx="1800200" cy="1080120"/>
          </a:xfrm>
        </p:grpSpPr>
        <p:sp>
          <p:nvSpPr>
            <p:cNvPr id="27" name="Right Arrow 2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8" name="TextBox 27"/>
            <p:cNvSpPr txBox="1"/>
            <p:nvPr/>
          </p:nvSpPr>
          <p:spPr>
            <a:xfrm>
              <a:off x="4334046" y="3052335"/>
              <a:ext cx="469025"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Top)">
                                      <p:cBhvr>
                                        <p:cTn id="11" dur="500"/>
                                        <p:tgtEl>
                                          <p:spTgt spid="7"/>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Top)">
                                      <p:cBhvr>
                                        <p:cTn id="15" dur="500"/>
                                        <p:tgtEl>
                                          <p:spTgt spid="8"/>
                                        </p:tgtEl>
                                      </p:cBhvr>
                                    </p:animEffect>
                                  </p:childTnLst>
                                </p:cTn>
                              </p:par>
                            </p:childTnLst>
                          </p:cTn>
                        </p:par>
                        <p:par>
                          <p:cTn id="16" fill="hold">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Top)">
                                      <p:cBhvr>
                                        <p:cTn id="19" dur="500"/>
                                        <p:tgtEl>
                                          <p:spTgt spid="9"/>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Bottom)">
                                      <p:cBhvr>
                                        <p:cTn id="27" dur="500"/>
                                        <p:tgtEl>
                                          <p:spTgt spid="12"/>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lide(fromBottom)">
                                      <p:cBhvr>
                                        <p:cTn id="31" dur="500"/>
                                        <p:tgtEl>
                                          <p:spTgt spid="11"/>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lide(fromLeft)">
                                      <p:cBhvr>
                                        <p:cTn id="35" dur="500"/>
                                        <p:tgtEl>
                                          <p:spTgt spid="10"/>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lide(fromLeft)">
                                      <p:cBhvr>
                                        <p:cTn id="39" dur="500"/>
                                        <p:tgtEl>
                                          <p:spTgt spid="5"/>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lide(fromLeft)">
                                      <p:cBhvr>
                                        <p:cTn id="43" dur="500"/>
                                        <p:tgtEl>
                                          <p:spTgt spid="3"/>
                                        </p:tgtEl>
                                      </p:cBhvr>
                                    </p:animEffect>
                                  </p:childTnLst>
                                </p:cTn>
                              </p:par>
                            </p:childTnLst>
                          </p:cTn>
                        </p:par>
                        <p:par>
                          <p:cTn id="44" fill="hold">
                            <p:stCondLst>
                              <p:cond delay="5000"/>
                            </p:stCondLst>
                            <p:childTnLst>
                              <p:par>
                                <p:cTn id="45" presetID="12" presetClass="entr" presetSubtype="1"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Top)">
                                      <p:cBhvr>
                                        <p:cTn id="47" dur="500"/>
                                        <p:tgtEl>
                                          <p:spTgt spid="24"/>
                                        </p:tgtEl>
                                      </p:cBhvr>
                                    </p:animEffect>
                                  </p:childTnLst>
                                </p:cTn>
                              </p:par>
                            </p:childTnLst>
                          </p:cTn>
                        </p:par>
                        <p:par>
                          <p:cTn id="48" fill="hold">
                            <p:stCondLst>
                              <p:cond delay="5500"/>
                            </p:stCondLst>
                            <p:childTnLst>
                              <p:par>
                                <p:cTn id="49" presetID="1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slide(fromBottom)">
                                      <p:cBhvr>
                                        <p:cTn id="51" dur="500"/>
                                        <p:tgtEl>
                                          <p:spTgt spid="25"/>
                                        </p:tgtEl>
                                      </p:cBhvr>
                                    </p:animEffect>
                                  </p:childTnLst>
                                </p:cTn>
                              </p:par>
                            </p:childTnLst>
                          </p:cTn>
                        </p:par>
                        <p:par>
                          <p:cTn id="52" fill="hold">
                            <p:stCondLst>
                              <p:cond delay="6000"/>
                            </p:stCondLst>
                            <p:childTnLst>
                              <p:par>
                                <p:cTn id="53" presetID="1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slide(fromLeft)">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チェックレベルについて</a:t>
            </a:r>
            <a:endParaRPr kumimoji="1" lang="ja-JP" altLang="en-US" dirty="0"/>
          </a:p>
        </p:txBody>
      </p:sp>
      <p:sp>
        <p:nvSpPr>
          <p:cNvPr id="3" name="Content Placeholder 2"/>
          <p:cNvSpPr>
            <a:spLocks noGrp="1"/>
          </p:cNvSpPr>
          <p:nvPr>
            <p:ph idx="1"/>
          </p:nvPr>
        </p:nvSpPr>
        <p:spPr/>
        <p:txBody>
          <a:bodyPr>
            <a:normAutofit fontScale="77500" lnSpcReduction="20000"/>
          </a:bodyPr>
          <a:lstStyle/>
          <a:p>
            <a:r>
              <a:rPr kumimoji="1" lang="ja-JP" altLang="en-US" sz="4700" smtClean="0"/>
              <a:t>記</a:t>
            </a:r>
            <a:r>
              <a:rPr kumimoji="1" lang="ja-JP" altLang="en-US" sz="4700" dirty="0" smtClean="0"/>
              <a:t>号レベルチェ</a:t>
            </a:r>
            <a:r>
              <a:rPr kumimoji="1" lang="ja-JP" altLang="en-US" sz="4700" smtClean="0"/>
              <a:t>ック</a:t>
            </a:r>
            <a:endParaRPr kumimoji="1" lang="en-US" altLang="ja-JP" sz="4700" dirty="0" smtClean="0"/>
          </a:p>
          <a:p>
            <a:pPr lvl="1"/>
            <a:r>
              <a:rPr kumimoji="1" lang="ja-JP" altLang="en-US" sz="4000" smtClean="0"/>
              <a:t>アルファニューメリックチェック等</a:t>
            </a:r>
            <a:endParaRPr kumimoji="1" lang="en-US" altLang="ja-JP" sz="4000" dirty="0" smtClean="0"/>
          </a:p>
          <a:p>
            <a:r>
              <a:rPr kumimoji="1" lang="ja-JP" altLang="en-US" sz="4700" smtClean="0"/>
              <a:t>形</a:t>
            </a:r>
            <a:r>
              <a:rPr kumimoji="1" lang="ja-JP" altLang="en-US" sz="4700" dirty="0" smtClean="0"/>
              <a:t>式レベルチェ</a:t>
            </a:r>
            <a:r>
              <a:rPr kumimoji="1" lang="ja-JP" altLang="en-US" sz="4700" smtClean="0"/>
              <a:t>ック</a:t>
            </a:r>
            <a:endParaRPr kumimoji="1" lang="en-US" altLang="ja-JP" sz="4700" dirty="0" smtClean="0"/>
          </a:p>
          <a:p>
            <a:pPr lvl="1"/>
            <a:r>
              <a:rPr lang="ja-JP" altLang="en-US" sz="4300" smtClean="0"/>
              <a:t>フォーマットのチェック、文法チェック等</a:t>
            </a:r>
            <a:endParaRPr kumimoji="1" lang="en-US" altLang="ja-JP" sz="4300" dirty="0" smtClean="0"/>
          </a:p>
          <a:p>
            <a:r>
              <a:rPr kumimoji="1" lang="ja-JP" altLang="en-US" sz="4700" dirty="0" smtClean="0"/>
              <a:t>意味レベルチェ</a:t>
            </a:r>
            <a:r>
              <a:rPr kumimoji="1" lang="ja-JP" altLang="en-US" sz="4700" smtClean="0"/>
              <a:t>ック</a:t>
            </a:r>
            <a:endParaRPr kumimoji="1" lang="en-US" altLang="ja-JP" sz="4700" dirty="0" smtClean="0"/>
          </a:p>
          <a:p>
            <a:pPr lvl="1"/>
            <a:r>
              <a:rPr kumimoji="1" lang="ja-JP" altLang="en-US" sz="4300" smtClean="0"/>
              <a:t>意味や論理性のチェック等</a:t>
            </a:r>
            <a:endParaRPr kumimoji="1" lang="en-US" altLang="ja-JP" sz="4300" dirty="0" smtClean="0"/>
          </a:p>
          <a:p>
            <a:r>
              <a:rPr kumimoji="1" lang="ja-JP" altLang="en-US" sz="4700" smtClean="0"/>
              <a:t>記</a:t>
            </a:r>
            <a:r>
              <a:rPr kumimoji="1" lang="ja-JP" altLang="en-US" sz="4700" dirty="0" smtClean="0"/>
              <a:t>銘レベルチェ</a:t>
            </a:r>
            <a:r>
              <a:rPr kumimoji="1" lang="ja-JP" altLang="en-US" sz="4700" smtClean="0"/>
              <a:t>ック</a:t>
            </a:r>
            <a:endParaRPr kumimoji="1" lang="en-US" altLang="ja-JP" sz="4700" dirty="0" smtClean="0"/>
          </a:p>
          <a:p>
            <a:pPr lvl="1"/>
            <a:r>
              <a:rPr lang="ja-JP" altLang="en-US" sz="4300" smtClean="0"/>
              <a:t>過去の記録と比較するようなチェック</a:t>
            </a:r>
            <a:endParaRPr kumimoji="1" lang="en-US" altLang="ja-JP" sz="43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par>
                          <p:cTn id="22" fill="hold">
                            <p:stCondLst>
                              <p:cond delay="500"/>
                            </p:stCondLst>
                            <p:childTnLst>
                              <p:par>
                                <p:cTn id="23" presetID="14"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mtClean="0"/>
              <a:t>各チェック処理は・・・・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5800" smtClean="0"/>
              <a:t>処理設計とリンク</a:t>
            </a:r>
            <a:endParaRPr lang="en-US" altLang="ja-JP" sz="5800" dirty="0" smtClean="0"/>
          </a:p>
          <a:p>
            <a:r>
              <a:rPr lang="ja-JP" altLang="en-US" sz="5800" smtClean="0"/>
              <a:t>例外設計とリンク</a:t>
            </a:r>
            <a:endParaRPr lang="en-US" altLang="ja-JP" sz="5800" dirty="0" smtClean="0"/>
          </a:p>
          <a:p>
            <a:r>
              <a:rPr lang="ja-JP" altLang="en-US" sz="5800" smtClean="0"/>
              <a:t>メッセージ設計とリンク</a:t>
            </a:r>
            <a:endParaRPr lang="en-US" altLang="ja-JP" sz="5800" dirty="0" smtClean="0"/>
          </a:p>
          <a:p>
            <a:pPr>
              <a:buNone/>
            </a:pPr>
            <a:r>
              <a:rPr kumimoji="1" lang="ja-JP" altLang="en-US" sz="5800" smtClean="0"/>
              <a:t>させてください。</a:t>
            </a:r>
            <a:endParaRPr kumimoji="1" lang="en-US" altLang="ja-JP" sz="5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各設計とのリンク（修飾）関係</a:t>
            </a:r>
            <a:endParaRPr kumimoji="1" lang="ja-JP"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6" name="Rounded Rectangle 5"/>
          <p:cNvSpPr/>
          <p:nvPr/>
        </p:nvSpPr>
        <p:spPr>
          <a:xfrm>
            <a:off x="323528" y="5661248"/>
            <a:ext cx="3600400" cy="720080"/>
          </a:xfrm>
          <a:prstGeom prst="roundRect">
            <a:avLst>
              <a:gd name="adj" fmla="val 31830"/>
            </a:avLst>
          </a:prstGeom>
          <a:solidFill>
            <a:srgbClr val="0000FF"/>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smtClean="0">
                <a:solidFill>
                  <a:schemeClr val="bg1"/>
                </a:solidFill>
              </a:rPr>
              <a:t>コード・定数設計</a:t>
            </a:r>
            <a:endParaRPr kumimoji="1" lang="ja-JP" altLang="en-US" sz="3600" b="1">
              <a:solidFill>
                <a:schemeClr val="bg1"/>
              </a:solidFill>
            </a:endParaRPr>
          </a:p>
        </p:txBody>
      </p:sp>
      <p:sp>
        <p:nvSpPr>
          <p:cNvPr id="7" name="Rounded Rectangle 6"/>
          <p:cNvSpPr/>
          <p:nvPr/>
        </p:nvSpPr>
        <p:spPr>
          <a:xfrm>
            <a:off x="323528" y="4005064"/>
            <a:ext cx="3240360" cy="720080"/>
          </a:xfrm>
          <a:prstGeom prst="roundRect">
            <a:avLst>
              <a:gd name="adj" fmla="val 31830"/>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smtClean="0">
                <a:solidFill>
                  <a:schemeClr val="tx1"/>
                </a:solidFill>
              </a:rPr>
              <a:t>メッセージ設計</a:t>
            </a:r>
            <a:endParaRPr kumimoji="1" lang="ja-JP" altLang="en-US" sz="3600" b="1">
              <a:solidFill>
                <a:schemeClr val="tx1"/>
              </a:solidFill>
            </a:endParaRPr>
          </a:p>
        </p:txBody>
      </p:sp>
      <p:cxnSp>
        <p:nvCxnSpPr>
          <p:cNvPr id="14" name="Straight Arrow Connector 13"/>
          <p:cNvCxnSpPr>
            <a:stCxn id="6" idx="0"/>
            <a:endCxn id="30" idx="2"/>
          </p:cNvCxnSpPr>
          <p:nvPr/>
        </p:nvCxnSpPr>
        <p:spPr>
          <a:xfrm rot="5400000" flipH="1" flipV="1">
            <a:off x="4247964" y="2600908"/>
            <a:ext cx="936104" cy="5184576"/>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0"/>
            <a:endCxn id="7" idx="2"/>
          </p:cNvCxnSpPr>
          <p:nvPr/>
        </p:nvCxnSpPr>
        <p:spPr>
          <a:xfrm rot="16200000" flipV="1">
            <a:off x="1565666" y="5103186"/>
            <a:ext cx="936104" cy="180020"/>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27"/>
          <p:cNvCxnSpPr>
            <a:stCxn id="7" idx="0"/>
            <a:endCxn id="35" idx="2"/>
          </p:cNvCxnSpPr>
          <p:nvPr/>
        </p:nvCxnSpPr>
        <p:spPr>
          <a:xfrm rot="16200000" flipV="1">
            <a:off x="1187624" y="3248980"/>
            <a:ext cx="1080120" cy="432048"/>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3347864" y="1556792"/>
            <a:ext cx="2376264" cy="720080"/>
          </a:xfrm>
          <a:prstGeom prst="roundRect">
            <a:avLst>
              <a:gd name="adj" fmla="val 31830"/>
            </a:avLst>
          </a:prstGeom>
          <a:solidFill>
            <a:srgbClr val="0000FF"/>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smtClean="0">
                <a:solidFill>
                  <a:schemeClr val="bg1"/>
                </a:solidFill>
              </a:rPr>
              <a:t>処理設計</a:t>
            </a:r>
            <a:endParaRPr kumimoji="1" lang="ja-JP" altLang="en-US" sz="3600" b="1">
              <a:solidFill>
                <a:schemeClr val="bg1"/>
              </a:solidFill>
            </a:endParaRPr>
          </a:p>
        </p:txBody>
      </p:sp>
      <p:sp>
        <p:nvSpPr>
          <p:cNvPr id="30" name="Rounded Rectangle 29"/>
          <p:cNvSpPr/>
          <p:nvPr/>
        </p:nvSpPr>
        <p:spPr>
          <a:xfrm>
            <a:off x="5868144" y="4005064"/>
            <a:ext cx="2880320" cy="720080"/>
          </a:xfrm>
          <a:prstGeom prst="roundRect">
            <a:avLst>
              <a:gd name="adj" fmla="val 31830"/>
            </a:avLst>
          </a:prstGeom>
          <a:solidFill>
            <a:srgbClr val="0000FF"/>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smtClean="0">
                <a:solidFill>
                  <a:schemeClr val="bg1"/>
                </a:solidFill>
              </a:rPr>
              <a:t>チェック設計</a:t>
            </a:r>
            <a:endParaRPr kumimoji="1" lang="ja-JP" altLang="en-US" sz="3600" b="1">
              <a:solidFill>
                <a:schemeClr val="bg1"/>
              </a:solidFill>
            </a:endParaRPr>
          </a:p>
        </p:txBody>
      </p:sp>
      <p:sp>
        <p:nvSpPr>
          <p:cNvPr id="35" name="Rounded Rectangle 34"/>
          <p:cNvSpPr/>
          <p:nvPr/>
        </p:nvSpPr>
        <p:spPr>
          <a:xfrm>
            <a:off x="323528" y="2204864"/>
            <a:ext cx="2376264" cy="720080"/>
          </a:xfrm>
          <a:prstGeom prst="roundRect">
            <a:avLst>
              <a:gd name="adj" fmla="val 31830"/>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smtClean="0">
                <a:solidFill>
                  <a:schemeClr val="tx1"/>
                </a:solidFill>
              </a:rPr>
              <a:t>画面設計</a:t>
            </a:r>
            <a:endParaRPr kumimoji="1" lang="ja-JP" altLang="en-US" sz="3600">
              <a:solidFill>
                <a:schemeClr val="tx1"/>
              </a:solidFill>
            </a:endParaRPr>
          </a:p>
        </p:txBody>
      </p:sp>
      <p:cxnSp>
        <p:nvCxnSpPr>
          <p:cNvPr id="51" name="Straight Arrow Connector 24"/>
          <p:cNvCxnSpPr>
            <a:stCxn id="30" idx="1"/>
            <a:endCxn id="7" idx="3"/>
          </p:cNvCxnSpPr>
          <p:nvPr/>
        </p:nvCxnSpPr>
        <p:spPr>
          <a:xfrm rot="10800000">
            <a:off x="3563888" y="4365104"/>
            <a:ext cx="2304256" cy="12700"/>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24"/>
          <p:cNvCxnSpPr>
            <a:stCxn id="30" idx="0"/>
            <a:endCxn id="23" idx="2"/>
          </p:cNvCxnSpPr>
          <p:nvPr/>
        </p:nvCxnSpPr>
        <p:spPr>
          <a:xfrm rot="16200000" flipV="1">
            <a:off x="5058054" y="1754814"/>
            <a:ext cx="1728192" cy="2772308"/>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24"/>
          <p:cNvCxnSpPr>
            <a:stCxn id="23" idx="1"/>
            <a:endCxn id="35" idx="3"/>
          </p:cNvCxnSpPr>
          <p:nvPr/>
        </p:nvCxnSpPr>
        <p:spPr>
          <a:xfrm rot="10800000" flipV="1">
            <a:off x="2699792" y="1916832"/>
            <a:ext cx="648072" cy="648072"/>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24"/>
          <p:cNvCxnSpPr>
            <a:stCxn id="30" idx="0"/>
            <a:endCxn id="35" idx="2"/>
          </p:cNvCxnSpPr>
          <p:nvPr/>
        </p:nvCxnSpPr>
        <p:spPr>
          <a:xfrm rot="16200000" flipV="1">
            <a:off x="3869922" y="566682"/>
            <a:ext cx="1080120" cy="5796644"/>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444208" y="2204864"/>
            <a:ext cx="2376264" cy="720080"/>
          </a:xfrm>
          <a:prstGeom prst="roundRect">
            <a:avLst>
              <a:gd name="adj" fmla="val 31830"/>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smtClean="0">
                <a:solidFill>
                  <a:schemeClr val="tx1"/>
                </a:solidFill>
              </a:rPr>
              <a:t>例外設計</a:t>
            </a:r>
            <a:endParaRPr kumimoji="1" lang="ja-JP" altLang="en-US" sz="3600">
              <a:solidFill>
                <a:schemeClr val="tx1"/>
              </a:solidFill>
            </a:endParaRPr>
          </a:p>
        </p:txBody>
      </p:sp>
      <p:cxnSp>
        <p:nvCxnSpPr>
          <p:cNvPr id="74" name="Straight Arrow Connector 24"/>
          <p:cNvCxnSpPr>
            <a:stCxn id="73" idx="1"/>
            <a:endCxn id="35" idx="3"/>
          </p:cNvCxnSpPr>
          <p:nvPr/>
        </p:nvCxnSpPr>
        <p:spPr>
          <a:xfrm rot="10800000">
            <a:off x="2699792" y="2564904"/>
            <a:ext cx="3744416" cy="12700"/>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24"/>
          <p:cNvCxnSpPr>
            <a:stCxn id="23" idx="3"/>
            <a:endCxn id="73" idx="0"/>
          </p:cNvCxnSpPr>
          <p:nvPr/>
        </p:nvCxnSpPr>
        <p:spPr>
          <a:xfrm>
            <a:off x="5724128" y="1916832"/>
            <a:ext cx="1908212" cy="288032"/>
          </a:xfrm>
          <a:prstGeom prst="curvedConnector2">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24"/>
          <p:cNvCxnSpPr>
            <a:stCxn id="30" idx="0"/>
            <a:endCxn id="73" idx="2"/>
          </p:cNvCxnSpPr>
          <p:nvPr/>
        </p:nvCxnSpPr>
        <p:spPr>
          <a:xfrm rot="5400000" flipH="1" flipV="1">
            <a:off x="6930262" y="3302986"/>
            <a:ext cx="1080120" cy="324036"/>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4"/>
          <p:cNvCxnSpPr>
            <a:stCxn id="73" idx="1"/>
            <a:endCxn id="7" idx="3"/>
          </p:cNvCxnSpPr>
          <p:nvPr/>
        </p:nvCxnSpPr>
        <p:spPr>
          <a:xfrm rot="10800000" flipV="1">
            <a:off x="3563888" y="2564904"/>
            <a:ext cx="2880320" cy="1800200"/>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9" name="Rounded Rectangle 238"/>
          <p:cNvSpPr/>
          <p:nvPr/>
        </p:nvSpPr>
        <p:spPr>
          <a:xfrm>
            <a:off x="5396172" y="5733256"/>
            <a:ext cx="1872208" cy="720080"/>
          </a:xfrm>
          <a:prstGeom prst="roundRect">
            <a:avLst>
              <a:gd name="adj" fmla="val 31830"/>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smtClean="0">
                <a:solidFill>
                  <a:schemeClr val="tx1"/>
                </a:solidFill>
              </a:rPr>
              <a:t>被修飾</a:t>
            </a:r>
            <a:endParaRPr kumimoji="1" lang="ja-JP" altLang="en-US" sz="3600">
              <a:solidFill>
                <a:schemeClr val="tx1"/>
              </a:solidFill>
            </a:endParaRPr>
          </a:p>
        </p:txBody>
      </p:sp>
      <p:sp>
        <p:nvSpPr>
          <p:cNvPr id="245" name="Rounded Rectangle 244"/>
          <p:cNvSpPr/>
          <p:nvPr/>
        </p:nvSpPr>
        <p:spPr>
          <a:xfrm>
            <a:off x="7596336" y="5733256"/>
            <a:ext cx="1296144" cy="720080"/>
          </a:xfrm>
          <a:prstGeom prst="roundRect">
            <a:avLst>
              <a:gd name="adj" fmla="val 31830"/>
            </a:avLst>
          </a:prstGeom>
          <a:solidFill>
            <a:srgbClr val="0000FF"/>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smtClean="0">
                <a:solidFill>
                  <a:schemeClr val="bg1"/>
                </a:solidFill>
              </a:rPr>
              <a:t>修飾</a:t>
            </a:r>
            <a:endParaRPr kumimoji="1" lang="ja-JP" altLang="en-US" sz="3600" b="1">
              <a:solidFill>
                <a:schemeClr val="bg1"/>
              </a:solidFill>
            </a:endParaRPr>
          </a:p>
        </p:txBody>
      </p:sp>
      <p:cxnSp>
        <p:nvCxnSpPr>
          <p:cNvPr id="246" name="Straight Arrow Connector 24"/>
          <p:cNvCxnSpPr>
            <a:stCxn id="245" idx="1"/>
            <a:endCxn id="239" idx="3"/>
          </p:cNvCxnSpPr>
          <p:nvPr/>
        </p:nvCxnSpPr>
        <p:spPr>
          <a:xfrm rot="10800000">
            <a:off x="7268380" y="6093296"/>
            <a:ext cx="327956" cy="12700"/>
          </a:xfrm>
          <a:prstGeom prst="curvedConnector3">
            <a:avLst>
              <a:gd name="adj1" fmla="val 5000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ja-JP" altLang="en-US" smtClean="0"/>
              <a:t>ちなみに・・・設計体系</a:t>
            </a:r>
            <a:r>
              <a:rPr lang="en-US" altLang="ja-JP" dirty="0" smtClean="0"/>
              <a:t>(</a:t>
            </a:r>
            <a:r>
              <a:rPr lang="ja-JP" altLang="en-US" smtClean="0"/>
              <a:t>例</a:t>
            </a:r>
            <a:r>
              <a:rPr lang="en-US" altLang="ja-JP" dirty="0" smtClean="0"/>
              <a:t>)</a:t>
            </a:r>
            <a:r>
              <a:rPr lang="ja-JP" altLang="en-US" smtClean="0"/>
              <a:t>との違い</a:t>
            </a:r>
            <a:endParaRPr lang="en-US" dirty="0"/>
          </a:p>
        </p:txBody>
      </p:sp>
      <p:sp>
        <p:nvSpPr>
          <p:cNvPr id="7" name="Rounded Rectangle 6"/>
          <p:cNvSpPr/>
          <p:nvPr/>
        </p:nvSpPr>
        <p:spPr>
          <a:xfrm>
            <a:off x="501824" y="1411200"/>
            <a:ext cx="685800" cy="4826112"/>
          </a:xfrm>
          <a:prstGeom prst="roundRect">
            <a:avLst/>
          </a:prstGeom>
          <a:gradFill flip="none" rotWithShape="0">
            <a:gsLst>
              <a:gs pos="0">
                <a:schemeClr val="accent1"/>
              </a:gs>
              <a:gs pos="30000">
                <a:srgbClr val="66008F"/>
              </a:gs>
              <a:gs pos="64999">
                <a:srgbClr val="BA0066"/>
              </a:gs>
              <a:gs pos="89999">
                <a:srgbClr val="FF0000"/>
              </a:gs>
              <a:gs pos="100000">
                <a:srgbClr val="FF82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例外設計</a:t>
            </a:r>
            <a:endParaRPr kumimoji="1" lang="ja-JP" altLang="en-US" b="1"/>
          </a:p>
        </p:txBody>
      </p:sp>
      <p:sp>
        <p:nvSpPr>
          <p:cNvPr id="8" name="Rounded Rectangle 7"/>
          <p:cNvSpPr/>
          <p:nvPr/>
        </p:nvSpPr>
        <p:spPr>
          <a:xfrm>
            <a:off x="6732240" y="3573016"/>
            <a:ext cx="2016000" cy="432000"/>
          </a:xfrm>
          <a:prstGeom prst="roundRect">
            <a:avLst/>
          </a:prstGeom>
          <a:gradFill>
            <a:gsLst>
              <a:gs pos="0">
                <a:schemeClr val="accent1"/>
              </a:gs>
              <a:gs pos="30000">
                <a:srgbClr val="66008F"/>
              </a:gs>
              <a:gs pos="64999">
                <a:srgbClr val="BA0066"/>
              </a:gs>
              <a:gs pos="89999">
                <a:srgbClr val="FF0000"/>
              </a:gs>
              <a:gs pos="100000">
                <a:srgbClr val="FF8200"/>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定数・</a:t>
            </a:r>
            <a:r>
              <a:rPr kumimoji="1" lang="ja-JP" altLang="en-US" b="1" smtClean="0"/>
              <a:t>コード設計</a:t>
            </a:r>
            <a:endParaRPr kumimoji="1" lang="ja-JP" altLang="en-US" b="1"/>
          </a:p>
        </p:txBody>
      </p:sp>
      <p:sp>
        <p:nvSpPr>
          <p:cNvPr id="9" name="Rounded Rectangle 8"/>
          <p:cNvSpPr/>
          <p:nvPr/>
        </p:nvSpPr>
        <p:spPr>
          <a:xfrm>
            <a:off x="6732464" y="2492944"/>
            <a:ext cx="2016000" cy="432000"/>
          </a:xfrm>
          <a:prstGeom prst="roundRect">
            <a:avLst/>
          </a:prstGeom>
          <a:gradFill>
            <a:gsLst>
              <a:gs pos="0">
                <a:schemeClr val="accent1"/>
              </a:gs>
              <a:gs pos="30000">
                <a:srgbClr val="66008F"/>
              </a:gs>
              <a:gs pos="64999">
                <a:srgbClr val="BA0066"/>
              </a:gs>
              <a:gs pos="89999">
                <a:srgbClr val="FF0000"/>
              </a:gs>
              <a:gs pos="100000">
                <a:srgbClr val="FF8200"/>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外部ファイル設計</a:t>
            </a:r>
            <a:endParaRPr kumimoji="1" lang="ja-JP" altLang="en-US" b="1"/>
          </a:p>
        </p:txBody>
      </p:sp>
      <p:sp>
        <p:nvSpPr>
          <p:cNvPr id="10" name="Rounded Rectangle 9"/>
          <p:cNvSpPr/>
          <p:nvPr/>
        </p:nvSpPr>
        <p:spPr>
          <a:xfrm>
            <a:off x="1691680" y="4653184"/>
            <a:ext cx="4536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チェック設計</a:t>
            </a:r>
            <a:endParaRPr kumimoji="1" lang="ja-JP" altLang="en-US" b="1"/>
          </a:p>
        </p:txBody>
      </p:sp>
      <p:sp>
        <p:nvSpPr>
          <p:cNvPr id="11" name="Rounded Rectangle 10"/>
          <p:cNvSpPr/>
          <p:nvPr/>
        </p:nvSpPr>
        <p:spPr>
          <a:xfrm>
            <a:off x="1691680" y="3573016"/>
            <a:ext cx="2016000" cy="432000"/>
          </a:xfrm>
          <a:prstGeom prst="roundRect">
            <a:avLst/>
          </a:prstGeom>
          <a:gradFill flip="none" rotWithShape="1">
            <a:gsLst>
              <a:gs pos="0">
                <a:schemeClr val="accent1"/>
              </a:gs>
              <a:gs pos="30000">
                <a:srgbClr val="66008F"/>
              </a:gs>
              <a:gs pos="64999">
                <a:srgbClr val="BA0066"/>
              </a:gs>
              <a:gs pos="89999">
                <a:srgbClr val="FF0000"/>
              </a:gs>
              <a:gs pos="100000">
                <a:srgbClr val="FF82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メッセージ設計</a:t>
            </a:r>
            <a:endParaRPr kumimoji="1" lang="ja-JP" altLang="en-US" b="1"/>
          </a:p>
        </p:txBody>
      </p:sp>
      <p:sp>
        <p:nvSpPr>
          <p:cNvPr id="12" name="Rounded Rectangle 11"/>
          <p:cNvSpPr/>
          <p:nvPr/>
        </p:nvSpPr>
        <p:spPr>
          <a:xfrm>
            <a:off x="1692000" y="5733304"/>
            <a:ext cx="4536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ログ設計</a:t>
            </a:r>
            <a:endParaRPr kumimoji="1" lang="ja-JP" altLang="en-US" b="1"/>
          </a:p>
        </p:txBody>
      </p:sp>
      <p:cxnSp>
        <p:nvCxnSpPr>
          <p:cNvPr id="14" name="Shape 13"/>
          <p:cNvCxnSpPr>
            <a:stCxn id="32" idx="3"/>
            <a:endCxn id="39" idx="0"/>
          </p:cNvCxnSpPr>
          <p:nvPr/>
        </p:nvCxnSpPr>
        <p:spPr>
          <a:xfrm>
            <a:off x="3707680" y="1628776"/>
            <a:ext cx="1512280" cy="864120"/>
          </a:xfrm>
          <a:prstGeom prst="curvedConnector2">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1" name="Shape 20"/>
          <p:cNvCxnSpPr>
            <a:stCxn id="32" idx="3"/>
            <a:endCxn id="9" idx="0"/>
          </p:cNvCxnSpPr>
          <p:nvPr/>
        </p:nvCxnSpPr>
        <p:spPr>
          <a:xfrm>
            <a:off x="3707680" y="1628776"/>
            <a:ext cx="4032784" cy="864168"/>
          </a:xfrm>
          <a:prstGeom prst="curvedConnector2">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5" name="Shape 14"/>
          <p:cNvCxnSpPr>
            <a:stCxn id="37" idx="2"/>
            <a:endCxn id="11" idx="0"/>
          </p:cNvCxnSpPr>
          <p:nvPr/>
        </p:nvCxnSpPr>
        <p:spPr>
          <a:xfrm rot="5400000">
            <a:off x="2375732" y="3248844"/>
            <a:ext cx="648120" cy="224"/>
          </a:xfrm>
          <a:prstGeom prst="bentConnector3">
            <a:avLst>
              <a:gd name="adj1" fmla="val 50000"/>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6912008" y="5652000"/>
            <a:ext cx="2016000" cy="432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外部</a:t>
            </a:r>
            <a:r>
              <a:rPr kumimoji="1" lang="ja-JP" altLang="en-US" b="1" smtClean="0"/>
              <a:t>（</a:t>
            </a:r>
            <a:r>
              <a:rPr lang="ja-JP" altLang="en-US" b="1" smtClean="0"/>
              <a:t>基本）</a:t>
            </a:r>
            <a:r>
              <a:rPr kumimoji="1" lang="ja-JP" altLang="en-US" b="1" smtClean="0"/>
              <a:t>設計</a:t>
            </a:r>
            <a:endParaRPr kumimoji="1" lang="ja-JP" altLang="en-US" b="1"/>
          </a:p>
        </p:txBody>
      </p:sp>
      <p:sp>
        <p:nvSpPr>
          <p:cNvPr id="60" name="Rounded Rectangle 59"/>
          <p:cNvSpPr/>
          <p:nvPr/>
        </p:nvSpPr>
        <p:spPr>
          <a:xfrm>
            <a:off x="6912008" y="6192000"/>
            <a:ext cx="2016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内部</a:t>
            </a:r>
            <a:r>
              <a:rPr kumimoji="1" lang="ja-JP" altLang="en-US" b="1" smtClean="0"/>
              <a:t>（</a:t>
            </a:r>
            <a:r>
              <a:rPr lang="ja-JP" altLang="en-US" b="1" smtClean="0"/>
              <a:t>詳細）</a:t>
            </a:r>
            <a:r>
              <a:rPr kumimoji="1" lang="ja-JP" altLang="en-US" b="1" smtClean="0"/>
              <a:t>設計</a:t>
            </a:r>
            <a:endParaRPr kumimoji="1" lang="ja-JP" altLang="en-US" b="1"/>
          </a:p>
        </p:txBody>
      </p:sp>
      <p:sp>
        <p:nvSpPr>
          <p:cNvPr id="31" name="Rounded Rectangle 30"/>
          <p:cNvSpPr/>
          <p:nvPr/>
        </p:nvSpPr>
        <p:spPr>
          <a:xfrm>
            <a:off x="4212000" y="3573064"/>
            <a:ext cx="2016000" cy="432000"/>
          </a:xfrm>
          <a:prstGeom prst="roundRect">
            <a:avLst/>
          </a:prstGeom>
          <a:gradFill flip="none" rotWithShape="0">
            <a:gsLst>
              <a:gs pos="0">
                <a:schemeClr val="accent1"/>
              </a:gs>
              <a:gs pos="30000">
                <a:srgbClr val="66008F"/>
              </a:gs>
              <a:gs pos="64999">
                <a:srgbClr val="BA0066"/>
              </a:gs>
              <a:gs pos="89999">
                <a:srgbClr val="FF0000"/>
              </a:gs>
              <a:gs pos="100000">
                <a:srgbClr val="FF82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処理設計</a:t>
            </a:r>
            <a:endParaRPr kumimoji="1" lang="ja-JP" altLang="en-US" b="1"/>
          </a:p>
        </p:txBody>
      </p:sp>
      <p:cxnSp>
        <p:nvCxnSpPr>
          <p:cNvPr id="45" name="Shape 17"/>
          <p:cNvCxnSpPr>
            <a:stCxn id="8" idx="2"/>
            <a:endCxn id="10" idx="3"/>
          </p:cNvCxnSpPr>
          <p:nvPr/>
        </p:nvCxnSpPr>
        <p:spPr>
          <a:xfrm rot="5400000">
            <a:off x="6551876" y="3680820"/>
            <a:ext cx="864168" cy="1512560"/>
          </a:xfrm>
          <a:prstGeom prst="curvedConnector2">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691680" y="1412776"/>
            <a:ext cx="2016000" cy="432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業務フロー設</a:t>
            </a:r>
            <a:r>
              <a:rPr kumimoji="1" lang="ja-JP" altLang="en-US" b="1" smtClean="0"/>
              <a:t>計</a:t>
            </a:r>
            <a:endParaRPr kumimoji="1" lang="ja-JP" altLang="en-US" b="1"/>
          </a:p>
        </p:txBody>
      </p:sp>
      <p:sp>
        <p:nvSpPr>
          <p:cNvPr id="37" name="Rounded Rectangle 36"/>
          <p:cNvSpPr/>
          <p:nvPr/>
        </p:nvSpPr>
        <p:spPr>
          <a:xfrm>
            <a:off x="1691904" y="2492896"/>
            <a:ext cx="2016000" cy="432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画面・帳票設</a:t>
            </a:r>
            <a:r>
              <a:rPr kumimoji="1" lang="ja-JP" altLang="en-US" b="1" smtClean="0"/>
              <a:t>計</a:t>
            </a:r>
            <a:endParaRPr kumimoji="1" lang="ja-JP" altLang="en-US" b="1"/>
          </a:p>
        </p:txBody>
      </p:sp>
      <p:sp>
        <p:nvSpPr>
          <p:cNvPr id="39" name="Rounded Rectangle 38"/>
          <p:cNvSpPr/>
          <p:nvPr/>
        </p:nvSpPr>
        <p:spPr>
          <a:xfrm>
            <a:off x="4211960" y="2492896"/>
            <a:ext cx="2016000" cy="432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テーブル設</a:t>
            </a:r>
            <a:r>
              <a:rPr kumimoji="1" lang="ja-JP" altLang="en-US" b="1" smtClean="0"/>
              <a:t>計</a:t>
            </a:r>
            <a:endParaRPr kumimoji="1" lang="ja-JP" altLang="en-US" b="1"/>
          </a:p>
        </p:txBody>
      </p:sp>
      <p:cxnSp>
        <p:nvCxnSpPr>
          <p:cNvPr id="41" name="Straight Arrow Connector 40"/>
          <p:cNvCxnSpPr>
            <a:stCxn id="32" idx="2"/>
            <a:endCxn id="37" idx="0"/>
          </p:cNvCxnSpPr>
          <p:nvPr/>
        </p:nvCxnSpPr>
        <p:spPr>
          <a:xfrm>
            <a:off x="2699680" y="1844776"/>
            <a:ext cx="224" cy="64812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187624" y="378904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699792" y="4005064"/>
            <a:ext cx="112" cy="64812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9" idx="3"/>
            <a:endCxn id="9" idx="1"/>
          </p:cNvCxnSpPr>
          <p:nvPr/>
        </p:nvCxnSpPr>
        <p:spPr>
          <a:xfrm>
            <a:off x="6227960" y="2708896"/>
            <a:ext cx="504504" cy="4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6732240" y="4869160"/>
            <a:ext cx="2304256" cy="1872208"/>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r>
              <a:rPr kumimoji="1" lang="ja-JP" altLang="en-US" b="1" smtClean="0">
                <a:solidFill>
                  <a:schemeClr val="tx1"/>
                </a:solidFill>
              </a:rPr>
              <a:t>凡例</a:t>
            </a:r>
            <a:endParaRPr kumimoji="1" lang="en-US" altLang="ja-JP" b="1" dirty="0" smtClean="0">
              <a:solidFill>
                <a:schemeClr val="tx1"/>
              </a:solidFill>
            </a:endParaRPr>
          </a:p>
          <a:p>
            <a:r>
              <a:rPr lang="ja-JP" altLang="en-US" b="1" smtClean="0">
                <a:solidFill>
                  <a:schemeClr val="tx1"/>
                </a:solidFill>
              </a:rPr>
              <a:t>  影響              被影響</a:t>
            </a:r>
            <a:endParaRPr kumimoji="1" lang="ja-JP" altLang="en-US" b="1">
              <a:solidFill>
                <a:schemeClr val="tx1"/>
              </a:solidFill>
            </a:endParaRPr>
          </a:p>
        </p:txBody>
      </p:sp>
      <p:cxnSp>
        <p:nvCxnSpPr>
          <p:cNvPr id="78" name="Straight Arrow Connector 77"/>
          <p:cNvCxnSpPr/>
          <p:nvPr/>
        </p:nvCxnSpPr>
        <p:spPr>
          <a:xfrm>
            <a:off x="5220072" y="4005064"/>
            <a:ext cx="0" cy="64807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0" idx="2"/>
            <a:endCxn id="12" idx="0"/>
          </p:cNvCxnSpPr>
          <p:nvPr/>
        </p:nvCxnSpPr>
        <p:spPr>
          <a:xfrm>
            <a:off x="3959680" y="5085184"/>
            <a:ext cx="320" cy="64812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37" idx="3"/>
            <a:endCxn id="39" idx="1"/>
          </p:cNvCxnSpPr>
          <p:nvPr/>
        </p:nvCxnSpPr>
        <p:spPr>
          <a:xfrm>
            <a:off x="3707904" y="2708896"/>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1187624" y="162880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1187624" y="270892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17" name="Shape 116"/>
          <p:cNvCxnSpPr>
            <a:stCxn id="39" idx="2"/>
            <a:endCxn id="8" idx="0"/>
          </p:cNvCxnSpPr>
          <p:nvPr/>
        </p:nvCxnSpPr>
        <p:spPr>
          <a:xfrm rot="16200000" flipH="1">
            <a:off x="6156040" y="1988816"/>
            <a:ext cx="648120" cy="2520280"/>
          </a:xfrm>
          <a:prstGeom prst="curvedConnector3">
            <a:avLst>
              <a:gd name="adj1" fmla="val 50000"/>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187624" y="486916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187624" y="594928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33" name="Shape 116"/>
          <p:cNvCxnSpPr>
            <a:stCxn id="37" idx="2"/>
            <a:endCxn id="31" idx="0"/>
          </p:cNvCxnSpPr>
          <p:nvPr/>
        </p:nvCxnSpPr>
        <p:spPr>
          <a:xfrm rot="16200000" flipH="1">
            <a:off x="3635868" y="1988932"/>
            <a:ext cx="648168" cy="2520096"/>
          </a:xfrm>
          <a:prstGeom prst="curvedConnector3">
            <a:avLst>
              <a:gd name="adj1" fmla="val 33155"/>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43" name="Shape 116"/>
          <p:cNvCxnSpPr>
            <a:endCxn id="31" idx="0"/>
          </p:cNvCxnSpPr>
          <p:nvPr/>
        </p:nvCxnSpPr>
        <p:spPr>
          <a:xfrm>
            <a:off x="1187624" y="3212976"/>
            <a:ext cx="4032376" cy="360088"/>
          </a:xfrm>
          <a:prstGeom prst="curvedConnector2">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1" idx="1"/>
            <a:endCxn id="11" idx="3"/>
          </p:cNvCxnSpPr>
          <p:nvPr/>
        </p:nvCxnSpPr>
        <p:spPr>
          <a:xfrm flipH="1" flipV="1">
            <a:off x="3707680" y="3789016"/>
            <a:ext cx="504320" cy="4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533272" y="5373216"/>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Left)">
                                      <p:cBhvr>
                                        <p:cTn id="7" dur="500"/>
                                        <p:tgtEl>
                                          <p:spTgt spid="3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randombar(horizontal)">
                                      <p:cBhvr>
                                        <p:cTn id="11" dur="500"/>
                                        <p:tgtEl>
                                          <p:spTgt spid="5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horizontal)">
                                      <p:cBhvr>
                                        <p:cTn id="15" dur="500"/>
                                        <p:tgtEl>
                                          <p:spTgt spid="6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randombar(horizontal)">
                                      <p:cBhvr>
                                        <p:cTn id="19" dur="500"/>
                                        <p:tgtEl>
                                          <p:spTgt spid="76"/>
                                        </p:tgtEl>
                                      </p:cBhvr>
                                    </p:animEffect>
                                  </p:childTnLst>
                                </p:cTn>
                              </p:par>
                            </p:childTnLst>
                          </p:cTn>
                        </p:par>
                        <p:par>
                          <p:cTn id="20" fill="hold">
                            <p:stCondLst>
                              <p:cond delay="2000"/>
                            </p:stCondLst>
                            <p:childTnLst>
                              <p:par>
                                <p:cTn id="21" presetID="12" presetClass="entr" presetSubtype="1"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lide(fromTop)">
                                      <p:cBhvr>
                                        <p:cTn id="23" dur="500"/>
                                        <p:tgtEl>
                                          <p:spTgt spid="32"/>
                                        </p:tgtEl>
                                      </p:cBhvr>
                                    </p:animEffect>
                                  </p:childTnLst>
                                </p:cTn>
                              </p:par>
                            </p:childTnLst>
                          </p:cTn>
                        </p:par>
                        <p:par>
                          <p:cTn id="24" fill="hold">
                            <p:stCondLst>
                              <p:cond delay="2500"/>
                            </p:stCondLst>
                            <p:childTnLst>
                              <p:par>
                                <p:cTn id="25" presetID="12" presetClass="entr" presetSubtype="1"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slide(fromTop)">
                                      <p:cBhvr>
                                        <p:cTn id="27" dur="500"/>
                                        <p:tgtEl>
                                          <p:spTgt spid="41"/>
                                        </p:tgtEl>
                                      </p:cBhvr>
                                    </p:animEffect>
                                  </p:childTnLst>
                                </p:cTn>
                              </p:par>
                            </p:childTnLst>
                          </p:cTn>
                        </p:par>
                        <p:par>
                          <p:cTn id="28" fill="hold">
                            <p:stCondLst>
                              <p:cond delay="3000"/>
                            </p:stCondLst>
                            <p:childTnLst>
                              <p:par>
                                <p:cTn id="29" presetID="12" presetClass="entr" presetSubtype="1"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slide(fromTop)">
                                      <p:cBhvr>
                                        <p:cTn id="31" dur="500"/>
                                        <p:tgtEl>
                                          <p:spTgt spid="37"/>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lide(fromLeft)">
                                      <p:cBhvr>
                                        <p:cTn id="35" dur="500"/>
                                        <p:tgtEl>
                                          <p:spTgt spid="14"/>
                                        </p:tgtEl>
                                      </p:cBhvr>
                                    </p:animEffect>
                                  </p:childTnLst>
                                </p:cTn>
                              </p:par>
                              <p:par>
                                <p:cTn id="36" presetID="12" presetClass="entr" presetSubtype="8" fill="hold" nodeType="with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slide(fromLeft)">
                                      <p:cBhvr>
                                        <p:cTn id="38" dur="500"/>
                                        <p:tgtEl>
                                          <p:spTgt spid="82"/>
                                        </p:tgtEl>
                                      </p:cBhvr>
                                    </p:animEffect>
                                  </p:childTnLst>
                                </p:cTn>
                              </p:par>
                            </p:childTnLst>
                          </p:cTn>
                        </p:par>
                        <p:par>
                          <p:cTn id="39" fill="hold">
                            <p:stCondLst>
                              <p:cond delay="4000"/>
                            </p:stCondLst>
                            <p:childTnLst>
                              <p:par>
                                <p:cTn id="40" presetID="12" presetClass="entr" presetSubtype="1"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slide(fromTop)">
                                      <p:cBhvr>
                                        <p:cTn id="42" dur="500"/>
                                        <p:tgtEl>
                                          <p:spTgt spid="39"/>
                                        </p:tgtEl>
                                      </p:cBhvr>
                                    </p:animEffect>
                                  </p:childTnLst>
                                </p:cTn>
                              </p:par>
                            </p:childTnLst>
                          </p:cTn>
                        </p:par>
                        <p:par>
                          <p:cTn id="43" fill="hold">
                            <p:stCondLst>
                              <p:cond delay="4500"/>
                            </p:stCondLst>
                            <p:childTnLst>
                              <p:par>
                                <p:cTn id="44" presetID="12" presetClass="entr" presetSubtype="8"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slide(fromLeft)">
                                      <p:cBhvr>
                                        <p:cTn id="46" dur="500"/>
                                        <p:tgtEl>
                                          <p:spTgt spid="21"/>
                                        </p:tgtEl>
                                      </p:cBhvr>
                                    </p:animEffect>
                                  </p:childTnLst>
                                </p:cTn>
                              </p:par>
                              <p:par>
                                <p:cTn id="47" presetID="12" presetClass="entr" presetSubtype="8"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slide(fromLeft)">
                                      <p:cBhvr>
                                        <p:cTn id="49" dur="500"/>
                                        <p:tgtEl>
                                          <p:spTgt spid="73"/>
                                        </p:tgtEl>
                                      </p:cBhvr>
                                    </p:animEffect>
                                  </p:childTnLst>
                                </p:cTn>
                              </p:par>
                            </p:childTnLst>
                          </p:cTn>
                        </p:par>
                        <p:par>
                          <p:cTn id="50" fill="hold">
                            <p:stCondLst>
                              <p:cond delay="5000"/>
                            </p:stCondLst>
                            <p:childTnLst>
                              <p:par>
                                <p:cTn id="51" presetID="12" presetClass="entr" presetSubtype="1"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slide(fromTop)">
                                      <p:cBhvr>
                                        <p:cTn id="53" dur="500"/>
                                        <p:tgtEl>
                                          <p:spTgt spid="9"/>
                                        </p:tgtEl>
                                      </p:cBhvr>
                                    </p:animEffect>
                                  </p:childTnLst>
                                </p:cTn>
                              </p:par>
                            </p:childTnLst>
                          </p:cTn>
                        </p:par>
                        <p:par>
                          <p:cTn id="54" fill="hold">
                            <p:stCondLst>
                              <p:cond delay="5500"/>
                            </p:stCondLst>
                            <p:childTnLst>
                              <p:par>
                                <p:cTn id="55" presetID="12" presetClass="entr" presetSubtype="2" fill="hold" nodeType="after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slide(fromRight)">
                                      <p:cBhvr>
                                        <p:cTn id="57" dur="500"/>
                                        <p:tgtEl>
                                          <p:spTgt spid="91"/>
                                        </p:tgtEl>
                                      </p:cBhvr>
                                    </p:animEffect>
                                  </p:childTnLst>
                                </p:cTn>
                              </p:par>
                              <p:par>
                                <p:cTn id="58" presetID="12" presetClass="entr" presetSubtype="2" fill="hold" nodeType="with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slide(fromRight)">
                                      <p:cBhvr>
                                        <p:cTn id="60" dur="500"/>
                                        <p:tgtEl>
                                          <p:spTgt spid="95"/>
                                        </p:tgtEl>
                                      </p:cBhvr>
                                    </p:animEffect>
                                  </p:childTnLst>
                                </p:cTn>
                              </p:par>
                            </p:childTnLst>
                          </p:cTn>
                        </p:par>
                        <p:par>
                          <p:cTn id="61" fill="hold">
                            <p:stCondLst>
                              <p:cond delay="6000"/>
                            </p:stCondLst>
                            <p:childTnLst>
                              <p:par>
                                <p:cTn id="62" presetID="12" presetClass="entr" presetSubtype="2"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slide(fromRight)">
                                      <p:cBhvr>
                                        <p:cTn id="64" dur="500"/>
                                        <p:tgtEl>
                                          <p:spTgt spid="7"/>
                                        </p:tgtEl>
                                      </p:cBhvr>
                                    </p:animEffect>
                                  </p:childTnLst>
                                </p:cTn>
                              </p:par>
                            </p:childTnLst>
                          </p:cTn>
                        </p:par>
                        <p:par>
                          <p:cTn id="65" fill="hold">
                            <p:stCondLst>
                              <p:cond delay="6500"/>
                            </p:stCondLst>
                            <p:childTnLst>
                              <p:par>
                                <p:cTn id="66" presetID="12" presetClass="entr" presetSubtype="8" fill="hold" nodeType="afterEffect">
                                  <p:stCondLst>
                                    <p:cond delay="0"/>
                                  </p:stCondLst>
                                  <p:childTnLst>
                                    <p:set>
                                      <p:cBhvr>
                                        <p:cTn id="67" dur="1" fill="hold">
                                          <p:stCondLst>
                                            <p:cond delay="0"/>
                                          </p:stCondLst>
                                        </p:cTn>
                                        <p:tgtEl>
                                          <p:spTgt spid="133"/>
                                        </p:tgtEl>
                                        <p:attrNameLst>
                                          <p:attrName>style.visibility</p:attrName>
                                        </p:attrNameLst>
                                      </p:cBhvr>
                                      <p:to>
                                        <p:strVal val="visible"/>
                                      </p:to>
                                    </p:set>
                                    <p:animEffect transition="in" filter="slide(fromLeft)">
                                      <p:cBhvr>
                                        <p:cTn id="68" dur="500"/>
                                        <p:tgtEl>
                                          <p:spTgt spid="133"/>
                                        </p:tgtEl>
                                      </p:cBhvr>
                                    </p:animEffect>
                                  </p:childTnLst>
                                </p:cTn>
                              </p:par>
                              <p:par>
                                <p:cTn id="69" presetID="12" presetClass="entr" presetSubtype="8"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slide(fromLeft)">
                                      <p:cBhvr>
                                        <p:cTn id="71" dur="500"/>
                                        <p:tgtEl>
                                          <p:spTgt spid="43"/>
                                        </p:tgtEl>
                                      </p:cBhvr>
                                    </p:animEffect>
                                  </p:childTnLst>
                                </p:cTn>
                              </p:par>
                            </p:childTnLst>
                          </p:cTn>
                        </p:par>
                        <p:par>
                          <p:cTn id="72" fill="hold">
                            <p:stCondLst>
                              <p:cond delay="7000"/>
                            </p:stCondLst>
                            <p:childTnLst>
                              <p:par>
                                <p:cTn id="73" presetID="12" presetClass="entr" presetSubtype="1"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slide(fromTop)">
                                      <p:cBhvr>
                                        <p:cTn id="75" dur="500"/>
                                        <p:tgtEl>
                                          <p:spTgt spid="31"/>
                                        </p:tgtEl>
                                      </p:cBhvr>
                                    </p:animEffect>
                                  </p:childTnLst>
                                </p:cTn>
                              </p:par>
                            </p:childTnLst>
                          </p:cTn>
                        </p:par>
                        <p:par>
                          <p:cTn id="76" fill="hold">
                            <p:stCondLst>
                              <p:cond delay="7500"/>
                            </p:stCondLst>
                            <p:childTnLst>
                              <p:par>
                                <p:cTn id="77" presetID="12" presetClass="entr" presetSubtype="1" fill="hold"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slide(fromTop)">
                                      <p:cBhvr>
                                        <p:cTn id="79" dur="500"/>
                                        <p:tgtEl>
                                          <p:spTgt spid="35"/>
                                        </p:tgtEl>
                                      </p:cBhvr>
                                    </p:animEffect>
                                  </p:childTnLst>
                                </p:cTn>
                              </p:par>
                              <p:par>
                                <p:cTn id="80" presetID="12" presetClass="entr" presetSubtype="8"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slide(fromLeft)">
                                      <p:cBhvr>
                                        <p:cTn id="82" dur="500"/>
                                        <p:tgtEl>
                                          <p:spTgt spid="52"/>
                                        </p:tgtEl>
                                      </p:cBhvr>
                                    </p:animEffect>
                                  </p:childTnLst>
                                </p:cTn>
                              </p:par>
                              <p:par>
                                <p:cTn id="83" presetID="12" presetClass="entr" presetSubtype="2"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slide(fromRight)">
                                      <p:cBhvr>
                                        <p:cTn id="85" dur="500"/>
                                        <p:tgtEl>
                                          <p:spTgt spid="48"/>
                                        </p:tgtEl>
                                      </p:cBhvr>
                                    </p:animEffect>
                                  </p:childTnLst>
                                </p:cTn>
                              </p:par>
                            </p:childTnLst>
                          </p:cTn>
                        </p:par>
                        <p:par>
                          <p:cTn id="86" fill="hold">
                            <p:stCondLst>
                              <p:cond delay="8000"/>
                            </p:stCondLst>
                            <p:childTnLst>
                              <p:par>
                                <p:cTn id="87" presetID="12" presetClass="entr" presetSubtype="1" fill="hold" grpId="0"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slide(fromTop)">
                                      <p:cBhvr>
                                        <p:cTn id="89" dur="500"/>
                                        <p:tgtEl>
                                          <p:spTgt spid="11"/>
                                        </p:tgtEl>
                                      </p:cBhvr>
                                    </p:animEffect>
                                  </p:childTnLst>
                                </p:cTn>
                              </p:par>
                            </p:childTnLst>
                          </p:cTn>
                        </p:par>
                        <p:par>
                          <p:cTn id="90" fill="hold">
                            <p:stCondLst>
                              <p:cond delay="8500"/>
                            </p:stCondLst>
                            <p:childTnLst>
                              <p:par>
                                <p:cTn id="91" presetID="12" presetClass="entr" presetSubtype="8" fill="hold" nodeType="afterEffect">
                                  <p:stCondLst>
                                    <p:cond delay="0"/>
                                  </p:stCondLst>
                                  <p:childTnLst>
                                    <p:set>
                                      <p:cBhvr>
                                        <p:cTn id="92" dur="1" fill="hold">
                                          <p:stCondLst>
                                            <p:cond delay="0"/>
                                          </p:stCondLst>
                                        </p:cTn>
                                        <p:tgtEl>
                                          <p:spTgt spid="117"/>
                                        </p:tgtEl>
                                        <p:attrNameLst>
                                          <p:attrName>style.visibility</p:attrName>
                                        </p:attrNameLst>
                                      </p:cBhvr>
                                      <p:to>
                                        <p:strVal val="visible"/>
                                      </p:to>
                                    </p:set>
                                    <p:animEffect transition="in" filter="slide(fromLeft)">
                                      <p:cBhvr>
                                        <p:cTn id="93" dur="500"/>
                                        <p:tgtEl>
                                          <p:spTgt spid="117"/>
                                        </p:tgtEl>
                                      </p:cBhvr>
                                    </p:animEffect>
                                  </p:childTnLst>
                                </p:cTn>
                              </p:par>
                            </p:childTnLst>
                          </p:cTn>
                        </p:par>
                        <p:par>
                          <p:cTn id="94" fill="hold">
                            <p:stCondLst>
                              <p:cond delay="9000"/>
                            </p:stCondLst>
                            <p:childTnLst>
                              <p:par>
                                <p:cTn id="95" presetID="12" presetClass="entr" presetSubtype="1" fill="hold" grpId="0" nodeType="after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slide(fromTop)">
                                      <p:cBhvr>
                                        <p:cTn id="97" dur="500"/>
                                        <p:tgtEl>
                                          <p:spTgt spid="8"/>
                                        </p:tgtEl>
                                      </p:cBhvr>
                                    </p:animEffect>
                                  </p:childTnLst>
                                </p:cTn>
                              </p:par>
                            </p:childTnLst>
                          </p:cTn>
                        </p:par>
                        <p:par>
                          <p:cTn id="98" fill="hold">
                            <p:stCondLst>
                              <p:cond delay="9500"/>
                            </p:stCondLst>
                            <p:childTnLst>
                              <p:par>
                                <p:cTn id="99" presetID="12" presetClass="entr" presetSubtype="1" fill="hold"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slide(fromTop)">
                                      <p:cBhvr>
                                        <p:cTn id="101" dur="500"/>
                                        <p:tgtEl>
                                          <p:spTgt spid="53"/>
                                        </p:tgtEl>
                                      </p:cBhvr>
                                    </p:animEffect>
                                  </p:childTnLst>
                                </p:cTn>
                              </p:par>
                              <p:par>
                                <p:cTn id="102" presetID="12" presetClass="entr" presetSubtype="1" fill="hold" nodeType="with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slide(fromTop)">
                                      <p:cBhvr>
                                        <p:cTn id="104" dur="500"/>
                                        <p:tgtEl>
                                          <p:spTgt spid="78"/>
                                        </p:tgtEl>
                                      </p:cBhvr>
                                    </p:animEffect>
                                  </p:childTnLst>
                                </p:cTn>
                              </p:par>
                              <p:par>
                                <p:cTn id="105" presetID="12" presetClass="entr" presetSubtype="1"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slide(fromTop)">
                                      <p:cBhvr>
                                        <p:cTn id="107" dur="500"/>
                                        <p:tgtEl>
                                          <p:spTgt spid="45"/>
                                        </p:tgtEl>
                                      </p:cBhvr>
                                    </p:animEffect>
                                  </p:childTnLst>
                                </p:cTn>
                              </p:par>
                              <p:par>
                                <p:cTn id="108" presetID="12" presetClass="entr" presetSubtype="8" fill="hold" nodeType="withEffect">
                                  <p:stCondLst>
                                    <p:cond delay="0"/>
                                  </p:stCondLst>
                                  <p:childTnLst>
                                    <p:set>
                                      <p:cBhvr>
                                        <p:cTn id="109" dur="1" fill="hold">
                                          <p:stCondLst>
                                            <p:cond delay="0"/>
                                          </p:stCondLst>
                                        </p:cTn>
                                        <p:tgtEl>
                                          <p:spTgt spid="120"/>
                                        </p:tgtEl>
                                        <p:attrNameLst>
                                          <p:attrName>style.visibility</p:attrName>
                                        </p:attrNameLst>
                                      </p:cBhvr>
                                      <p:to>
                                        <p:strVal val="visible"/>
                                      </p:to>
                                    </p:set>
                                    <p:animEffect transition="in" filter="slide(fromLeft)">
                                      <p:cBhvr>
                                        <p:cTn id="110" dur="500"/>
                                        <p:tgtEl>
                                          <p:spTgt spid="120"/>
                                        </p:tgtEl>
                                      </p:cBhvr>
                                    </p:animEffect>
                                  </p:childTnLst>
                                </p:cTn>
                              </p:par>
                            </p:childTnLst>
                          </p:cTn>
                        </p:par>
                        <p:par>
                          <p:cTn id="111" fill="hold">
                            <p:stCondLst>
                              <p:cond delay="10000"/>
                            </p:stCondLst>
                            <p:childTnLst>
                              <p:par>
                                <p:cTn id="112" presetID="12" presetClass="entr" presetSubtype="1" fill="hold" grpId="0" nodeType="afterEffect">
                                  <p:stCondLst>
                                    <p:cond delay="0"/>
                                  </p:stCondLst>
                                  <p:childTnLst>
                                    <p:set>
                                      <p:cBhvr>
                                        <p:cTn id="113" dur="1" fill="hold">
                                          <p:stCondLst>
                                            <p:cond delay="0"/>
                                          </p:stCondLst>
                                        </p:cTn>
                                        <p:tgtEl>
                                          <p:spTgt spid="10"/>
                                        </p:tgtEl>
                                        <p:attrNameLst>
                                          <p:attrName>style.visibility</p:attrName>
                                        </p:attrNameLst>
                                      </p:cBhvr>
                                      <p:to>
                                        <p:strVal val="visible"/>
                                      </p:to>
                                    </p:set>
                                    <p:animEffect transition="in" filter="slide(fromTop)">
                                      <p:cBhvr>
                                        <p:cTn id="114" dur="500"/>
                                        <p:tgtEl>
                                          <p:spTgt spid="10"/>
                                        </p:tgtEl>
                                      </p:cBhvr>
                                    </p:animEffect>
                                  </p:childTnLst>
                                </p:cTn>
                              </p:par>
                            </p:childTnLst>
                          </p:cTn>
                        </p:par>
                        <p:par>
                          <p:cTn id="115" fill="hold">
                            <p:stCondLst>
                              <p:cond delay="10500"/>
                            </p:stCondLst>
                            <p:childTnLst>
                              <p:par>
                                <p:cTn id="116" presetID="12" presetClass="entr" presetSubtype="1" fill="hold" nodeType="afterEffect">
                                  <p:stCondLst>
                                    <p:cond delay="0"/>
                                  </p:stCondLst>
                                  <p:childTnLst>
                                    <p:set>
                                      <p:cBhvr>
                                        <p:cTn id="117" dur="1" fill="hold">
                                          <p:stCondLst>
                                            <p:cond delay="0"/>
                                          </p:stCondLst>
                                        </p:cTn>
                                        <p:tgtEl>
                                          <p:spTgt spid="79"/>
                                        </p:tgtEl>
                                        <p:attrNameLst>
                                          <p:attrName>style.visibility</p:attrName>
                                        </p:attrNameLst>
                                      </p:cBhvr>
                                      <p:to>
                                        <p:strVal val="visible"/>
                                      </p:to>
                                    </p:set>
                                    <p:animEffect transition="in" filter="slide(fromTop)">
                                      <p:cBhvr>
                                        <p:cTn id="118" dur="500"/>
                                        <p:tgtEl>
                                          <p:spTgt spid="79"/>
                                        </p:tgtEl>
                                      </p:cBhvr>
                                    </p:animEffect>
                                  </p:childTnLst>
                                </p:cTn>
                              </p:par>
                              <p:par>
                                <p:cTn id="119" presetID="12" presetClass="entr" presetSubtype="8" fill="hold" nodeType="withEffect">
                                  <p:stCondLst>
                                    <p:cond delay="0"/>
                                  </p:stCondLst>
                                  <p:childTnLst>
                                    <p:set>
                                      <p:cBhvr>
                                        <p:cTn id="120" dur="1" fill="hold">
                                          <p:stCondLst>
                                            <p:cond delay="0"/>
                                          </p:stCondLst>
                                        </p:cTn>
                                        <p:tgtEl>
                                          <p:spTgt spid="121"/>
                                        </p:tgtEl>
                                        <p:attrNameLst>
                                          <p:attrName>style.visibility</p:attrName>
                                        </p:attrNameLst>
                                      </p:cBhvr>
                                      <p:to>
                                        <p:strVal val="visible"/>
                                      </p:to>
                                    </p:set>
                                    <p:animEffect transition="in" filter="slide(fromLeft)">
                                      <p:cBhvr>
                                        <p:cTn id="121" dur="500"/>
                                        <p:tgtEl>
                                          <p:spTgt spid="121"/>
                                        </p:tgtEl>
                                      </p:cBhvr>
                                    </p:animEffect>
                                  </p:childTnLst>
                                </p:cTn>
                              </p:par>
                            </p:childTnLst>
                          </p:cTn>
                        </p:par>
                        <p:par>
                          <p:cTn id="122" fill="hold">
                            <p:stCondLst>
                              <p:cond delay="11000"/>
                            </p:stCondLst>
                            <p:childTnLst>
                              <p:par>
                                <p:cTn id="123" presetID="12" presetClass="entr" presetSubtype="1"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slide(fromTop)">
                                      <p:cBhvr>
                                        <p:cTn id="1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57" grpId="0" animBg="1"/>
      <p:bldP spid="60" grpId="0" animBg="1"/>
      <p:bldP spid="31" grpId="0" animBg="1"/>
      <p:bldP spid="32" grpId="0" animBg="1"/>
      <p:bldP spid="37" grpId="0" animBg="1"/>
      <p:bldP spid="39" grpId="0" animBg="1"/>
      <p:bldP spid="7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2276872"/>
            <a:ext cx="514400" cy="2808312"/>
          </a:xfrm>
        </p:spPr>
        <p:txBody>
          <a:bodyPr>
            <a:normAutofit/>
          </a:bodyPr>
          <a:lstStyle/>
          <a:p>
            <a:pPr marL="0" indent="0">
              <a:buNone/>
            </a:pPr>
            <a:r>
              <a:rPr kumimoji="1" lang="ja-JP" altLang="en-US" sz="2800" smtClean="0"/>
              <a:t>意味の明確さ</a:t>
            </a:r>
            <a:endParaRPr kumimoji="1" lang="ja-JP" altLang="en-US" sz="2800"/>
          </a:p>
        </p:txBody>
      </p:sp>
      <p:cxnSp>
        <p:nvCxnSpPr>
          <p:cNvPr id="5" name="Straight Arrow Connector 4"/>
          <p:cNvCxnSpPr/>
          <p:nvPr/>
        </p:nvCxnSpPr>
        <p:spPr>
          <a:xfrm>
            <a:off x="1486000" y="5805264"/>
            <a:ext cx="604867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16200000" flipV="1">
            <a:off x="-284162" y="4036690"/>
            <a:ext cx="3529186" cy="95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4067944" y="5949280"/>
            <a:ext cx="3456384" cy="576064"/>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0" i="0" u="none" strike="noStrike" kern="1200" cap="none" spc="0" normalizeH="0" baseline="0" noProof="0" smtClean="0">
                <a:ln>
                  <a:noFill/>
                </a:ln>
                <a:solidFill>
                  <a:schemeClr val="tx1"/>
                </a:solidFill>
                <a:effectLst/>
                <a:uLnTx/>
                <a:uFillTx/>
                <a:latin typeface="+mn-lt"/>
                <a:ea typeface="+mn-ea"/>
                <a:cs typeface="+mn-cs"/>
              </a:rPr>
              <a:t>修飾語の多さ</a:t>
            </a:r>
            <a:endParaRPr kumimoji="1" lang="ja-JP" altLang="en-US" sz="2800" b="0" i="0" u="none" strike="noStrike" kern="1200" cap="none" spc="0" normalizeH="0" baseline="0" noProof="0">
              <a:ln>
                <a:noFill/>
              </a:ln>
              <a:solidFill>
                <a:schemeClr val="tx1"/>
              </a:solidFill>
              <a:effectLst/>
              <a:uLnTx/>
              <a:uFillTx/>
              <a:latin typeface="+mn-lt"/>
              <a:ea typeface="+mn-ea"/>
              <a:cs typeface="+mn-cs"/>
            </a:endParaRPr>
          </a:p>
        </p:txBody>
      </p:sp>
      <p:cxnSp>
        <p:nvCxnSpPr>
          <p:cNvPr id="12" name="Straight Connector 11"/>
          <p:cNvCxnSpPr/>
          <p:nvPr/>
        </p:nvCxnSpPr>
        <p:spPr>
          <a:xfrm flipV="1">
            <a:off x="1846040" y="2636912"/>
            <a:ext cx="5318248" cy="273630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itle 3"/>
          <p:cNvSpPr>
            <a:spLocks noGrp="1"/>
          </p:cNvSpPr>
          <p:nvPr>
            <p:ph type="title"/>
          </p:nvPr>
        </p:nvSpPr>
        <p:spPr>
          <a:xfrm>
            <a:off x="457200" y="274638"/>
            <a:ext cx="8229600" cy="1143000"/>
          </a:xfrm>
        </p:spPr>
        <p:txBody>
          <a:bodyPr/>
          <a:lstStyle/>
          <a:p>
            <a:r>
              <a:rPr lang="ja-JP" altLang="en-US" smtClean="0"/>
              <a:t>（復習）修飾語の量と意味の関係</a:t>
            </a: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3000"/>
                                        <p:tgtEl>
                                          <p:spTgt spid="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 calcmode="lin" valueType="num">
                                      <p:cBhvr additive="base">
                                        <p:cTn id="10" dur="3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1" dur="3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3000"/>
                                        <p:tgtEl>
                                          <p:spTgt spid="6"/>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3000" fill="hold"/>
                                        <p:tgtEl>
                                          <p:spTgt spid="12"/>
                                        </p:tgtEl>
                                        <p:attrNameLst>
                                          <p:attrName>ppt_x</p:attrName>
                                        </p:attrNameLst>
                                      </p:cBhvr>
                                      <p:tavLst>
                                        <p:tav tm="0">
                                          <p:val>
                                            <p:strVal val="0-#ppt_w/2"/>
                                          </p:val>
                                        </p:tav>
                                        <p:tav tm="100000">
                                          <p:val>
                                            <p:strVal val="#ppt_x"/>
                                          </p:val>
                                        </p:tav>
                                      </p:tavLst>
                                    </p:anim>
                                    <p:anim calcmode="lin" valueType="num">
                                      <p:cBhvr additive="base">
                                        <p:cTn id="26" dur="3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fontScale="92500" lnSpcReduction="20000"/>
          </a:bodyPr>
          <a:lstStyle/>
          <a:p>
            <a:r>
              <a:rPr lang="ja-JP" altLang="en-US" smtClean="0"/>
              <a:t>ちなみに出さない。　</a:t>
            </a:r>
            <a:r>
              <a:rPr lang="ja-JP" altLang="en-US" smtClean="0">
                <a:solidFill>
                  <a:srgbClr val="FF0000"/>
                </a:solidFill>
              </a:rPr>
              <a:t>何を出さない？</a:t>
            </a:r>
          </a:p>
          <a:p>
            <a:r>
              <a:rPr lang="ja-JP" altLang="en-US" smtClean="0"/>
              <a:t>ちなみに</a:t>
            </a:r>
            <a:r>
              <a:rPr lang="ja-JP" altLang="en-US" smtClean="0">
                <a:solidFill>
                  <a:srgbClr val="3333FF"/>
                </a:solidFill>
              </a:rPr>
              <a:t>卒業証書を</a:t>
            </a:r>
            <a:r>
              <a:rPr lang="ja-JP" altLang="en-US" smtClean="0"/>
              <a:t>出さない。　</a:t>
            </a:r>
            <a:r>
              <a:rPr lang="ja-JP" altLang="en-US" smtClean="0">
                <a:solidFill>
                  <a:srgbClr val="FF0000"/>
                </a:solidFill>
              </a:rPr>
              <a:t>誰が出さない？</a:t>
            </a:r>
          </a:p>
          <a:p>
            <a:r>
              <a:rPr lang="ja-JP" altLang="en-US" smtClean="0"/>
              <a:t>ちなみに</a:t>
            </a:r>
            <a:r>
              <a:rPr lang="ja-JP" altLang="en-US" smtClean="0">
                <a:solidFill>
                  <a:srgbClr val="3333FF"/>
                </a:solidFill>
              </a:rPr>
              <a:t>学校が</a:t>
            </a:r>
            <a:r>
              <a:rPr lang="ja-JP" altLang="en-US" smtClean="0"/>
              <a:t>卒業証書を出さない。　</a:t>
            </a:r>
            <a:r>
              <a:rPr lang="ja-JP" altLang="en-US" smtClean="0">
                <a:solidFill>
                  <a:srgbClr val="FF0000"/>
                </a:solidFill>
              </a:rPr>
              <a:t>なぜ？</a:t>
            </a:r>
          </a:p>
          <a:p>
            <a:r>
              <a:rPr lang="ja-JP" altLang="en-US" smtClean="0"/>
              <a:t>ちなみに</a:t>
            </a:r>
            <a:r>
              <a:rPr lang="ja-JP" altLang="en-US" smtClean="0">
                <a:solidFill>
                  <a:srgbClr val="3333FF"/>
                </a:solidFill>
              </a:rPr>
              <a:t>合格していないと</a:t>
            </a:r>
            <a:r>
              <a:rPr lang="ja-JP" altLang="en-US" smtClean="0"/>
              <a:t>学校が卒業証書を出さない。　</a:t>
            </a:r>
            <a:r>
              <a:rPr lang="ja-JP" altLang="en-US" smtClean="0">
                <a:solidFill>
                  <a:srgbClr val="FF0000"/>
                </a:solidFill>
              </a:rPr>
              <a:t>何に合格していないと？</a:t>
            </a:r>
          </a:p>
          <a:p>
            <a:r>
              <a:rPr lang="ja-JP" altLang="en-US" smtClean="0"/>
              <a:t>ちなみに</a:t>
            </a:r>
            <a:r>
              <a:rPr lang="ja-JP" altLang="en-US" smtClean="0">
                <a:solidFill>
                  <a:srgbClr val="3333FF"/>
                </a:solidFill>
              </a:rPr>
              <a:t>試験に</a:t>
            </a:r>
            <a:r>
              <a:rPr lang="ja-JP" altLang="en-US" smtClean="0"/>
              <a:t>合格していないと学校が卒業証書を出さない。　</a:t>
            </a:r>
            <a:r>
              <a:rPr lang="ja-JP" altLang="en-US" smtClean="0">
                <a:solidFill>
                  <a:srgbClr val="FF0000"/>
                </a:solidFill>
              </a:rPr>
              <a:t>何の試験？</a:t>
            </a:r>
          </a:p>
          <a:p>
            <a:r>
              <a:rPr lang="ja-JP" altLang="en-US" smtClean="0"/>
              <a:t>ちなみに</a:t>
            </a:r>
            <a:r>
              <a:rPr lang="ja-JP" altLang="en-US" smtClean="0">
                <a:solidFill>
                  <a:srgbClr val="3333FF"/>
                </a:solidFill>
              </a:rPr>
              <a:t>ＦＥの</a:t>
            </a:r>
            <a:r>
              <a:rPr lang="ja-JP" altLang="en-US" smtClean="0"/>
              <a:t>試験に合格していないと学校が卒業証書を出さない。　</a:t>
            </a:r>
            <a:r>
              <a:rPr lang="ja-JP" altLang="en-US" smtClean="0">
                <a:solidFill>
                  <a:srgbClr val="FF0000"/>
                </a:solidFill>
              </a:rPr>
              <a:t>他には？</a:t>
            </a:r>
          </a:p>
          <a:p>
            <a:r>
              <a:rPr lang="ja-JP" altLang="en-US" smtClean="0"/>
              <a:t>ちなみに</a:t>
            </a:r>
            <a:r>
              <a:rPr lang="ja-JP" altLang="en-US" smtClean="0">
                <a:solidFill>
                  <a:srgbClr val="3333FF"/>
                </a:solidFill>
              </a:rPr>
              <a:t>Ｎ３の試験と</a:t>
            </a:r>
            <a:r>
              <a:rPr lang="ja-JP" altLang="en-US" smtClean="0"/>
              <a:t>ＦＥの試験に合格していないと学校が卒業証書を出さない。　</a:t>
            </a:r>
            <a:r>
              <a:rPr lang="ja-JP" altLang="en-US" smtClean="0">
                <a:solidFill>
                  <a:srgbClr val="FF0000"/>
                </a:solidFill>
              </a:rPr>
              <a:t>これって本当？</a:t>
            </a:r>
          </a:p>
          <a:p>
            <a:r>
              <a:rPr lang="ja-JP" altLang="en-US" smtClean="0"/>
              <a:t>ちなみにＮ３の試験とＦＥの試験に合格していないと学校が卒業証書を出さない</a:t>
            </a:r>
            <a:r>
              <a:rPr lang="ja-JP" altLang="en-US" smtClean="0">
                <a:solidFill>
                  <a:srgbClr val="3333FF"/>
                </a:solidFill>
              </a:rPr>
              <a:t>というのは本当ですか？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内部設計にも同じことが言える</a:t>
            </a:r>
            <a:endParaRPr kumimoji="1" lang="ja-JP" altLang="en-US" dirty="0"/>
          </a:p>
        </p:txBody>
      </p:sp>
      <p:sp>
        <p:nvSpPr>
          <p:cNvPr id="3" name="Content Placeholder 2"/>
          <p:cNvSpPr>
            <a:spLocks noGrp="1"/>
          </p:cNvSpPr>
          <p:nvPr>
            <p:ph idx="1"/>
          </p:nvPr>
        </p:nvSpPr>
        <p:spPr>
          <a:xfrm>
            <a:off x="457200" y="1600200"/>
            <a:ext cx="8229600" cy="4648200"/>
          </a:xfrm>
        </p:spPr>
        <p:txBody>
          <a:bodyPr>
            <a:noAutofit/>
          </a:bodyPr>
          <a:lstStyle/>
          <a:p>
            <a:r>
              <a:rPr kumimoji="1" lang="ja-JP" altLang="en-US" sz="4400" smtClean="0"/>
              <a:t>外部設計に対して修飾語を追加するようなもの。</a:t>
            </a:r>
            <a:endParaRPr kumimoji="1" lang="en-US" altLang="ja-JP" sz="4400" dirty="0" smtClean="0"/>
          </a:p>
          <a:p>
            <a:r>
              <a:rPr lang="ja-JP" altLang="en-US" sz="4400" smtClean="0"/>
              <a:t>抽象的な概念が詳細な設計書（修飾語）によって意味が明確に、具体的になっていく。</a:t>
            </a:r>
            <a:endParaRPr lang="en-US" altLang="ja-JP" sz="4400" dirty="0" smtClean="0"/>
          </a:p>
          <a:p>
            <a:r>
              <a:rPr kumimoji="1" lang="ja-JP" altLang="en-US" sz="4400" smtClean="0"/>
              <a:t>抽象的なままではプログラミングができない。</a:t>
            </a:r>
            <a:endParaRPr kumimoji="1" lang="en-US" altLang="ja-JP" sz="4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1700808"/>
            <a:ext cx="514400" cy="4320480"/>
          </a:xfrm>
        </p:spPr>
        <p:txBody>
          <a:bodyPr>
            <a:normAutofit/>
          </a:bodyPr>
          <a:lstStyle/>
          <a:p>
            <a:pPr marL="0" indent="0" algn="ctr">
              <a:buNone/>
            </a:pPr>
            <a:r>
              <a:rPr kumimoji="1" lang="ja-JP" altLang="en-US" sz="2800" smtClean="0">
                <a:latin typeface="ＭＳ ゴシック" pitchFamily="49" charset="-128"/>
                <a:ea typeface="ＭＳ ゴシック" pitchFamily="49" charset="-128"/>
              </a:rPr>
              <a:t>具体的</a:t>
            </a:r>
            <a:endParaRPr kumimoji="1" lang="en-US" altLang="ja-JP" sz="2800" dirty="0" smtClean="0">
              <a:latin typeface="ＭＳ ゴシック" pitchFamily="49" charset="-128"/>
              <a:ea typeface="ＭＳ ゴシック" pitchFamily="49" charset="-128"/>
            </a:endParaRPr>
          </a:p>
          <a:p>
            <a:pPr marL="0" indent="0" algn="ctr">
              <a:buNone/>
            </a:pPr>
            <a:r>
              <a:rPr lang="ja-JP" altLang="en-US" sz="2800" smtClean="0">
                <a:latin typeface="ＭＳ ゴシック" pitchFamily="49" charset="-128"/>
                <a:ea typeface="ＭＳ ゴシック" pitchFamily="49" charset="-128"/>
              </a:rPr>
              <a:t>｜｜｜</a:t>
            </a:r>
            <a:endParaRPr lang="en-US" altLang="ja-JP" sz="2800" dirty="0" smtClean="0">
              <a:latin typeface="ＭＳ ゴシック" pitchFamily="49" charset="-128"/>
              <a:ea typeface="ＭＳ ゴシック" pitchFamily="49" charset="-128"/>
            </a:endParaRPr>
          </a:p>
          <a:p>
            <a:pPr marL="0" indent="0" algn="ctr">
              <a:buNone/>
            </a:pPr>
            <a:r>
              <a:rPr lang="ja-JP" altLang="en-US" sz="2800" smtClean="0">
                <a:latin typeface="ＭＳ ゴシック" pitchFamily="49" charset="-128"/>
                <a:ea typeface="ＭＳ ゴシック" pitchFamily="49" charset="-128"/>
              </a:rPr>
              <a:t>抽象的</a:t>
            </a:r>
            <a:endParaRPr kumimoji="1" lang="ja-JP" altLang="en-US" sz="2800">
              <a:latin typeface="ＭＳ ゴシック" pitchFamily="49" charset="-128"/>
              <a:ea typeface="ＭＳ ゴシック" pitchFamily="49" charset="-128"/>
            </a:endParaRPr>
          </a:p>
        </p:txBody>
      </p:sp>
      <p:cxnSp>
        <p:nvCxnSpPr>
          <p:cNvPr id="5" name="Straight Arrow Connector 4"/>
          <p:cNvCxnSpPr/>
          <p:nvPr/>
        </p:nvCxnSpPr>
        <p:spPr>
          <a:xfrm>
            <a:off x="1486000" y="5805264"/>
            <a:ext cx="604867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1475656" y="1556792"/>
            <a:ext cx="9550" cy="42492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99792" y="5949280"/>
            <a:ext cx="4824536" cy="576064"/>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0" i="0" u="none" strike="noStrike" kern="1200" cap="none" spc="0" normalizeH="0" baseline="0" noProof="0" smtClean="0">
                <a:ln>
                  <a:noFill/>
                </a:ln>
                <a:solidFill>
                  <a:schemeClr val="tx1"/>
                </a:solidFill>
                <a:effectLst/>
                <a:uLnTx/>
                <a:uFillTx/>
                <a:latin typeface="+mn-lt"/>
                <a:ea typeface="+mn-ea"/>
                <a:cs typeface="+mn-cs"/>
              </a:rPr>
              <a:t>修飾する設計量の多さ</a:t>
            </a:r>
            <a:endParaRPr kumimoji="1" lang="ja-JP" altLang="en-US" sz="2800" b="0" i="0" u="none" strike="noStrike" kern="1200" cap="none" spc="0" normalizeH="0" baseline="0" noProof="0">
              <a:ln>
                <a:noFill/>
              </a:ln>
              <a:solidFill>
                <a:schemeClr val="tx1"/>
              </a:solidFill>
              <a:effectLst/>
              <a:uLnTx/>
              <a:uFillTx/>
              <a:latin typeface="+mn-lt"/>
              <a:ea typeface="+mn-ea"/>
              <a:cs typeface="+mn-cs"/>
            </a:endParaRPr>
          </a:p>
        </p:txBody>
      </p:sp>
      <p:cxnSp>
        <p:nvCxnSpPr>
          <p:cNvPr id="12" name="Straight Connector 11"/>
          <p:cNvCxnSpPr/>
          <p:nvPr/>
        </p:nvCxnSpPr>
        <p:spPr>
          <a:xfrm flipV="1">
            <a:off x="1846040" y="1916832"/>
            <a:ext cx="5462264" cy="345638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itle 3"/>
          <p:cNvSpPr>
            <a:spLocks noGrp="1"/>
          </p:cNvSpPr>
          <p:nvPr>
            <p:ph type="title"/>
          </p:nvPr>
        </p:nvSpPr>
        <p:spPr>
          <a:xfrm>
            <a:off x="0" y="274638"/>
            <a:ext cx="9144000" cy="1143000"/>
          </a:xfrm>
        </p:spPr>
        <p:txBody>
          <a:bodyPr/>
          <a:lstStyle/>
          <a:p>
            <a:r>
              <a:rPr lang="ja-JP" altLang="en-US" smtClean="0"/>
              <a:t>修飾する設計の量と具体化の関係</a:t>
            </a:r>
            <a:endParaRPr kumimoji="1" lang="ja-JP" altLang="en-US"/>
          </a:p>
        </p:txBody>
      </p:sp>
      <p:sp>
        <p:nvSpPr>
          <p:cNvPr id="11" name="Content Placeholder 2"/>
          <p:cNvSpPr txBox="1">
            <a:spLocks/>
          </p:cNvSpPr>
          <p:nvPr/>
        </p:nvSpPr>
        <p:spPr>
          <a:xfrm>
            <a:off x="323528" y="2348880"/>
            <a:ext cx="514400" cy="280831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0" i="0" u="none" strike="noStrike" kern="1200" cap="none" spc="0" normalizeH="0" baseline="0" noProof="0" smtClean="0">
                <a:ln>
                  <a:noFill/>
                </a:ln>
                <a:solidFill>
                  <a:schemeClr val="tx1"/>
                </a:solidFill>
                <a:effectLst/>
                <a:uLnTx/>
                <a:uFillTx/>
                <a:latin typeface="ＭＳ ゴシック" pitchFamily="49" charset="-128"/>
                <a:ea typeface="ＭＳ ゴシック" pitchFamily="49" charset="-128"/>
                <a:cs typeface="+mn-cs"/>
              </a:rPr>
              <a:t>設計の具体性</a:t>
            </a:r>
            <a:endParaRPr kumimoji="1" lang="ja-JP" altLang="en-US" sz="2800" b="0" i="0" u="none" strike="noStrike" kern="1200" cap="none" spc="0" normalizeH="0" baseline="0" noProof="0">
              <a:ln>
                <a:noFill/>
              </a:ln>
              <a:solidFill>
                <a:schemeClr val="tx1"/>
              </a:solidFill>
              <a:effectLst/>
              <a:uLnTx/>
              <a:uFillTx/>
              <a:latin typeface="ＭＳ ゴシック" pitchFamily="49" charset="-128"/>
              <a:ea typeface="ＭＳ ゴシック" pitchFamily="49" charset="-128"/>
              <a:cs typeface="+mn-cs"/>
            </a:endParaRPr>
          </a:p>
        </p:txBody>
      </p:sp>
      <p:sp>
        <p:nvSpPr>
          <p:cNvPr id="13" name="Content Placeholder 2"/>
          <p:cNvSpPr txBox="1">
            <a:spLocks/>
          </p:cNvSpPr>
          <p:nvPr/>
        </p:nvSpPr>
        <p:spPr>
          <a:xfrm>
            <a:off x="7596336" y="5517232"/>
            <a:ext cx="864096" cy="576064"/>
          </a:xfrm>
          <a:prstGeom prst="rect">
            <a:avLst/>
          </a:prstGeom>
        </p:spPr>
        <p:txBody>
          <a:bodyPr vert="horz" lIns="91440" tIns="45720" rIns="91440" bIns="45720" rtlCol="0">
            <a:normAutofit fontScale="92500"/>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0" i="0" u="none" strike="noStrike" kern="1200" cap="none" spc="0" normalizeH="0" baseline="0" noProof="0" smtClean="0">
                <a:ln>
                  <a:noFill/>
                </a:ln>
                <a:solidFill>
                  <a:schemeClr val="tx1"/>
                </a:solidFill>
                <a:effectLst/>
                <a:uLnTx/>
                <a:uFillTx/>
                <a:latin typeface="+mn-lt"/>
                <a:ea typeface="+mn-ea"/>
                <a:cs typeface="+mn-cs"/>
              </a:rPr>
              <a:t>多い</a:t>
            </a:r>
            <a:endParaRPr kumimoji="1" lang="ja-JP" altLang="en-US" sz="2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3000"/>
                                        <p:tgtEl>
                                          <p:spTgt spid="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30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3000" fill="hold"/>
                                        <p:tgtEl>
                                          <p:spTgt spid="13">
                                            <p:txEl>
                                              <p:pRg st="0" end="0"/>
                                            </p:txEl>
                                          </p:spTgt>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3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5" dur="3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lide(fromBottom)">
                                      <p:cBhvr>
                                        <p:cTn id="20" dur="3000"/>
                                        <p:tgtEl>
                                          <p:spTgt spid="6"/>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30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1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3000" fill="hold"/>
                                        <p:tgtEl>
                                          <p:spTgt spid="12"/>
                                        </p:tgtEl>
                                        <p:attrNameLst>
                                          <p:attrName>ppt_x</p:attrName>
                                        </p:attrNameLst>
                                      </p:cBhvr>
                                      <p:tavLst>
                                        <p:tav tm="0">
                                          <p:val>
                                            <p:strVal val="0-#ppt_w/2"/>
                                          </p:val>
                                        </p:tav>
                                        <p:tav tm="100000">
                                          <p:val>
                                            <p:strVal val="#ppt_x"/>
                                          </p:val>
                                        </p:tav>
                                      </p:tavLst>
                                    </p:anim>
                                    <p:anim calcmode="lin" valueType="num">
                                      <p:cBhvr additive="base">
                                        <p:cTn id="42" dur="3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build="p"/>
      <p:bldP spid="11" grpId="0" build="p"/>
      <p:bldP spid="1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latin typeface="ＭＳ Ｐゴシック" pitchFamily="50" charset="-128"/>
                <a:ea typeface="ＭＳ Ｐゴシック" pitchFamily="50" charset="-128"/>
              </a:rPr>
              <a:t>例外（異常処理、復旧）設計</a:t>
            </a:r>
            <a:r>
              <a:rPr lang="en-US" altLang="zh-TW" dirty="0" smtClean="0">
                <a:latin typeface="ＭＳ Ｐゴシック" pitchFamily="50" charset="-128"/>
                <a:ea typeface="ＭＳ Ｐゴシック" pitchFamily="50" charset="-128"/>
              </a:rPr>
              <a:t>(</a:t>
            </a:r>
            <a:r>
              <a:rPr lang="zh-TW" altLang="en-US" dirty="0" smtClean="0">
                <a:latin typeface="ＭＳ Ｐゴシック" pitchFamily="50" charset="-128"/>
                <a:ea typeface="ＭＳ Ｐゴシック" pitchFamily="50" charset="-128"/>
              </a:rPr>
              <a:t>例</a:t>
            </a:r>
            <a:r>
              <a:rPr lang="en-US" altLang="zh-TW" dirty="0" smtClean="0">
                <a:latin typeface="ＭＳ Ｐゴシック" pitchFamily="50" charset="-128"/>
                <a:ea typeface="ＭＳ Ｐゴシック" pitchFamily="50" charset="-128"/>
              </a:rPr>
              <a:t>)</a:t>
            </a:r>
            <a:endParaRPr kumimoji="1" lang="ja-JP" altLang="en-US" dirty="0">
              <a:latin typeface="ＭＳ Ｐゴシック" pitchFamily="50" charset="-128"/>
              <a:ea typeface="ＭＳ Ｐゴシック" pitchFamily="50" charset="-128"/>
            </a:endParaRPr>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800" smtClean="0"/>
              <a:t>チェック処理等で異常を検出した時の例外処理（エラー処理）を設計</a:t>
            </a:r>
          </a:p>
          <a:p>
            <a:r>
              <a:rPr lang="ja-JP" altLang="en-US" sz="4800" smtClean="0"/>
              <a:t>例外処理でのエラーメッセージ等はメッセージ設計とリンク</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latin typeface="ＭＳ Ｐゴシック" pitchFamily="50" charset="-128"/>
                <a:ea typeface="ＭＳ Ｐゴシック" pitchFamily="50" charset="-128"/>
              </a:rPr>
              <a:t>その他、</a:t>
            </a:r>
            <a:r>
              <a:rPr lang="zh-TW" altLang="en-US" dirty="0" smtClean="0">
                <a:latin typeface="ＭＳ Ｐゴシック" pitchFamily="50" charset="-128"/>
                <a:ea typeface="ＭＳ Ｐゴシック" pitchFamily="50" charset="-128"/>
              </a:rPr>
              <a:t>例外設計</a:t>
            </a:r>
            <a:r>
              <a:rPr lang="ja-JP" altLang="en-US" smtClean="0">
                <a:latin typeface="ＭＳ Ｐゴシック" pitchFamily="50" charset="-128"/>
                <a:ea typeface="ＭＳ Ｐゴシック" pitchFamily="50" charset="-128"/>
              </a:rPr>
              <a:t>とのリンク</a:t>
            </a:r>
            <a:r>
              <a:rPr lang="en-US" altLang="zh-TW" dirty="0" smtClean="0">
                <a:latin typeface="ＭＳ Ｐゴシック" pitchFamily="50" charset="-128"/>
                <a:ea typeface="ＭＳ Ｐゴシック" pitchFamily="50" charset="-128"/>
              </a:rPr>
              <a:t>(</a:t>
            </a:r>
            <a:r>
              <a:rPr lang="zh-TW" altLang="en-US" dirty="0" smtClean="0">
                <a:latin typeface="ＭＳ Ｐゴシック" pitchFamily="50" charset="-128"/>
                <a:ea typeface="ＭＳ Ｐゴシック" pitchFamily="50" charset="-128"/>
              </a:rPr>
              <a:t>例</a:t>
            </a:r>
            <a:r>
              <a:rPr lang="en-US" altLang="zh-TW" dirty="0" smtClean="0">
                <a:latin typeface="ＭＳ Ｐゴシック" pitchFamily="50" charset="-128"/>
                <a:ea typeface="ＭＳ Ｐゴシック" pitchFamily="50" charset="-128"/>
              </a:rPr>
              <a:t>)</a:t>
            </a:r>
            <a:endParaRPr kumimoji="1" lang="ja-JP" altLang="en-US" dirty="0">
              <a:latin typeface="ＭＳ Ｐゴシック" pitchFamily="50" charset="-128"/>
              <a:ea typeface="ＭＳ Ｐゴシック" pitchFamily="50" charset="-128"/>
            </a:endParaRPr>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ja-JP" altLang="en-US" sz="4800" smtClean="0"/>
              <a:t>業務フロー設計とリンク</a:t>
            </a:r>
          </a:p>
          <a:p>
            <a:r>
              <a:rPr lang="ja-JP" altLang="en-US" sz="4800" smtClean="0"/>
              <a:t>画面・帳票設計とリンク</a:t>
            </a:r>
          </a:p>
          <a:p>
            <a:r>
              <a:rPr lang="ja-JP" altLang="en-US" sz="4800" smtClean="0"/>
              <a:t>処理設計とリンク</a:t>
            </a:r>
          </a:p>
          <a:p>
            <a:r>
              <a:rPr lang="ja-JP" altLang="en-US" sz="4800" smtClean="0"/>
              <a:t>チェック設計とリンク</a:t>
            </a:r>
            <a:endParaRPr lang="en-US" altLang="ja-JP" sz="4800" dirty="0" smtClean="0"/>
          </a:p>
          <a:p>
            <a:r>
              <a:rPr lang="ja-JP" altLang="en-US" sz="4800" smtClean="0"/>
              <a:t>ログ設計とリンク</a:t>
            </a:r>
          </a:p>
          <a:p>
            <a:r>
              <a:rPr lang="ja-JP" altLang="en-US" sz="4800" smtClean="0"/>
              <a:t>外部設計とリンク</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mtClean="0"/>
              <a:t>内部設計</a:t>
            </a:r>
            <a:r>
              <a:rPr kumimoji="1" lang="en-US" altLang="ja-JP" dirty="0" smtClean="0"/>
              <a:t>(</a:t>
            </a:r>
            <a:r>
              <a:rPr kumimoji="1" lang="ja-JP" altLang="en-US" smtClean="0"/>
              <a:t>詳細設計</a:t>
            </a:r>
            <a:r>
              <a:rPr kumimoji="1" lang="en-US" altLang="ja-JP" dirty="0" smtClean="0"/>
              <a:t>)</a:t>
            </a:r>
            <a:r>
              <a:rPr kumimoji="1" lang="ja-JP" altLang="en-US" smtClean="0"/>
              <a:t>の位置付け</a:t>
            </a:r>
            <a:endParaRPr kumimoji="1" lang="ja-JP"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467544" y="1340768"/>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要件定義</a:t>
            </a:r>
            <a:endParaRPr kumimoji="1" lang="ja-JP" altLang="en-US" sz="4800">
              <a:solidFill>
                <a:schemeClr val="bg1"/>
              </a:solidFill>
            </a:endParaRPr>
          </a:p>
        </p:txBody>
      </p:sp>
      <p:sp>
        <p:nvSpPr>
          <p:cNvPr id="7" name="TextBox 6"/>
          <p:cNvSpPr txBox="1"/>
          <p:nvPr/>
        </p:nvSpPr>
        <p:spPr>
          <a:xfrm>
            <a:off x="467544" y="2420888"/>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外部設計</a:t>
            </a:r>
            <a:endParaRPr kumimoji="1" lang="ja-JP" altLang="en-US" sz="4800">
              <a:solidFill>
                <a:schemeClr val="bg1"/>
              </a:solidFill>
            </a:endParaRPr>
          </a:p>
        </p:txBody>
      </p:sp>
      <p:sp>
        <p:nvSpPr>
          <p:cNvPr id="8" name="TextBox 7"/>
          <p:cNvSpPr txBox="1"/>
          <p:nvPr/>
        </p:nvSpPr>
        <p:spPr>
          <a:xfrm>
            <a:off x="467544" y="5085184"/>
            <a:ext cx="2628000" cy="830997"/>
          </a:xfrm>
          <a:prstGeom prst="rect">
            <a:avLst/>
          </a:prstGeom>
          <a:solidFill>
            <a:srgbClr val="0000FF"/>
          </a:solidFill>
          <a:ln>
            <a:noFill/>
          </a:ln>
          <a:scene3d>
            <a:camera prst="orthographicFront"/>
            <a:lightRig rig="threePt" dir="t"/>
          </a:scene3d>
          <a:sp3d>
            <a:bevelT/>
            <a:bevelB/>
          </a:sp3d>
        </p:spPr>
        <p:txBody>
          <a:bodyPr wrap="square" rtlCol="0">
            <a:spAutoFit/>
          </a:bodyPr>
          <a:lstStyle/>
          <a:p>
            <a:r>
              <a:rPr kumimoji="1" lang="ja-JP" altLang="en-US" sz="4800" smtClean="0">
                <a:solidFill>
                  <a:srgbClr val="FFFF00"/>
                </a:solidFill>
              </a:rPr>
              <a:t>内部設計</a:t>
            </a:r>
            <a:endParaRPr kumimoji="1" lang="ja-JP" altLang="en-US" sz="4800">
              <a:solidFill>
                <a:srgbClr val="FFFF00"/>
              </a:solidFill>
            </a:endParaRPr>
          </a:p>
        </p:txBody>
      </p:sp>
      <p:cxnSp>
        <p:nvCxnSpPr>
          <p:cNvPr id="15" name="Straight Connector 14"/>
          <p:cNvCxnSpPr/>
          <p:nvPr/>
        </p:nvCxnSpPr>
        <p:spPr>
          <a:xfrm>
            <a:off x="9252520" y="1340768"/>
            <a:ext cx="0" cy="5184576"/>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Multidocument 19"/>
          <p:cNvSpPr/>
          <p:nvPr/>
        </p:nvSpPr>
        <p:spPr>
          <a:xfrm flipH="1">
            <a:off x="4860032" y="5085184"/>
            <a:ext cx="3816424" cy="1224136"/>
          </a:xfrm>
          <a:prstGeom prst="flowChartMultidocument">
            <a:avLst/>
          </a:prstGeom>
          <a:solidFill>
            <a:srgbClr val="0000FF"/>
          </a:solidFill>
          <a:ln>
            <a:solidFill>
              <a:srgbClr val="FFD1D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smtClean="0">
                <a:solidFill>
                  <a:srgbClr val="FFFF00"/>
                </a:solidFill>
              </a:rPr>
              <a:t>内部設計書</a:t>
            </a:r>
            <a:endParaRPr kumimoji="1" lang="ja-JP" altLang="en-US" sz="4800">
              <a:solidFill>
                <a:srgbClr val="FFFF00"/>
              </a:solidFill>
            </a:endParaRPr>
          </a:p>
        </p:txBody>
      </p:sp>
      <p:cxnSp>
        <p:nvCxnSpPr>
          <p:cNvPr id="21" name="Straight Connector 20"/>
          <p:cNvCxnSpPr/>
          <p:nvPr/>
        </p:nvCxnSpPr>
        <p:spPr>
          <a:xfrm>
            <a:off x="683568" y="4293096"/>
            <a:ext cx="7776864"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Flowchart: Document 22"/>
          <p:cNvSpPr/>
          <p:nvPr/>
        </p:nvSpPr>
        <p:spPr>
          <a:xfrm flipH="1">
            <a:off x="4860032" y="1340768"/>
            <a:ext cx="3286080" cy="1008112"/>
          </a:xfrm>
          <a:prstGeom prst="flowChartDocument">
            <a:avLst/>
          </a:prstGeom>
          <a:solidFill>
            <a:srgbClr val="5A00FF"/>
          </a:solidFill>
          <a:ln>
            <a:solidFill>
              <a:srgbClr val="FFD1D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smtClean="0">
                <a:solidFill>
                  <a:schemeClr val="bg1"/>
                </a:solidFill>
              </a:rPr>
              <a:t>要件定義書</a:t>
            </a:r>
          </a:p>
        </p:txBody>
      </p:sp>
      <p:sp>
        <p:nvSpPr>
          <p:cNvPr id="18" name="Flowchart: Multidocument 17"/>
          <p:cNvSpPr/>
          <p:nvPr/>
        </p:nvSpPr>
        <p:spPr>
          <a:xfrm flipH="1">
            <a:off x="4860032" y="2420888"/>
            <a:ext cx="3816424" cy="1224136"/>
          </a:xfrm>
          <a:prstGeom prst="flowChartMultidocument">
            <a:avLst/>
          </a:prstGeom>
          <a:solidFill>
            <a:srgbClr val="5A00FF"/>
          </a:solidFill>
          <a:ln w="25400">
            <a:solidFill>
              <a:srgbClr val="FFD1D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smtClean="0">
                <a:solidFill>
                  <a:schemeClr val="bg1"/>
                </a:solidFill>
              </a:rPr>
              <a:t>外部設計書</a:t>
            </a:r>
            <a:endParaRPr kumimoji="1" lang="ja-JP" altLang="en-US" sz="4800">
              <a:solidFill>
                <a:schemeClr val="bg1"/>
              </a:solidFill>
            </a:endParaRPr>
          </a:p>
        </p:txBody>
      </p:sp>
      <p:sp>
        <p:nvSpPr>
          <p:cNvPr id="29" name="TextBox 28"/>
          <p:cNvSpPr txBox="1"/>
          <p:nvPr/>
        </p:nvSpPr>
        <p:spPr>
          <a:xfrm>
            <a:off x="467544" y="3541668"/>
            <a:ext cx="8208912" cy="707886"/>
          </a:xfrm>
          <a:prstGeom prst="rect">
            <a:avLst/>
          </a:prstGeom>
          <a:noFill/>
        </p:spPr>
        <p:txBody>
          <a:bodyPr wrap="square" rtlCol="0">
            <a:spAutoFit/>
          </a:bodyPr>
          <a:lstStyle/>
          <a:p>
            <a:pPr algn="ctr"/>
            <a:r>
              <a:rPr lang="ja-JP" altLang="en-US" sz="4000" smtClean="0"/>
              <a:t>顧客の理解できる世界</a:t>
            </a:r>
            <a:endParaRPr kumimoji="1" lang="ja-JP" altLang="en-US" sz="4000"/>
          </a:p>
        </p:txBody>
      </p:sp>
      <p:sp>
        <p:nvSpPr>
          <p:cNvPr id="30" name="TextBox 29"/>
          <p:cNvSpPr txBox="1"/>
          <p:nvPr/>
        </p:nvSpPr>
        <p:spPr>
          <a:xfrm>
            <a:off x="467544" y="4350028"/>
            <a:ext cx="8208912" cy="707886"/>
          </a:xfrm>
          <a:prstGeom prst="rect">
            <a:avLst/>
          </a:prstGeom>
          <a:noFill/>
        </p:spPr>
        <p:txBody>
          <a:bodyPr wrap="square" rtlCol="0">
            <a:spAutoFit/>
          </a:bodyPr>
          <a:lstStyle/>
          <a:p>
            <a:pPr algn="ctr"/>
            <a:r>
              <a:rPr lang="ja-JP" altLang="en-US" sz="4000" smtClean="0"/>
              <a:t>顧客の理解できない世界</a:t>
            </a:r>
            <a:endParaRPr kumimoji="1" lang="ja-JP" altLang="en-US" sz="4000"/>
          </a:p>
        </p:txBody>
      </p:sp>
      <p:sp>
        <p:nvSpPr>
          <p:cNvPr id="31" name="Right Arrow 30"/>
          <p:cNvSpPr/>
          <p:nvPr/>
        </p:nvSpPr>
        <p:spPr>
          <a:xfrm>
            <a:off x="3203848" y="2420888"/>
            <a:ext cx="1584176" cy="792088"/>
          </a:xfrm>
          <a:prstGeom prst="rightArrow">
            <a:avLst/>
          </a:prstGeom>
          <a:solidFill>
            <a:srgbClr val="A1A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Right Arrow 31"/>
          <p:cNvSpPr/>
          <p:nvPr/>
        </p:nvSpPr>
        <p:spPr>
          <a:xfrm>
            <a:off x="3203848" y="5085184"/>
            <a:ext cx="1584176" cy="792088"/>
          </a:xfrm>
          <a:prstGeom prst="rightArrow">
            <a:avLst/>
          </a:prstGeom>
          <a:solidFill>
            <a:srgbClr val="A1A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ight Arrow 32"/>
          <p:cNvSpPr/>
          <p:nvPr/>
        </p:nvSpPr>
        <p:spPr>
          <a:xfrm>
            <a:off x="3203848" y="1340768"/>
            <a:ext cx="1584176" cy="792088"/>
          </a:xfrm>
          <a:prstGeom prst="rightArrow">
            <a:avLst/>
          </a:prstGeom>
          <a:solidFill>
            <a:srgbClr val="A1A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2000"/>
                                        <p:tgtEl>
                                          <p:spTgt spid="6"/>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slide(fromLeft)">
                                      <p:cBhvr>
                                        <p:cTn id="11" dur="2000"/>
                                        <p:tgtEl>
                                          <p:spTgt spid="33"/>
                                        </p:tgtEl>
                                      </p:cBhvr>
                                    </p:animEffect>
                                  </p:childTnLst>
                                </p:cTn>
                              </p:par>
                            </p:childTnLst>
                          </p:cTn>
                        </p:par>
                        <p:par>
                          <p:cTn id="12" fill="hold">
                            <p:stCondLst>
                              <p:cond delay="4000"/>
                            </p:stCondLst>
                            <p:childTnLst>
                              <p:par>
                                <p:cTn id="13" presetID="1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slide(fromLeft)">
                                      <p:cBhvr>
                                        <p:cTn id="15" dur="2000"/>
                                        <p:tgtEl>
                                          <p:spTgt spid="23"/>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lide(fromTop)">
                                      <p:cBhvr>
                                        <p:cTn id="18" dur="2000"/>
                                        <p:tgtEl>
                                          <p:spTgt spid="7"/>
                                        </p:tgtEl>
                                      </p:cBhvr>
                                    </p:animEffect>
                                  </p:childTnLst>
                                </p:cTn>
                              </p:par>
                            </p:childTnLst>
                          </p:cTn>
                        </p:par>
                        <p:par>
                          <p:cTn id="19" fill="hold">
                            <p:stCondLst>
                              <p:cond delay="6000"/>
                            </p:stCondLst>
                            <p:childTnLst>
                              <p:par>
                                <p:cTn id="20" presetID="1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slide(fromLeft)">
                                      <p:cBhvr>
                                        <p:cTn id="22" dur="2000"/>
                                        <p:tgtEl>
                                          <p:spTgt spid="31"/>
                                        </p:tgtEl>
                                      </p:cBhvr>
                                    </p:animEffect>
                                  </p:childTnLst>
                                </p:cTn>
                              </p:par>
                            </p:childTnLst>
                          </p:cTn>
                        </p:par>
                        <p:par>
                          <p:cTn id="23" fill="hold">
                            <p:stCondLst>
                              <p:cond delay="8000"/>
                            </p:stCondLst>
                            <p:childTnLst>
                              <p:par>
                                <p:cTn id="24" presetID="1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lide(fromLeft)">
                                      <p:cBhvr>
                                        <p:cTn id="26" dur="2000"/>
                                        <p:tgtEl>
                                          <p:spTgt spid="18"/>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lide(fromTop)">
                                      <p:cBhvr>
                                        <p:cTn id="29" dur="2000"/>
                                        <p:tgtEl>
                                          <p:spTgt spid="8"/>
                                        </p:tgtEl>
                                      </p:cBhvr>
                                    </p:animEffect>
                                  </p:childTnLst>
                                </p:cTn>
                              </p:par>
                            </p:childTnLst>
                          </p:cTn>
                        </p:par>
                        <p:par>
                          <p:cTn id="30" fill="hold">
                            <p:stCondLst>
                              <p:cond delay="10000"/>
                            </p:stCondLst>
                            <p:childTnLst>
                              <p:par>
                                <p:cTn id="31" presetID="1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slide(fromLeft)">
                                      <p:cBhvr>
                                        <p:cTn id="33" dur="2000"/>
                                        <p:tgtEl>
                                          <p:spTgt spid="32"/>
                                        </p:tgtEl>
                                      </p:cBhvr>
                                    </p:animEffect>
                                  </p:childTnLst>
                                </p:cTn>
                              </p:par>
                            </p:childTnLst>
                          </p:cTn>
                        </p:par>
                        <p:par>
                          <p:cTn id="34" fill="hold">
                            <p:stCondLst>
                              <p:cond delay="12000"/>
                            </p:stCondLst>
                            <p:childTnLst>
                              <p:par>
                                <p:cTn id="35" presetID="1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lide(fromLeft)">
                                      <p:cBhvr>
                                        <p:cTn id="37" dur="2000"/>
                                        <p:tgtEl>
                                          <p:spTgt spid="20"/>
                                        </p:tgtEl>
                                      </p:cBhvr>
                                    </p:animEffect>
                                  </p:childTnLst>
                                </p:cTn>
                              </p:par>
                              <p:par>
                                <p:cTn id="38" presetID="12" presetClass="entr" presetSubtype="2"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slide(fromRight)">
                                      <p:cBhvr>
                                        <p:cTn id="40" dur="20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slide(fromBottom)">
                                      <p:cBhvr>
                                        <p:cTn id="45" dur="2000"/>
                                        <p:tgtEl>
                                          <p:spTgt spid="29"/>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30">
                                            <p:txEl>
                                              <p:pRg st="0" end="0"/>
                                            </p:txEl>
                                          </p:spTgt>
                                        </p:tgtEl>
                                        <p:attrNameLst>
                                          <p:attrName>style.visibility</p:attrName>
                                        </p:attrNameLst>
                                      </p:cBhvr>
                                      <p:to>
                                        <p:strVal val="visible"/>
                                      </p:to>
                                    </p:set>
                                    <p:animEffect transition="in" filter="slide(fromTop)">
                                      <p:cBhvr>
                                        <p:cTn id="48" dur="20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0" grpId="0" animBg="1"/>
      <p:bldP spid="23" grpId="0" animBg="1"/>
      <p:bldP spid="18" grpId="0" animBg="1"/>
      <p:bldP spid="29" grpId="0"/>
      <p:bldP spid="30" grpId="0" build="allAtOnce"/>
      <p:bldP spid="31" grpId="0" animBg="1"/>
      <p:bldP spid="32"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内部設計でのメッセージ設計</a:t>
            </a:r>
            <a:r>
              <a:rPr lang="en-US" altLang="ja-JP" dirty="0" smtClean="0"/>
              <a:t>(</a:t>
            </a:r>
            <a:r>
              <a:rPr lang="ja-JP" altLang="en-US" smtClean="0"/>
              <a:t>例</a:t>
            </a:r>
            <a:r>
              <a:rPr lang="en-US" altLang="ja-JP" dirty="0" smtClean="0"/>
              <a:t>)</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800" smtClean="0"/>
              <a:t>内部ログに書きこむような顧客に見えないメッセージなどの設計を実施（デバグログなど）</a:t>
            </a:r>
            <a:endParaRPr lang="en-US" altLang="ja-JP" sz="4800" dirty="0" smtClean="0"/>
          </a:p>
          <a:p>
            <a:r>
              <a:rPr kumimoji="1" lang="ja-JP" altLang="en-US" sz="4800" smtClean="0"/>
              <a:t>メッセージの</a:t>
            </a:r>
            <a:r>
              <a:rPr kumimoji="1" lang="ja-JP" altLang="en-US" sz="4800" smtClean="0">
                <a:solidFill>
                  <a:srgbClr val="0000FF"/>
                </a:solidFill>
              </a:rPr>
              <a:t>一覧表</a:t>
            </a:r>
            <a:r>
              <a:rPr kumimoji="1" lang="ja-JP" altLang="en-US" sz="4800" smtClean="0"/>
              <a:t>の作成</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ログ設計</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800" smtClean="0"/>
              <a:t>問題が発生した場合、必ずログ情報から確認することが多い。</a:t>
            </a:r>
            <a:endParaRPr kumimoji="1" lang="en-US" altLang="ja-JP" sz="4800" dirty="0" smtClean="0"/>
          </a:p>
          <a:p>
            <a:r>
              <a:rPr kumimoji="1" lang="ja-JP" altLang="en-US" sz="4800" smtClean="0"/>
              <a:t>この設計の良し悪しでシステムの品質が変わってくる。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ログの種類</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400" dirty="0" smtClean="0"/>
              <a:t>オペレーションログ（操作ログ）</a:t>
            </a:r>
            <a:endParaRPr kumimoji="1" lang="en-US" altLang="ja-JP" sz="4400" dirty="0" smtClean="0"/>
          </a:p>
          <a:p>
            <a:r>
              <a:rPr lang="ja-JP" altLang="en-US" sz="4800" dirty="0" smtClean="0"/>
              <a:t>イベントログ</a:t>
            </a:r>
            <a:endParaRPr lang="en-US" altLang="ja-JP" sz="4800" dirty="0" smtClean="0"/>
          </a:p>
          <a:p>
            <a:r>
              <a:rPr kumimoji="1" lang="ja-JP" altLang="en-US" sz="4800" dirty="0" smtClean="0"/>
              <a:t>エラーログ</a:t>
            </a:r>
            <a:endParaRPr kumimoji="1" lang="en-US" altLang="ja-JP" sz="4800" dirty="0" smtClean="0"/>
          </a:p>
          <a:p>
            <a:r>
              <a:rPr lang="ja-JP" altLang="en-US" sz="4800" dirty="0" smtClean="0"/>
              <a:t>デバッグログ</a:t>
            </a:r>
            <a:endParaRPr lang="en-US" altLang="ja-JP" sz="4800" dirty="0" smtClean="0"/>
          </a:p>
          <a:p>
            <a:r>
              <a:rPr lang="ja-JP" altLang="en-US" sz="4800" dirty="0" smtClean="0"/>
              <a:t>通信ログ</a:t>
            </a:r>
            <a:endParaRPr lang="en-US" altLang="ja-JP" sz="4800" dirty="0" smtClean="0"/>
          </a:p>
          <a:p>
            <a:endParaRPr lang="en-US" altLang="ja-JP" sz="4800" dirty="0" smtClean="0"/>
          </a:p>
          <a:p>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ログ出力のメリット／デメリット</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800" dirty="0" smtClean="0">
                <a:solidFill>
                  <a:srgbClr val="0000FF"/>
                </a:solidFill>
              </a:rPr>
              <a:t>ログをたくさん出力すると障害解析、調査が容易になり原因把握が</a:t>
            </a:r>
            <a:r>
              <a:rPr kumimoji="1" lang="ja-JP" altLang="en-US" sz="4800" smtClean="0">
                <a:solidFill>
                  <a:srgbClr val="0000FF"/>
                </a:solidFill>
              </a:rPr>
              <a:t>簡単にな</a:t>
            </a:r>
            <a:r>
              <a:rPr kumimoji="1" lang="ja-JP" altLang="en-US" sz="4800" dirty="0" smtClean="0">
                <a:solidFill>
                  <a:srgbClr val="0000FF"/>
                </a:solidFill>
              </a:rPr>
              <a:t>る。</a:t>
            </a:r>
            <a:endParaRPr kumimoji="1" lang="en-US" altLang="ja-JP" sz="4800" dirty="0" smtClean="0">
              <a:solidFill>
                <a:srgbClr val="0000FF"/>
              </a:solidFill>
            </a:endParaRPr>
          </a:p>
          <a:p>
            <a:r>
              <a:rPr kumimoji="1" lang="ja-JP" altLang="en-US" sz="4800" dirty="0" smtClean="0">
                <a:solidFill>
                  <a:srgbClr val="FF0000"/>
                </a:solidFill>
              </a:rPr>
              <a:t>ログをたくさん出力すると性能が悪くなり、資源をたくさん喰</a:t>
            </a:r>
            <a:r>
              <a:rPr kumimoji="1" lang="ja-JP" altLang="en-US" sz="4800" smtClean="0">
                <a:solidFill>
                  <a:srgbClr val="FF0000"/>
                </a:solidFill>
              </a:rPr>
              <a:t>う。解析に時間がかかる。</a:t>
            </a:r>
            <a:endParaRPr kumimoji="1" lang="en-US" altLang="ja-JP" sz="4800"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５</a:t>
            </a:r>
            <a:r>
              <a:rPr lang="en-US" altLang="ja-JP" dirty="0" smtClean="0"/>
              <a:t>W</a:t>
            </a:r>
            <a:r>
              <a:rPr lang="ja-JP" altLang="en-US" dirty="0" smtClean="0"/>
              <a:t>３</a:t>
            </a:r>
            <a:r>
              <a:rPr lang="en-US" altLang="ja-JP" dirty="0" smtClean="0"/>
              <a:t>H</a:t>
            </a:r>
            <a:r>
              <a:rPr lang="ja-JP" altLang="en-US" dirty="0" smtClean="0"/>
              <a:t>によるログ設計のヒント</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70000" lnSpcReduction="20000"/>
          </a:bodyPr>
          <a:lstStyle/>
          <a:p>
            <a:r>
              <a:rPr lang="en-US" altLang="ja-JP" sz="4800" dirty="0" smtClean="0"/>
              <a:t>Why	</a:t>
            </a:r>
            <a:r>
              <a:rPr lang="ja-JP" altLang="en-US" sz="4800" smtClean="0"/>
              <a:t>なぜ書くのか？目的は？</a:t>
            </a:r>
          </a:p>
          <a:p>
            <a:r>
              <a:rPr lang="ja-JP" altLang="en-US" sz="4800" smtClean="0"/>
              <a:t>Ｗｈａｔ	何を書くか？何に書くのか？</a:t>
            </a:r>
          </a:p>
          <a:p>
            <a:r>
              <a:rPr lang="en-US" altLang="ja-JP" sz="4800" dirty="0" smtClean="0"/>
              <a:t>Who	</a:t>
            </a:r>
            <a:r>
              <a:rPr lang="ja-JP" altLang="en-US" sz="4800" dirty="0" smtClean="0"/>
              <a:t>誰がログを書くか？誰が見るか？</a:t>
            </a:r>
          </a:p>
          <a:p>
            <a:r>
              <a:rPr lang="en-US" altLang="ja-JP" sz="4800" dirty="0" smtClean="0"/>
              <a:t>When	</a:t>
            </a:r>
            <a:r>
              <a:rPr lang="ja-JP" altLang="en-US" sz="4800" dirty="0" smtClean="0"/>
              <a:t>いつ、どのタイミングで書くか？</a:t>
            </a:r>
          </a:p>
          <a:p>
            <a:r>
              <a:rPr lang="en-US" altLang="ja-JP" sz="4800" dirty="0" smtClean="0"/>
              <a:t>Where	</a:t>
            </a:r>
            <a:r>
              <a:rPr lang="ja-JP" altLang="en-US" sz="4800" dirty="0" smtClean="0"/>
              <a:t>どこにログを書くか？</a:t>
            </a:r>
          </a:p>
          <a:p>
            <a:r>
              <a:rPr lang="ja-JP" altLang="en-US" sz="4800" smtClean="0"/>
              <a:t>Ｈ</a:t>
            </a:r>
            <a:r>
              <a:rPr lang="ja-JP" altLang="en-US" sz="4800" dirty="0" smtClean="0"/>
              <a:t>ｏｗ	いかに書くか？　方式は？</a:t>
            </a:r>
          </a:p>
          <a:p>
            <a:r>
              <a:rPr lang="ja-JP" altLang="en-US" sz="4800" dirty="0" smtClean="0"/>
              <a:t>Ｈｏｗ Ｌｏｎｇ	どのくらい保存するのか？</a:t>
            </a:r>
          </a:p>
          <a:p>
            <a:r>
              <a:rPr lang="ja-JP" altLang="en-US" sz="4800" dirty="0" smtClean="0"/>
              <a:t>Ｈｏｗ Ｍｕｃｈ	開発規模は？</a:t>
            </a:r>
          </a:p>
          <a:p>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2000"/>
                                        <p:tgtEl>
                                          <p:spTgt spid="3">
                                            <p:txEl>
                                              <p:pRg st="1" end="1"/>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2000"/>
                                        <p:tgtEl>
                                          <p:spTgt spid="3">
                                            <p:txEl>
                                              <p:pRg st="3" end="3"/>
                                            </p:txEl>
                                          </p:spTgt>
                                        </p:tgtEl>
                                      </p:cBhvr>
                                    </p:animEffect>
                                  </p:childTnLst>
                                </p:cTn>
                              </p:par>
                            </p:childTnLst>
                          </p:cTn>
                        </p:par>
                        <p:par>
                          <p:cTn id="22" fill="hold">
                            <p:stCondLst>
                              <p:cond delay="4000"/>
                            </p:stCondLst>
                            <p:childTnLst>
                              <p:par>
                                <p:cTn id="23" presetID="14"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2000"/>
                                        <p:tgtEl>
                                          <p:spTgt spid="3">
                                            <p:txEl>
                                              <p:pRg st="4" end="4"/>
                                            </p:txEl>
                                          </p:spTgt>
                                        </p:tgtEl>
                                      </p:cBhvr>
                                    </p:animEffect>
                                  </p:childTnLst>
                                </p:cTn>
                              </p:par>
                            </p:childTnLst>
                          </p:cTn>
                        </p:par>
                        <p:par>
                          <p:cTn id="26" fill="hold">
                            <p:stCondLst>
                              <p:cond delay="6000"/>
                            </p:stCondLst>
                            <p:childTnLst>
                              <p:par>
                                <p:cTn id="27" presetID="14" presetClass="entr" presetSubtype="1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9" dur="2000"/>
                                        <p:tgtEl>
                                          <p:spTgt spid="3">
                                            <p:txEl>
                                              <p:pRg st="5" end="5"/>
                                            </p:txEl>
                                          </p:spTgt>
                                        </p:tgtEl>
                                      </p:cBhvr>
                                    </p:animEffect>
                                  </p:childTnLst>
                                </p:cTn>
                              </p:par>
                            </p:childTnLst>
                          </p:cTn>
                        </p:par>
                        <p:par>
                          <p:cTn id="30" fill="hold">
                            <p:stCondLst>
                              <p:cond delay="8000"/>
                            </p:stCondLst>
                            <p:childTnLst>
                              <p:par>
                                <p:cTn id="31" presetID="14" presetClass="entr" presetSubtype="1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2000"/>
                                        <p:tgtEl>
                                          <p:spTgt spid="3">
                                            <p:txEl>
                                              <p:pRg st="6" end="6"/>
                                            </p:txEl>
                                          </p:spTgt>
                                        </p:tgtEl>
                                      </p:cBhvr>
                                    </p:animEffect>
                                  </p:childTnLst>
                                </p:cTn>
                              </p:par>
                            </p:childTnLst>
                          </p:cTn>
                        </p:par>
                        <p:par>
                          <p:cTn id="34" fill="hold">
                            <p:stCondLst>
                              <p:cond delay="10000"/>
                            </p:stCondLst>
                            <p:childTnLst>
                              <p:par>
                                <p:cTn id="35" presetID="14" presetClass="entr" presetSubtype="1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設計で注意して欲しいこと</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kumimoji="1" lang="ja-JP" altLang="en-US" sz="4800" dirty="0" smtClean="0"/>
              <a:t>全体が見えるようにして欲しい。</a:t>
            </a:r>
            <a:endParaRPr kumimoji="1" lang="en-US" altLang="ja-JP" sz="4800" dirty="0" smtClean="0"/>
          </a:p>
          <a:p>
            <a:r>
              <a:rPr lang="ja-JP" altLang="en-US" sz="4800" dirty="0" smtClean="0"/>
              <a:t>設計書全体の構造が見えるようにして欲しい。</a:t>
            </a:r>
            <a:endParaRPr lang="en-US" altLang="ja-JP" sz="4800" dirty="0" smtClean="0"/>
          </a:p>
          <a:p>
            <a:r>
              <a:rPr kumimoji="1" lang="ja-JP" altLang="en-US" sz="4800" dirty="0" smtClean="0"/>
              <a:t>細かく書いても全体が見えなければ意味がない。</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全体が見えないと・・・・</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ja-JP" altLang="en-US" sz="4800" dirty="0" smtClean="0"/>
              <a:t>網羅性の検証ができ難くなる。</a:t>
            </a:r>
          </a:p>
          <a:p>
            <a:r>
              <a:rPr lang="ja-JP" altLang="en-US" sz="4800" dirty="0" smtClean="0"/>
              <a:t>改修時の影響範囲を検証できない。</a:t>
            </a:r>
          </a:p>
          <a:p>
            <a:r>
              <a:rPr lang="ja-JP" altLang="en-US" sz="4800" dirty="0" smtClean="0"/>
              <a:t>直感性が悪くなる。</a:t>
            </a:r>
          </a:p>
          <a:p>
            <a:r>
              <a:rPr lang="ja-JP" altLang="en-US" sz="4800" dirty="0" smtClean="0"/>
              <a:t>レビューの効率が悪くなる。</a:t>
            </a:r>
            <a:endParaRPr lang="en-US" altLang="ja-JP" sz="4800" dirty="0" smtClean="0"/>
          </a:p>
          <a:p>
            <a:r>
              <a:rPr lang="ja-JP" altLang="en-US" sz="4800" dirty="0" smtClean="0"/>
              <a:t>最適化ができない。</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ＳＥは・・・・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kumimoji="1" lang="ja-JP" altLang="en-US" sz="4800" dirty="0" smtClean="0"/>
              <a:t>全体が見えていなければならない！</a:t>
            </a:r>
            <a:endParaRPr kumimoji="1" lang="en-US" altLang="ja-JP" sz="4800" dirty="0" smtClean="0"/>
          </a:p>
          <a:p>
            <a:r>
              <a:rPr lang="ja-JP" altLang="en-US" sz="4800" dirty="0" smtClean="0"/>
              <a:t>「</a:t>
            </a:r>
            <a:r>
              <a:rPr lang="ja-JP" altLang="en-US" sz="4800" dirty="0" smtClean="0">
                <a:solidFill>
                  <a:srgbClr val="FF0000"/>
                </a:solidFill>
              </a:rPr>
              <a:t>木を見て森を見ず</a:t>
            </a:r>
            <a:r>
              <a:rPr lang="ja-JP" altLang="en-US" sz="4800" dirty="0" smtClean="0"/>
              <a:t>」ではだめである。</a:t>
            </a:r>
            <a:endParaRPr lang="en-US" altLang="ja-JP" sz="4800" dirty="0" smtClean="0"/>
          </a:p>
          <a:p>
            <a:r>
              <a:rPr kumimoji="1" lang="ja-JP" altLang="en-US" sz="4800" dirty="0" smtClean="0"/>
              <a:t>「</a:t>
            </a:r>
            <a:r>
              <a:rPr kumimoji="1" lang="ja-JP" altLang="en-US" sz="4800" dirty="0" smtClean="0">
                <a:solidFill>
                  <a:srgbClr val="0000FF"/>
                </a:solidFill>
              </a:rPr>
              <a:t>木も見て森も見る</a:t>
            </a:r>
            <a:r>
              <a:rPr kumimoji="1" lang="ja-JP" altLang="en-US" sz="4800" dirty="0" smtClean="0"/>
              <a:t>」でなくてはならない。</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全体が見えるようにするには・・・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kumimoji="1" lang="ja-JP" altLang="en-US" sz="4800" dirty="0" smtClean="0">
                <a:solidFill>
                  <a:srgbClr val="0000FF"/>
                </a:solidFill>
              </a:rPr>
              <a:t>一覧表</a:t>
            </a:r>
            <a:r>
              <a:rPr kumimoji="1" lang="ja-JP" altLang="en-US" sz="4800" dirty="0" smtClean="0"/>
              <a:t>を多用する。</a:t>
            </a:r>
            <a:endParaRPr kumimoji="1" lang="en-US" altLang="ja-JP" sz="4800" dirty="0" smtClean="0"/>
          </a:p>
          <a:p>
            <a:r>
              <a:rPr lang="ja-JP" altLang="en-US" sz="4800" dirty="0" smtClean="0"/>
              <a:t>仕様書の</a:t>
            </a:r>
            <a:r>
              <a:rPr lang="ja-JP" altLang="en-US" sz="4800" dirty="0" smtClean="0">
                <a:solidFill>
                  <a:srgbClr val="0000FF"/>
                </a:solidFill>
              </a:rPr>
              <a:t>構造</a:t>
            </a:r>
            <a:r>
              <a:rPr lang="ja-JP" altLang="en-US" sz="4800" dirty="0" smtClean="0"/>
              <a:t>を</a:t>
            </a:r>
            <a:r>
              <a:rPr lang="ja-JP" altLang="en-US" sz="4800" dirty="0" smtClean="0">
                <a:solidFill>
                  <a:srgbClr val="0000FF"/>
                </a:solidFill>
              </a:rPr>
              <a:t>統一</a:t>
            </a:r>
            <a:r>
              <a:rPr lang="ja-JP" altLang="en-US" sz="4800" dirty="0" smtClean="0"/>
              <a:t>する。</a:t>
            </a:r>
            <a:endParaRPr lang="en-US" altLang="ja-JP" sz="4800" dirty="0" smtClean="0"/>
          </a:p>
          <a:p>
            <a:pPr lvl="1">
              <a:buFont typeface="Wingdings" pitchFamily="2" charset="2"/>
              <a:buChar char="Ø"/>
            </a:pPr>
            <a:r>
              <a:rPr lang="ja-JP" altLang="en-US" sz="4400" dirty="0" smtClean="0"/>
              <a:t>記号や章の数字を</a:t>
            </a:r>
            <a:r>
              <a:rPr lang="ja-JP" altLang="en-US" sz="4400" dirty="0" smtClean="0">
                <a:solidFill>
                  <a:srgbClr val="0000FF"/>
                </a:solidFill>
              </a:rPr>
              <a:t>同じ</a:t>
            </a:r>
            <a:r>
              <a:rPr lang="ja-JP" altLang="en-US" sz="4400" dirty="0" smtClean="0"/>
              <a:t>フォントで</a:t>
            </a:r>
            <a:r>
              <a:rPr lang="ja-JP" altLang="en-US" sz="4400" dirty="0" smtClean="0">
                <a:solidFill>
                  <a:srgbClr val="0000FF"/>
                </a:solidFill>
              </a:rPr>
              <a:t>同じ</a:t>
            </a:r>
            <a:r>
              <a:rPr lang="ja-JP" altLang="en-US" sz="4400" dirty="0" smtClean="0"/>
              <a:t>大きさにする。</a:t>
            </a:r>
            <a:endParaRPr lang="en-US" altLang="ja-JP" sz="4400" dirty="0" smtClean="0"/>
          </a:p>
          <a:p>
            <a:pPr lvl="1">
              <a:buFont typeface="Wingdings" pitchFamily="2" charset="2"/>
              <a:buChar char="Ø"/>
            </a:pPr>
            <a:r>
              <a:rPr lang="ja-JP" altLang="en-US" sz="4400" dirty="0" smtClean="0"/>
              <a:t>インデントを</a:t>
            </a:r>
            <a:r>
              <a:rPr lang="ja-JP" altLang="en-US" sz="4400" dirty="0" smtClean="0">
                <a:solidFill>
                  <a:srgbClr val="0000FF"/>
                </a:solidFill>
              </a:rPr>
              <a:t>統一</a:t>
            </a:r>
            <a:r>
              <a:rPr lang="ja-JP" altLang="en-US" sz="4400" dirty="0" smtClean="0"/>
              <a:t>する。</a:t>
            </a:r>
            <a:endParaRPr lang="en-US" altLang="ja-JP" sz="4400" dirty="0" smtClean="0"/>
          </a:p>
          <a:p>
            <a:pPr lvl="1">
              <a:buFont typeface="Wingdings" pitchFamily="2" charset="2"/>
              <a:buChar char="Ø"/>
            </a:pPr>
            <a:r>
              <a:rPr lang="ja-JP" altLang="en-US" sz="4400" dirty="0" smtClean="0"/>
              <a:t>項目の種類の並べ方を</a:t>
            </a:r>
            <a:r>
              <a:rPr lang="ja-JP" altLang="en-US" sz="4400" dirty="0" smtClean="0">
                <a:solidFill>
                  <a:srgbClr val="0000FF"/>
                </a:solidFill>
              </a:rPr>
              <a:t>揃え</a:t>
            </a:r>
            <a:r>
              <a:rPr lang="ja-JP" altLang="en-US" sz="4400" smtClean="0">
                <a:solidFill>
                  <a:srgbClr val="0000FF"/>
                </a:solidFill>
              </a:rPr>
              <a:t>る</a:t>
            </a:r>
            <a:r>
              <a:rPr lang="ja-JP" altLang="en-US" sz="4400" smtClean="0"/>
              <a:t>。</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設</a:t>
            </a:r>
            <a:r>
              <a:rPr kumimoji="1" lang="ja-JP" altLang="en-US" smtClean="0"/>
              <a:t>計</a:t>
            </a:r>
            <a:r>
              <a:rPr lang="ja-JP" altLang="en-US" smtClean="0"/>
              <a:t>は冗長か？</a:t>
            </a:r>
            <a:endParaRPr kumimoji="1" lang="ja-JP" altLang="en-US" dirty="0"/>
          </a:p>
        </p:txBody>
      </p:sp>
      <p:sp>
        <p:nvSpPr>
          <p:cNvPr id="3" name="Content Placeholder 2"/>
          <p:cNvSpPr>
            <a:spLocks noGrp="1"/>
          </p:cNvSpPr>
          <p:nvPr>
            <p:ph idx="1"/>
          </p:nvPr>
        </p:nvSpPr>
        <p:spPr>
          <a:xfrm>
            <a:off x="323528" y="1340768"/>
            <a:ext cx="8496944" cy="5256584"/>
          </a:xfrm>
        </p:spPr>
        <p:txBody>
          <a:bodyPr>
            <a:noAutofit/>
          </a:bodyPr>
          <a:lstStyle/>
          <a:p>
            <a:r>
              <a:rPr kumimoji="1" lang="ja-JP" altLang="en-US" sz="3600" smtClean="0">
                <a:latin typeface="ＭＳ Ｐゴシック" pitchFamily="50" charset="-128"/>
                <a:ea typeface="ＭＳ Ｐゴシック" pitchFamily="50" charset="-128"/>
              </a:rPr>
              <a:t>設計は冗長である方</a:t>
            </a:r>
            <a:r>
              <a:rPr kumimoji="1" lang="ja-JP" altLang="en-US" sz="3600" dirty="0" smtClean="0">
                <a:latin typeface="ＭＳ Ｐゴシック" pitchFamily="50" charset="-128"/>
                <a:ea typeface="ＭＳ Ｐゴシック" pitchFamily="50" charset="-128"/>
              </a:rPr>
              <a:t>が良い。</a:t>
            </a:r>
            <a:endParaRPr kumimoji="1" lang="en-US" altLang="ja-JP" sz="3600" dirty="0" smtClean="0">
              <a:latin typeface="ＭＳ Ｐゴシック" pitchFamily="50" charset="-128"/>
              <a:ea typeface="ＭＳ Ｐゴシック" pitchFamily="50" charset="-128"/>
            </a:endParaRPr>
          </a:p>
          <a:p>
            <a:pPr lvl="1"/>
            <a:r>
              <a:rPr lang="ja-JP" altLang="en-US" sz="3200" dirty="0" smtClean="0">
                <a:latin typeface="ＭＳ Ｐゴシック" pitchFamily="50" charset="-128"/>
                <a:ea typeface="ＭＳ Ｐゴシック" pitchFamily="50" charset="-128"/>
              </a:rPr>
              <a:t>余分な領域を確保する。</a:t>
            </a:r>
            <a:endParaRPr lang="en-US" altLang="ja-JP" sz="3200" dirty="0" smtClean="0">
              <a:latin typeface="ＭＳ Ｐゴシック" pitchFamily="50" charset="-128"/>
              <a:ea typeface="ＭＳ Ｐゴシック" pitchFamily="50" charset="-128"/>
            </a:endParaRPr>
          </a:p>
          <a:p>
            <a:pPr lvl="1"/>
            <a:r>
              <a:rPr lang="ja-JP" altLang="en-US" sz="3200" dirty="0" smtClean="0">
                <a:latin typeface="ＭＳ Ｐゴシック" pitchFamily="50" charset="-128"/>
                <a:ea typeface="ＭＳ Ｐゴシック" pitchFamily="50" charset="-128"/>
              </a:rPr>
              <a:t>余分な項目を作っておく。（重複ではない。）</a:t>
            </a:r>
            <a:endParaRPr lang="en-US" altLang="ja-JP" sz="3200" dirty="0" smtClean="0">
              <a:latin typeface="ＭＳ Ｐゴシック" pitchFamily="50" charset="-128"/>
              <a:ea typeface="ＭＳ Ｐゴシック" pitchFamily="50" charset="-128"/>
            </a:endParaRPr>
          </a:p>
          <a:p>
            <a:pPr lvl="1"/>
            <a:r>
              <a:rPr lang="ja-JP" altLang="en-US" sz="3200" dirty="0" smtClean="0">
                <a:latin typeface="ＭＳ Ｐゴシック" pitchFamily="50" charset="-128"/>
                <a:ea typeface="ＭＳ Ｐゴシック" pitchFamily="50" charset="-128"/>
              </a:rPr>
              <a:t>もしかしたら・・・・・というものに対応しておく。</a:t>
            </a:r>
            <a:endParaRPr lang="en-US" altLang="ja-JP" sz="3200" dirty="0" smtClean="0">
              <a:latin typeface="ＭＳ Ｐゴシック" pitchFamily="50" charset="-128"/>
              <a:ea typeface="ＭＳ Ｐゴシック" pitchFamily="50" charset="-128"/>
            </a:endParaRPr>
          </a:p>
          <a:p>
            <a:pPr lvl="1"/>
            <a:r>
              <a:rPr lang="ja-JP" altLang="en-US" sz="3200" dirty="0" smtClean="0">
                <a:latin typeface="ＭＳ Ｐゴシック" pitchFamily="50" charset="-128"/>
                <a:ea typeface="ＭＳ Ｐゴシック" pitchFamily="50" charset="-128"/>
              </a:rPr>
              <a:t>性能に余裕を持たせておく。</a:t>
            </a:r>
            <a:endParaRPr lang="en-US" altLang="ja-JP" sz="3200" dirty="0" smtClean="0">
              <a:latin typeface="ＭＳ Ｐゴシック" pitchFamily="50" charset="-128"/>
              <a:ea typeface="ＭＳ Ｐゴシック" pitchFamily="50" charset="-128"/>
            </a:endParaRPr>
          </a:p>
          <a:p>
            <a:pPr lvl="1"/>
            <a:r>
              <a:rPr lang="ja-JP" altLang="en-US" sz="3200" dirty="0" smtClean="0">
                <a:latin typeface="ＭＳ Ｐゴシック" pitchFamily="50" charset="-128"/>
                <a:ea typeface="ＭＳ Ｐゴシック" pitchFamily="50" charset="-128"/>
              </a:rPr>
              <a:t>本当の限界値の５０～８０％を限界値としておく。</a:t>
            </a:r>
            <a:endParaRPr lang="en-US" altLang="ja-JP" sz="3200" dirty="0" smtClean="0">
              <a:latin typeface="ＭＳ Ｐゴシック" pitchFamily="50" charset="-128"/>
              <a:ea typeface="ＭＳ Ｐゴシック" pitchFamily="50" charset="-128"/>
            </a:endParaRPr>
          </a:p>
          <a:p>
            <a:r>
              <a:rPr lang="ja-JP" altLang="en-US" sz="3600" dirty="0" smtClean="0">
                <a:latin typeface="ＭＳ Ｐゴシック" pitchFamily="50" charset="-128"/>
                <a:ea typeface="ＭＳ Ｐゴシック" pitchFamily="50" charset="-128"/>
              </a:rPr>
              <a:t>しかし、</a:t>
            </a:r>
            <a:r>
              <a:rPr lang="ja-JP" altLang="en-US" sz="3600" dirty="0" smtClean="0">
                <a:solidFill>
                  <a:srgbClr val="FF0000"/>
                </a:solidFill>
                <a:latin typeface="ＭＳ Ｐゴシック" pitchFamily="50" charset="-128"/>
                <a:ea typeface="ＭＳ Ｐゴシック" pitchFamily="50" charset="-128"/>
              </a:rPr>
              <a:t>コスト</a:t>
            </a:r>
            <a:r>
              <a:rPr lang="ja-JP" altLang="en-US" sz="3600" dirty="0" smtClean="0">
                <a:latin typeface="ＭＳ Ｐゴシック" pitchFamily="50" charset="-128"/>
                <a:ea typeface="ＭＳ Ｐゴシック" pitchFamily="50" charset="-128"/>
              </a:rPr>
              <a:t>や</a:t>
            </a:r>
            <a:r>
              <a:rPr lang="ja-JP" altLang="en-US" sz="3600" dirty="0" smtClean="0">
                <a:solidFill>
                  <a:srgbClr val="FF0000"/>
                </a:solidFill>
                <a:latin typeface="ＭＳ Ｐゴシック" pitchFamily="50" charset="-128"/>
                <a:ea typeface="ＭＳ Ｐゴシック" pitchFamily="50" charset="-128"/>
              </a:rPr>
              <a:t>納期</a:t>
            </a:r>
            <a:r>
              <a:rPr lang="ja-JP" altLang="en-US" sz="3600" dirty="0" smtClean="0">
                <a:latin typeface="ＭＳ Ｐゴシック" pitchFamily="50" charset="-128"/>
                <a:ea typeface="ＭＳ Ｐゴシック" pitchFamily="50" charset="-128"/>
              </a:rPr>
              <a:t>との</a:t>
            </a:r>
            <a:r>
              <a:rPr lang="ja-JP" altLang="en-US" sz="3600" dirty="0" smtClean="0">
                <a:solidFill>
                  <a:srgbClr val="0000FF"/>
                </a:solidFill>
                <a:latin typeface="ＭＳ Ｐゴシック" pitchFamily="50" charset="-128"/>
                <a:ea typeface="ＭＳ Ｐゴシック" pitchFamily="50" charset="-128"/>
              </a:rPr>
              <a:t>バランス</a:t>
            </a:r>
            <a:r>
              <a:rPr lang="ja-JP" altLang="en-US" sz="3600" dirty="0" smtClean="0">
                <a:latin typeface="ＭＳ Ｐゴシック" pitchFamily="50" charset="-128"/>
                <a:ea typeface="ＭＳ Ｐゴシック" pitchFamily="50" charset="-128"/>
              </a:rPr>
              <a:t>が重要である。</a:t>
            </a:r>
            <a:endParaRPr lang="en-US" altLang="ja-JP" sz="3600" dirty="0" smtClean="0">
              <a:latin typeface="ＭＳ Ｐゴシック" pitchFamily="50" charset="-128"/>
              <a:ea typeface="ＭＳ Ｐゴシック" pitchFamily="50" charset="-12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par>
                          <p:cTn id="13" fill="hold">
                            <p:stCondLst>
                              <p:cond delay="2000"/>
                            </p:stCondLst>
                            <p:childTnLst>
                              <p:par>
                                <p:cTn id="14" presetID="14" presetClass="entr" presetSubtype="1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2000"/>
                                        <p:tgtEl>
                                          <p:spTgt spid="3">
                                            <p:txEl>
                                              <p:pRg st="2" end="2"/>
                                            </p:txEl>
                                          </p:spTgt>
                                        </p:tgtEl>
                                      </p:cBhvr>
                                    </p:animEffect>
                                  </p:childTnLst>
                                </p:cTn>
                              </p:par>
                            </p:childTnLst>
                          </p:cTn>
                        </p:par>
                        <p:par>
                          <p:cTn id="17" fill="hold">
                            <p:stCondLst>
                              <p:cond delay="4000"/>
                            </p:stCondLst>
                            <p:childTnLst>
                              <p:par>
                                <p:cTn id="18" presetID="14" presetClass="entr" presetSubtype="1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2000"/>
                                        <p:tgtEl>
                                          <p:spTgt spid="3">
                                            <p:txEl>
                                              <p:pRg st="3" end="3"/>
                                            </p:txEl>
                                          </p:spTgt>
                                        </p:tgtEl>
                                      </p:cBhvr>
                                    </p:animEffect>
                                  </p:childTnLst>
                                </p:cTn>
                              </p:par>
                            </p:childTnLst>
                          </p:cTn>
                        </p:par>
                        <p:par>
                          <p:cTn id="21" fill="hold">
                            <p:stCondLst>
                              <p:cond delay="6000"/>
                            </p:stCondLst>
                            <p:childTnLst>
                              <p:par>
                                <p:cTn id="22" presetID="14" presetClass="entr" presetSubtype="1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2000"/>
                                        <p:tgtEl>
                                          <p:spTgt spid="3">
                                            <p:txEl>
                                              <p:pRg st="4" end="4"/>
                                            </p:txEl>
                                          </p:spTgt>
                                        </p:tgtEl>
                                      </p:cBhvr>
                                    </p:animEffect>
                                  </p:childTnLst>
                                </p:cTn>
                              </p:par>
                            </p:childTnLst>
                          </p:cTn>
                        </p:par>
                        <p:par>
                          <p:cTn id="25" fill="hold">
                            <p:stCondLst>
                              <p:cond delay="8000"/>
                            </p:stCondLst>
                            <p:childTnLst>
                              <p:par>
                                <p:cTn id="26" presetID="14" presetClass="entr" presetSubtype="10"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mtClean="0"/>
              <a:t>外部</a:t>
            </a:r>
            <a:r>
              <a:rPr kumimoji="1" lang="en-US" altLang="ja-JP" dirty="0" smtClean="0"/>
              <a:t>(</a:t>
            </a:r>
            <a:r>
              <a:rPr kumimoji="1" lang="ja-JP" altLang="en-US" smtClean="0"/>
              <a:t>基本</a:t>
            </a:r>
            <a:r>
              <a:rPr kumimoji="1" lang="en-US" altLang="ja-JP" dirty="0" smtClean="0"/>
              <a:t>)</a:t>
            </a:r>
            <a:r>
              <a:rPr kumimoji="1" lang="ja-JP" altLang="en-US" smtClean="0"/>
              <a:t>設計と内部</a:t>
            </a:r>
            <a:r>
              <a:rPr kumimoji="1" lang="en-US" altLang="ja-JP" dirty="0" smtClean="0"/>
              <a:t>(</a:t>
            </a:r>
            <a:r>
              <a:rPr kumimoji="1" lang="ja-JP" altLang="en-US" smtClean="0"/>
              <a:t>詳細</a:t>
            </a:r>
            <a:r>
              <a:rPr kumimoji="1" lang="en-US" altLang="ja-JP" dirty="0" smtClean="0"/>
              <a:t>)</a:t>
            </a:r>
            <a:r>
              <a:rPr kumimoji="1" lang="ja-JP" altLang="en-US" smtClean="0"/>
              <a:t>設計</a:t>
            </a:r>
            <a:endParaRPr kumimoji="1" lang="ja-JP" altLang="en-US" dirty="0"/>
          </a:p>
        </p:txBody>
      </p:sp>
      <p:sp>
        <p:nvSpPr>
          <p:cNvPr id="3" name="Content Placeholder 2"/>
          <p:cNvSpPr>
            <a:spLocks noGrp="1"/>
          </p:cNvSpPr>
          <p:nvPr>
            <p:ph idx="1"/>
          </p:nvPr>
        </p:nvSpPr>
        <p:spPr>
          <a:xfrm>
            <a:off x="457200" y="1600200"/>
            <a:ext cx="8229600" cy="4421088"/>
          </a:xfrm>
        </p:spPr>
        <p:txBody>
          <a:bodyPr>
            <a:normAutofit fontScale="85000" lnSpcReduction="20000"/>
          </a:bodyPr>
          <a:lstStyle/>
          <a:p>
            <a:r>
              <a:rPr kumimoji="1" lang="ja-JP" altLang="en-US" sz="4800" smtClean="0"/>
              <a:t>外部</a:t>
            </a:r>
            <a:r>
              <a:rPr lang="en-US" altLang="ja-JP" sz="4800" dirty="0" smtClean="0"/>
              <a:t>(</a:t>
            </a:r>
            <a:r>
              <a:rPr lang="ja-JP" altLang="en-US" sz="4800" smtClean="0"/>
              <a:t>基本</a:t>
            </a:r>
            <a:r>
              <a:rPr lang="en-US" altLang="ja-JP" sz="4800" dirty="0" smtClean="0"/>
              <a:t>)</a:t>
            </a:r>
            <a:r>
              <a:rPr kumimoji="1" lang="ja-JP" altLang="en-US" sz="4800" smtClean="0"/>
              <a:t>設計</a:t>
            </a:r>
            <a:endParaRPr kumimoji="1" lang="en-US" altLang="ja-JP" sz="4800" dirty="0" smtClean="0"/>
          </a:p>
          <a:p>
            <a:pPr lvl="1"/>
            <a:r>
              <a:rPr lang="ja-JP" altLang="en-US" sz="4400" smtClean="0"/>
              <a:t>　設計者とユーザのコミュニケーションツール</a:t>
            </a:r>
            <a:endParaRPr lang="en-US" altLang="ja-JP" sz="4400" dirty="0" smtClean="0"/>
          </a:p>
          <a:p>
            <a:pPr lvl="1"/>
            <a:r>
              <a:rPr kumimoji="1" lang="ja-JP" altLang="en-US" sz="4400" smtClean="0"/>
              <a:t>　ユーザの要望を理解してシステムの仕様にまとめたもの</a:t>
            </a:r>
            <a:endParaRPr kumimoji="1" lang="en-US" altLang="ja-JP" sz="4400" dirty="0" smtClean="0"/>
          </a:p>
          <a:p>
            <a:pPr lvl="1"/>
            <a:r>
              <a:rPr lang="ja-JP" altLang="en-US" sz="4400" smtClean="0"/>
              <a:t>　要望をシステムがどのように実現したかをユーザに理解してもらうための資料</a:t>
            </a:r>
            <a:endParaRPr kumimoji="1" lang="en-US" altLang="ja-JP" sz="4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kumimoji="1" lang="ja-JP" altLang="en-US" smtClean="0"/>
              <a:t>設計に網羅性（もうらせい）があるか？</a:t>
            </a:r>
            <a:endParaRPr kumimoji="1" lang="ja-JP" altLang="en-US" dirty="0"/>
          </a:p>
        </p:txBody>
      </p:sp>
      <p:sp>
        <p:nvSpPr>
          <p:cNvPr id="3" name="Content Placeholder 2"/>
          <p:cNvSpPr>
            <a:spLocks noGrp="1"/>
          </p:cNvSpPr>
          <p:nvPr>
            <p:ph idx="1"/>
          </p:nvPr>
        </p:nvSpPr>
        <p:spPr/>
        <p:txBody>
          <a:bodyPr>
            <a:normAutofit/>
          </a:bodyPr>
          <a:lstStyle/>
          <a:p>
            <a:r>
              <a:rPr kumimoji="1" lang="ja-JP" altLang="en-US" sz="4000" smtClean="0"/>
              <a:t>漏れが無い。重複が無い。</a:t>
            </a:r>
            <a:r>
              <a:rPr kumimoji="1" lang="en-US" altLang="ja-JP" sz="4000" dirty="0" smtClean="0"/>
              <a:t>(</a:t>
            </a:r>
            <a:r>
              <a:rPr kumimoji="1" lang="ja-JP" altLang="en-US" sz="4000" smtClean="0"/>
              <a:t>ＭＥＣＥ</a:t>
            </a:r>
            <a:r>
              <a:rPr kumimoji="1" lang="en-US" altLang="ja-JP" sz="4000" dirty="0" smtClean="0"/>
              <a:t>)</a:t>
            </a:r>
          </a:p>
          <a:p>
            <a:r>
              <a:rPr kumimoji="1" lang="ja-JP" altLang="en-US" sz="4000" smtClean="0"/>
              <a:t>全てをカバーしている。（</a:t>
            </a:r>
            <a:r>
              <a:rPr kumimoji="1" lang="ja-JP" altLang="en-US" sz="2800" smtClean="0"/>
              <a:t>網羅している。</a:t>
            </a:r>
            <a:r>
              <a:rPr kumimoji="1" lang="ja-JP" altLang="en-US" sz="4000" smtClean="0"/>
              <a:t>）</a:t>
            </a:r>
            <a:endParaRPr kumimoji="1" lang="en-US" altLang="ja-JP" sz="4000" dirty="0" smtClean="0"/>
          </a:p>
          <a:p>
            <a:r>
              <a:rPr kumimoji="1" lang="ja-JP" altLang="en-US" sz="4000" smtClean="0"/>
              <a:t>これらのことに根拠があり、網羅していることを証明できること。</a:t>
            </a:r>
            <a:endParaRPr kumimoji="1" lang="en-US" altLang="ja-JP" sz="4000" dirty="0" smtClean="0"/>
          </a:p>
          <a:p>
            <a:pPr>
              <a:buNone/>
            </a:pPr>
            <a:r>
              <a:rPr kumimoji="1" lang="ja-JP" altLang="en-US" sz="2400" smtClean="0"/>
              <a:t>つまり・・・</a:t>
            </a:r>
            <a:endParaRPr kumimoji="1" lang="en-US" altLang="ja-JP" sz="2400" dirty="0" smtClean="0"/>
          </a:p>
          <a:p>
            <a:pPr algn="ctr">
              <a:buNone/>
            </a:pPr>
            <a:r>
              <a:rPr kumimoji="1" lang="ja-JP" altLang="en-US" sz="5200" smtClean="0"/>
              <a:t>設計には</a:t>
            </a:r>
            <a:r>
              <a:rPr kumimoji="1" lang="ja-JP" altLang="en-US" sz="5200" smtClean="0">
                <a:solidFill>
                  <a:srgbClr val="0000FF"/>
                </a:solidFill>
              </a:rPr>
              <a:t>網羅性</a:t>
            </a:r>
            <a:r>
              <a:rPr kumimoji="1" lang="ja-JP" altLang="en-US" sz="5200" smtClean="0"/>
              <a:t>が必要だ！</a:t>
            </a:r>
            <a:endParaRPr kumimoji="1" lang="en-US" altLang="ja-JP" sz="52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ja-JP" altLang="en-US" smtClean="0"/>
              <a:t>網（魚を取るあみ）、羅（鳥を取るあみ）</a:t>
            </a: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r>
              <a:rPr lang="ja-JP" altLang="en-US" sz="4800" smtClean="0"/>
              <a:t>同じことを何度も書いていないか？</a:t>
            </a:r>
          </a:p>
          <a:p>
            <a:r>
              <a:rPr lang="ja-JP" altLang="en-US" sz="4800" smtClean="0"/>
              <a:t>書き漏らしていることはないか？</a:t>
            </a:r>
          </a:p>
          <a:p>
            <a:r>
              <a:rPr lang="ja-JP" altLang="en-US" sz="4800" smtClean="0"/>
              <a:t>ＭＥＣＥ（</a:t>
            </a:r>
            <a:r>
              <a:rPr lang="en-US" altLang="ja-JP" sz="4800" dirty="0" smtClean="0"/>
              <a:t>Mutually Exclusive Collectively Exhaustive</a:t>
            </a:r>
            <a:r>
              <a:rPr lang="ja-JP" altLang="en-US" sz="4800" smtClean="0"/>
              <a:t>）であるように考える。</a:t>
            </a:r>
          </a:p>
          <a:p>
            <a:r>
              <a:rPr lang="ja-JP" altLang="en-US" sz="4800" smtClean="0"/>
              <a:t>設計書はできる限りリンクさせて、関連づけるような書き方にする。同じことを何度も書かない。</a:t>
            </a:r>
          </a:p>
          <a:p>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2000"/>
                                        <p:tgtEl>
                                          <p:spTgt spid="3">
                                            <p:txEl>
                                              <p:pRg st="3" end="3"/>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設計にあたって</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800" smtClean="0"/>
              <a:t>誰が何をいつまでにやるのか決めてください。</a:t>
            </a:r>
            <a:endParaRPr kumimoji="1" lang="en-US" altLang="ja-JP" sz="4800" dirty="0" smtClean="0"/>
          </a:p>
          <a:p>
            <a:r>
              <a:rPr lang="ja-JP" altLang="en-US" sz="4800" smtClean="0"/>
              <a:t>議</a:t>
            </a:r>
            <a:r>
              <a:rPr lang="ja-JP" altLang="en-US" sz="4800" smtClean="0"/>
              <a:t>事</a:t>
            </a:r>
            <a:r>
              <a:rPr lang="ja-JP" altLang="en-US" sz="4800" smtClean="0"/>
              <a:t>録を提出してください。</a:t>
            </a:r>
            <a:endParaRPr lang="en-US" altLang="ja-JP" sz="4800" dirty="0" smtClean="0"/>
          </a:p>
          <a:p>
            <a:r>
              <a:rPr kumimoji="1" lang="ja-JP" altLang="en-US" sz="4800" smtClean="0"/>
              <a:t>何をやったのか報告書を書いてください。</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mtClean="0"/>
              <a:t>外部</a:t>
            </a:r>
            <a:r>
              <a:rPr kumimoji="1" lang="en-US" altLang="ja-JP" dirty="0" smtClean="0"/>
              <a:t>(</a:t>
            </a:r>
            <a:r>
              <a:rPr kumimoji="1" lang="ja-JP" altLang="en-US" smtClean="0"/>
              <a:t>基本</a:t>
            </a:r>
            <a:r>
              <a:rPr kumimoji="1" lang="en-US" altLang="ja-JP" dirty="0" smtClean="0"/>
              <a:t>)</a:t>
            </a:r>
            <a:r>
              <a:rPr kumimoji="1" lang="ja-JP" altLang="en-US" smtClean="0"/>
              <a:t>設計と内部</a:t>
            </a:r>
            <a:r>
              <a:rPr kumimoji="1" lang="en-US" altLang="ja-JP" dirty="0" smtClean="0"/>
              <a:t>(</a:t>
            </a:r>
            <a:r>
              <a:rPr kumimoji="1" lang="ja-JP" altLang="en-US" smtClean="0"/>
              <a:t>詳細</a:t>
            </a:r>
            <a:r>
              <a:rPr kumimoji="1" lang="en-US" altLang="ja-JP" dirty="0" smtClean="0"/>
              <a:t>)</a:t>
            </a:r>
            <a:r>
              <a:rPr kumimoji="1" lang="ja-JP" altLang="en-US" smtClean="0"/>
              <a:t>設計</a:t>
            </a:r>
            <a:endParaRPr kumimoji="1" lang="ja-JP" altLang="en-US" dirty="0"/>
          </a:p>
        </p:txBody>
      </p:sp>
      <p:sp>
        <p:nvSpPr>
          <p:cNvPr id="3" name="Content Placeholder 2"/>
          <p:cNvSpPr>
            <a:spLocks noGrp="1"/>
          </p:cNvSpPr>
          <p:nvPr>
            <p:ph idx="1"/>
          </p:nvPr>
        </p:nvSpPr>
        <p:spPr>
          <a:xfrm>
            <a:off x="457200" y="1600200"/>
            <a:ext cx="8229600" cy="4421088"/>
          </a:xfrm>
        </p:spPr>
        <p:txBody>
          <a:bodyPr>
            <a:normAutofit lnSpcReduction="10000"/>
          </a:bodyPr>
          <a:lstStyle/>
          <a:p>
            <a:r>
              <a:rPr lang="ja-JP" altLang="en-US" sz="4800" smtClean="0"/>
              <a:t>内部</a:t>
            </a:r>
            <a:r>
              <a:rPr lang="en-US" altLang="ja-JP" sz="4800" dirty="0" smtClean="0"/>
              <a:t>(</a:t>
            </a:r>
            <a:r>
              <a:rPr lang="ja-JP" altLang="en-US" sz="4800" smtClean="0"/>
              <a:t>詳細</a:t>
            </a:r>
            <a:r>
              <a:rPr lang="en-US" altLang="ja-JP" sz="4800" dirty="0" smtClean="0"/>
              <a:t>)</a:t>
            </a:r>
            <a:r>
              <a:rPr kumimoji="1" lang="ja-JP" altLang="en-US" sz="4800" smtClean="0"/>
              <a:t>設計</a:t>
            </a:r>
            <a:endParaRPr kumimoji="1" lang="en-US" altLang="ja-JP" sz="4800" dirty="0" smtClean="0"/>
          </a:p>
          <a:p>
            <a:pPr lvl="1"/>
            <a:r>
              <a:rPr lang="ja-JP" altLang="en-US" sz="4400" smtClean="0"/>
              <a:t>　設計者とプログラマのコミュニケーションツール</a:t>
            </a:r>
            <a:endParaRPr lang="en-US" altLang="ja-JP" sz="4400" dirty="0" smtClean="0"/>
          </a:p>
          <a:p>
            <a:pPr lvl="1"/>
            <a:r>
              <a:rPr kumimoji="1" lang="ja-JP" altLang="en-US" sz="4400" smtClean="0"/>
              <a:t>　設計者からプログラマに向けてプログラミングに必要な技術仕様を伝える資料</a:t>
            </a:r>
            <a:endParaRPr kumimoji="1" lang="en-US" altLang="ja-JP" sz="4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ja-JP" altLang="en-US" smtClean="0"/>
              <a:t>外部設計書と内部設計書の体系</a:t>
            </a:r>
            <a:r>
              <a:rPr lang="en-US" altLang="ja-JP" dirty="0" smtClean="0"/>
              <a:t>(</a:t>
            </a:r>
            <a:r>
              <a:rPr lang="ja-JP" altLang="en-US" smtClean="0"/>
              <a:t>例</a:t>
            </a:r>
            <a:r>
              <a:rPr lang="en-US" altLang="ja-JP" dirty="0" smtClean="0"/>
              <a:t>)</a:t>
            </a:r>
            <a:endParaRPr lang="en-US" dirty="0"/>
          </a:p>
        </p:txBody>
      </p:sp>
      <p:sp>
        <p:nvSpPr>
          <p:cNvPr id="7" name="Rounded Rectangle 6"/>
          <p:cNvSpPr/>
          <p:nvPr/>
        </p:nvSpPr>
        <p:spPr>
          <a:xfrm>
            <a:off x="501824" y="1411200"/>
            <a:ext cx="685800" cy="4826112"/>
          </a:xfrm>
          <a:prstGeom prst="roundRect">
            <a:avLst/>
          </a:prstGeom>
          <a:gradFill flip="none" rotWithShape="0">
            <a:gsLst>
              <a:gs pos="0">
                <a:schemeClr val="accent1"/>
              </a:gs>
              <a:gs pos="30000">
                <a:srgbClr val="66008F"/>
              </a:gs>
              <a:gs pos="64999">
                <a:srgbClr val="BA0066"/>
              </a:gs>
              <a:gs pos="89999">
                <a:srgbClr val="FF0000"/>
              </a:gs>
              <a:gs pos="100000">
                <a:srgbClr val="FF82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例外設計</a:t>
            </a:r>
            <a:endParaRPr kumimoji="1" lang="ja-JP" altLang="en-US" b="1"/>
          </a:p>
        </p:txBody>
      </p:sp>
      <p:sp>
        <p:nvSpPr>
          <p:cNvPr id="8" name="Rounded Rectangle 7"/>
          <p:cNvSpPr/>
          <p:nvPr/>
        </p:nvSpPr>
        <p:spPr>
          <a:xfrm>
            <a:off x="6732240" y="3573016"/>
            <a:ext cx="2016000" cy="432000"/>
          </a:xfrm>
          <a:prstGeom prst="roundRect">
            <a:avLst/>
          </a:prstGeom>
          <a:gradFill>
            <a:gsLst>
              <a:gs pos="0">
                <a:schemeClr val="accent1"/>
              </a:gs>
              <a:gs pos="30000">
                <a:srgbClr val="66008F"/>
              </a:gs>
              <a:gs pos="64999">
                <a:srgbClr val="BA0066"/>
              </a:gs>
              <a:gs pos="89999">
                <a:srgbClr val="FF0000"/>
              </a:gs>
              <a:gs pos="100000">
                <a:srgbClr val="FF8200"/>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定数・</a:t>
            </a:r>
            <a:r>
              <a:rPr kumimoji="1" lang="ja-JP" altLang="en-US" b="1" smtClean="0"/>
              <a:t>コード設計</a:t>
            </a:r>
            <a:endParaRPr kumimoji="1" lang="ja-JP" altLang="en-US" b="1"/>
          </a:p>
        </p:txBody>
      </p:sp>
      <p:sp>
        <p:nvSpPr>
          <p:cNvPr id="9" name="Rounded Rectangle 8"/>
          <p:cNvSpPr/>
          <p:nvPr/>
        </p:nvSpPr>
        <p:spPr>
          <a:xfrm>
            <a:off x="6732464" y="2492944"/>
            <a:ext cx="2016000" cy="432000"/>
          </a:xfrm>
          <a:prstGeom prst="roundRect">
            <a:avLst/>
          </a:prstGeom>
          <a:gradFill>
            <a:gsLst>
              <a:gs pos="0">
                <a:schemeClr val="accent1"/>
              </a:gs>
              <a:gs pos="30000">
                <a:srgbClr val="66008F"/>
              </a:gs>
              <a:gs pos="64999">
                <a:srgbClr val="BA0066"/>
              </a:gs>
              <a:gs pos="89999">
                <a:srgbClr val="FF0000"/>
              </a:gs>
              <a:gs pos="100000">
                <a:srgbClr val="FF8200"/>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外部ファイル設計</a:t>
            </a:r>
            <a:endParaRPr kumimoji="1" lang="ja-JP" altLang="en-US" b="1"/>
          </a:p>
        </p:txBody>
      </p:sp>
      <p:sp>
        <p:nvSpPr>
          <p:cNvPr id="10" name="Rounded Rectangle 9"/>
          <p:cNvSpPr/>
          <p:nvPr/>
        </p:nvSpPr>
        <p:spPr>
          <a:xfrm>
            <a:off x="1691680" y="4653184"/>
            <a:ext cx="4536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チェック設計</a:t>
            </a:r>
            <a:endParaRPr kumimoji="1" lang="ja-JP" altLang="en-US" b="1"/>
          </a:p>
        </p:txBody>
      </p:sp>
      <p:sp>
        <p:nvSpPr>
          <p:cNvPr id="11" name="Rounded Rectangle 10"/>
          <p:cNvSpPr/>
          <p:nvPr/>
        </p:nvSpPr>
        <p:spPr>
          <a:xfrm>
            <a:off x="1691680" y="3573016"/>
            <a:ext cx="2016000" cy="432000"/>
          </a:xfrm>
          <a:prstGeom prst="roundRect">
            <a:avLst/>
          </a:prstGeom>
          <a:gradFill flip="none" rotWithShape="1">
            <a:gsLst>
              <a:gs pos="0">
                <a:schemeClr val="accent1"/>
              </a:gs>
              <a:gs pos="30000">
                <a:srgbClr val="66008F"/>
              </a:gs>
              <a:gs pos="64999">
                <a:srgbClr val="BA0066"/>
              </a:gs>
              <a:gs pos="89999">
                <a:srgbClr val="FF0000"/>
              </a:gs>
              <a:gs pos="100000">
                <a:srgbClr val="FF82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メッセージ設計</a:t>
            </a:r>
            <a:endParaRPr kumimoji="1" lang="ja-JP" altLang="en-US" b="1"/>
          </a:p>
        </p:txBody>
      </p:sp>
      <p:sp>
        <p:nvSpPr>
          <p:cNvPr id="12" name="Rounded Rectangle 11"/>
          <p:cNvSpPr/>
          <p:nvPr/>
        </p:nvSpPr>
        <p:spPr>
          <a:xfrm>
            <a:off x="1692000" y="5733304"/>
            <a:ext cx="4536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ログ設計</a:t>
            </a:r>
            <a:endParaRPr kumimoji="1" lang="ja-JP" altLang="en-US" b="1"/>
          </a:p>
        </p:txBody>
      </p:sp>
      <p:cxnSp>
        <p:nvCxnSpPr>
          <p:cNvPr id="14" name="Shape 13"/>
          <p:cNvCxnSpPr>
            <a:stCxn id="32" idx="3"/>
            <a:endCxn id="39" idx="0"/>
          </p:cNvCxnSpPr>
          <p:nvPr/>
        </p:nvCxnSpPr>
        <p:spPr>
          <a:xfrm>
            <a:off x="3707680" y="1628776"/>
            <a:ext cx="1512280" cy="864120"/>
          </a:xfrm>
          <a:prstGeom prst="curvedConnector2">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1" name="Shape 20"/>
          <p:cNvCxnSpPr>
            <a:stCxn id="32" idx="3"/>
            <a:endCxn id="9" idx="0"/>
          </p:cNvCxnSpPr>
          <p:nvPr/>
        </p:nvCxnSpPr>
        <p:spPr>
          <a:xfrm>
            <a:off x="3707680" y="1628776"/>
            <a:ext cx="4032784" cy="864168"/>
          </a:xfrm>
          <a:prstGeom prst="curvedConnector2">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5" name="Shape 14"/>
          <p:cNvCxnSpPr>
            <a:stCxn id="37" idx="2"/>
            <a:endCxn id="11" idx="0"/>
          </p:cNvCxnSpPr>
          <p:nvPr/>
        </p:nvCxnSpPr>
        <p:spPr>
          <a:xfrm rot="5400000">
            <a:off x="2375732" y="3248844"/>
            <a:ext cx="648120" cy="224"/>
          </a:xfrm>
          <a:prstGeom prst="bentConnector3">
            <a:avLst>
              <a:gd name="adj1" fmla="val 50000"/>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6912008" y="5652000"/>
            <a:ext cx="2016000" cy="432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外部</a:t>
            </a:r>
            <a:r>
              <a:rPr kumimoji="1" lang="ja-JP" altLang="en-US" b="1" smtClean="0"/>
              <a:t>（</a:t>
            </a:r>
            <a:r>
              <a:rPr lang="ja-JP" altLang="en-US" b="1" smtClean="0"/>
              <a:t>基本）</a:t>
            </a:r>
            <a:r>
              <a:rPr kumimoji="1" lang="ja-JP" altLang="en-US" b="1" smtClean="0"/>
              <a:t>設計</a:t>
            </a:r>
            <a:endParaRPr kumimoji="1" lang="ja-JP" altLang="en-US" b="1"/>
          </a:p>
        </p:txBody>
      </p:sp>
      <p:sp>
        <p:nvSpPr>
          <p:cNvPr id="60" name="Rounded Rectangle 59"/>
          <p:cNvSpPr/>
          <p:nvPr/>
        </p:nvSpPr>
        <p:spPr>
          <a:xfrm>
            <a:off x="6912008" y="6192000"/>
            <a:ext cx="2016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内部</a:t>
            </a:r>
            <a:r>
              <a:rPr kumimoji="1" lang="ja-JP" altLang="en-US" b="1" smtClean="0"/>
              <a:t>（</a:t>
            </a:r>
            <a:r>
              <a:rPr lang="ja-JP" altLang="en-US" b="1" smtClean="0"/>
              <a:t>詳細）</a:t>
            </a:r>
            <a:r>
              <a:rPr kumimoji="1" lang="ja-JP" altLang="en-US" b="1" smtClean="0"/>
              <a:t>設計</a:t>
            </a:r>
            <a:endParaRPr kumimoji="1" lang="ja-JP" altLang="en-US" b="1"/>
          </a:p>
        </p:txBody>
      </p:sp>
      <p:sp>
        <p:nvSpPr>
          <p:cNvPr id="31" name="Rounded Rectangle 30"/>
          <p:cNvSpPr/>
          <p:nvPr/>
        </p:nvSpPr>
        <p:spPr>
          <a:xfrm>
            <a:off x="4212000" y="3573064"/>
            <a:ext cx="2016000" cy="432000"/>
          </a:xfrm>
          <a:prstGeom prst="roundRect">
            <a:avLst/>
          </a:prstGeom>
          <a:gradFill flip="none" rotWithShape="0">
            <a:gsLst>
              <a:gs pos="0">
                <a:schemeClr val="accent1"/>
              </a:gs>
              <a:gs pos="30000">
                <a:srgbClr val="66008F"/>
              </a:gs>
              <a:gs pos="64999">
                <a:srgbClr val="BA0066"/>
              </a:gs>
              <a:gs pos="89999">
                <a:srgbClr val="FF0000"/>
              </a:gs>
              <a:gs pos="100000">
                <a:srgbClr val="FF82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処理設計</a:t>
            </a:r>
            <a:endParaRPr kumimoji="1" lang="ja-JP" altLang="en-US" b="1"/>
          </a:p>
        </p:txBody>
      </p:sp>
      <p:cxnSp>
        <p:nvCxnSpPr>
          <p:cNvPr id="45" name="Shape 17"/>
          <p:cNvCxnSpPr>
            <a:stCxn id="8" idx="2"/>
            <a:endCxn id="10" idx="3"/>
          </p:cNvCxnSpPr>
          <p:nvPr/>
        </p:nvCxnSpPr>
        <p:spPr>
          <a:xfrm rot="5400000">
            <a:off x="6551876" y="3680820"/>
            <a:ext cx="864168" cy="1512560"/>
          </a:xfrm>
          <a:prstGeom prst="curvedConnector2">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691680" y="1412776"/>
            <a:ext cx="2016000" cy="432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業務フロー設</a:t>
            </a:r>
            <a:r>
              <a:rPr kumimoji="1" lang="ja-JP" altLang="en-US" b="1" smtClean="0"/>
              <a:t>計</a:t>
            </a:r>
            <a:endParaRPr kumimoji="1" lang="ja-JP" altLang="en-US" b="1"/>
          </a:p>
        </p:txBody>
      </p:sp>
      <p:sp>
        <p:nvSpPr>
          <p:cNvPr id="37" name="Rounded Rectangle 36"/>
          <p:cNvSpPr/>
          <p:nvPr/>
        </p:nvSpPr>
        <p:spPr>
          <a:xfrm>
            <a:off x="1691904" y="2492896"/>
            <a:ext cx="2016000" cy="432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画面・帳票設</a:t>
            </a:r>
            <a:r>
              <a:rPr kumimoji="1" lang="ja-JP" altLang="en-US" b="1" smtClean="0"/>
              <a:t>計</a:t>
            </a:r>
            <a:endParaRPr kumimoji="1" lang="ja-JP" altLang="en-US" b="1"/>
          </a:p>
        </p:txBody>
      </p:sp>
      <p:sp>
        <p:nvSpPr>
          <p:cNvPr id="39" name="Rounded Rectangle 38"/>
          <p:cNvSpPr/>
          <p:nvPr/>
        </p:nvSpPr>
        <p:spPr>
          <a:xfrm>
            <a:off x="4211960" y="2492896"/>
            <a:ext cx="2016000" cy="432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テーブル設</a:t>
            </a:r>
            <a:r>
              <a:rPr kumimoji="1" lang="ja-JP" altLang="en-US" b="1" smtClean="0"/>
              <a:t>計</a:t>
            </a:r>
            <a:endParaRPr kumimoji="1" lang="ja-JP" altLang="en-US" b="1"/>
          </a:p>
        </p:txBody>
      </p:sp>
      <p:cxnSp>
        <p:nvCxnSpPr>
          <p:cNvPr id="41" name="Straight Arrow Connector 40"/>
          <p:cNvCxnSpPr>
            <a:stCxn id="32" idx="2"/>
            <a:endCxn id="37" idx="0"/>
          </p:cNvCxnSpPr>
          <p:nvPr/>
        </p:nvCxnSpPr>
        <p:spPr>
          <a:xfrm>
            <a:off x="2699680" y="1844776"/>
            <a:ext cx="224" cy="64812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187624" y="378904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699792" y="4005064"/>
            <a:ext cx="112" cy="64812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9" idx="3"/>
            <a:endCxn id="9" idx="1"/>
          </p:cNvCxnSpPr>
          <p:nvPr/>
        </p:nvCxnSpPr>
        <p:spPr>
          <a:xfrm>
            <a:off x="6227960" y="2708896"/>
            <a:ext cx="504504" cy="4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6732240" y="4869160"/>
            <a:ext cx="2304256" cy="1872208"/>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r>
              <a:rPr kumimoji="1" lang="ja-JP" altLang="en-US" b="1" smtClean="0">
                <a:solidFill>
                  <a:schemeClr val="tx1"/>
                </a:solidFill>
              </a:rPr>
              <a:t>凡例</a:t>
            </a:r>
            <a:endParaRPr kumimoji="1" lang="en-US" altLang="ja-JP" b="1" dirty="0" smtClean="0">
              <a:solidFill>
                <a:schemeClr val="tx1"/>
              </a:solidFill>
            </a:endParaRPr>
          </a:p>
          <a:p>
            <a:r>
              <a:rPr lang="ja-JP" altLang="en-US" b="1" smtClean="0">
                <a:solidFill>
                  <a:schemeClr val="tx1"/>
                </a:solidFill>
              </a:rPr>
              <a:t>  影響              被影響</a:t>
            </a:r>
            <a:endParaRPr kumimoji="1" lang="ja-JP" altLang="en-US" b="1">
              <a:solidFill>
                <a:schemeClr val="tx1"/>
              </a:solidFill>
            </a:endParaRPr>
          </a:p>
        </p:txBody>
      </p:sp>
      <p:cxnSp>
        <p:nvCxnSpPr>
          <p:cNvPr id="78" name="Straight Arrow Connector 77"/>
          <p:cNvCxnSpPr/>
          <p:nvPr/>
        </p:nvCxnSpPr>
        <p:spPr>
          <a:xfrm>
            <a:off x="5220072" y="4005064"/>
            <a:ext cx="0" cy="64807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0" idx="2"/>
            <a:endCxn id="12" idx="0"/>
          </p:cNvCxnSpPr>
          <p:nvPr/>
        </p:nvCxnSpPr>
        <p:spPr>
          <a:xfrm>
            <a:off x="3959680" y="5085184"/>
            <a:ext cx="320" cy="64812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37" idx="3"/>
            <a:endCxn id="39" idx="1"/>
          </p:cNvCxnSpPr>
          <p:nvPr/>
        </p:nvCxnSpPr>
        <p:spPr>
          <a:xfrm>
            <a:off x="3707904" y="2708896"/>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1187624" y="162880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1187624" y="270892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17" name="Shape 116"/>
          <p:cNvCxnSpPr>
            <a:stCxn id="39" idx="2"/>
            <a:endCxn id="8" idx="0"/>
          </p:cNvCxnSpPr>
          <p:nvPr/>
        </p:nvCxnSpPr>
        <p:spPr>
          <a:xfrm rot="16200000" flipH="1">
            <a:off x="6156040" y="1988816"/>
            <a:ext cx="648120" cy="2520280"/>
          </a:xfrm>
          <a:prstGeom prst="curvedConnector3">
            <a:avLst>
              <a:gd name="adj1" fmla="val 50000"/>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187624" y="486916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187624" y="5949280"/>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33" name="Shape 116"/>
          <p:cNvCxnSpPr>
            <a:stCxn id="37" idx="2"/>
            <a:endCxn id="31" idx="0"/>
          </p:cNvCxnSpPr>
          <p:nvPr/>
        </p:nvCxnSpPr>
        <p:spPr>
          <a:xfrm rot="16200000" flipH="1">
            <a:off x="3635868" y="1988932"/>
            <a:ext cx="648168" cy="2520096"/>
          </a:xfrm>
          <a:prstGeom prst="curvedConnector3">
            <a:avLst>
              <a:gd name="adj1" fmla="val 33155"/>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43" name="Shape 116"/>
          <p:cNvCxnSpPr>
            <a:endCxn id="31" idx="0"/>
          </p:cNvCxnSpPr>
          <p:nvPr/>
        </p:nvCxnSpPr>
        <p:spPr>
          <a:xfrm>
            <a:off x="1187624" y="3212976"/>
            <a:ext cx="4032376" cy="360088"/>
          </a:xfrm>
          <a:prstGeom prst="curvedConnector2">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1" idx="1"/>
            <a:endCxn id="11" idx="3"/>
          </p:cNvCxnSpPr>
          <p:nvPr/>
        </p:nvCxnSpPr>
        <p:spPr>
          <a:xfrm flipH="1" flipV="1">
            <a:off x="3707680" y="3789016"/>
            <a:ext cx="504320" cy="4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533272" y="5373216"/>
            <a:ext cx="50405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Left)">
                                      <p:cBhvr>
                                        <p:cTn id="7" dur="2000"/>
                                        <p:tgtEl>
                                          <p:spTgt spid="36"/>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randombar(horizontal)">
                                      <p:cBhvr>
                                        <p:cTn id="11" dur="2000"/>
                                        <p:tgtEl>
                                          <p:spTgt spid="57"/>
                                        </p:tgtEl>
                                      </p:cBhvr>
                                    </p:animEffect>
                                  </p:childTnLst>
                                </p:cTn>
                              </p:par>
                            </p:childTnLst>
                          </p:cTn>
                        </p:par>
                        <p:par>
                          <p:cTn id="12" fill="hold">
                            <p:stCondLst>
                              <p:cond delay="4000"/>
                            </p:stCondLst>
                            <p:childTnLst>
                              <p:par>
                                <p:cTn id="13" presetID="14" presetClass="entr" presetSubtype="1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horizontal)">
                                      <p:cBhvr>
                                        <p:cTn id="15" dur="2000"/>
                                        <p:tgtEl>
                                          <p:spTgt spid="60"/>
                                        </p:tgtEl>
                                      </p:cBhvr>
                                    </p:animEffect>
                                  </p:childTnLst>
                                </p:cTn>
                              </p:par>
                            </p:childTnLst>
                          </p:cTn>
                        </p:par>
                        <p:par>
                          <p:cTn id="16" fill="hold">
                            <p:stCondLst>
                              <p:cond delay="6000"/>
                            </p:stCondLst>
                            <p:childTnLst>
                              <p:par>
                                <p:cTn id="17" presetID="14" presetClass="entr" presetSubtype="1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randombar(horizontal)">
                                      <p:cBhvr>
                                        <p:cTn id="19" dur="2000"/>
                                        <p:tgtEl>
                                          <p:spTgt spid="7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slide(fromTop)">
                                      <p:cBhvr>
                                        <p:cTn id="24" dur="2000"/>
                                        <p:tgtEl>
                                          <p:spTgt spid="32"/>
                                        </p:tgtEl>
                                      </p:cBhvr>
                                    </p:animEffect>
                                  </p:childTnLst>
                                </p:cTn>
                              </p:par>
                            </p:childTnLst>
                          </p:cTn>
                        </p:par>
                        <p:par>
                          <p:cTn id="25" fill="hold">
                            <p:stCondLst>
                              <p:cond delay="2000"/>
                            </p:stCondLst>
                            <p:childTnLst>
                              <p:par>
                                <p:cTn id="26" presetID="12" presetClass="entr" presetSubtype="1"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slide(fromTop)">
                                      <p:cBhvr>
                                        <p:cTn id="28" dur="2000"/>
                                        <p:tgtEl>
                                          <p:spTgt spid="41"/>
                                        </p:tgtEl>
                                      </p:cBhvr>
                                    </p:animEffect>
                                  </p:childTnLst>
                                </p:cTn>
                              </p:par>
                            </p:childTnLst>
                          </p:cTn>
                        </p:par>
                        <p:par>
                          <p:cTn id="29" fill="hold">
                            <p:stCondLst>
                              <p:cond delay="4000"/>
                            </p:stCondLst>
                            <p:childTnLst>
                              <p:par>
                                <p:cTn id="30" presetID="12" presetClass="entr" presetSubtype="1"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slide(fromTop)">
                                      <p:cBhvr>
                                        <p:cTn id="32" dur="2000"/>
                                        <p:tgtEl>
                                          <p:spTgt spid="37"/>
                                        </p:tgtEl>
                                      </p:cBhvr>
                                    </p:animEffect>
                                  </p:childTnLst>
                                </p:cTn>
                              </p:par>
                            </p:childTnLst>
                          </p:cTn>
                        </p:par>
                        <p:par>
                          <p:cTn id="33" fill="hold">
                            <p:stCondLst>
                              <p:cond delay="6000"/>
                            </p:stCondLst>
                            <p:childTnLst>
                              <p:par>
                                <p:cTn id="34" presetID="12" presetClass="entr" presetSubtype="8"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lide(fromLeft)">
                                      <p:cBhvr>
                                        <p:cTn id="36" dur="2000"/>
                                        <p:tgtEl>
                                          <p:spTgt spid="14"/>
                                        </p:tgtEl>
                                      </p:cBhvr>
                                    </p:animEffect>
                                  </p:childTnLst>
                                </p:cTn>
                              </p:par>
                              <p:par>
                                <p:cTn id="37" presetID="12" presetClass="entr" presetSubtype="8" fill="hold"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slide(fromLeft)">
                                      <p:cBhvr>
                                        <p:cTn id="39" dur="2000"/>
                                        <p:tgtEl>
                                          <p:spTgt spid="82"/>
                                        </p:tgtEl>
                                      </p:cBhvr>
                                    </p:animEffect>
                                  </p:childTnLst>
                                </p:cTn>
                              </p:par>
                            </p:childTnLst>
                          </p:cTn>
                        </p:par>
                        <p:par>
                          <p:cTn id="40" fill="hold">
                            <p:stCondLst>
                              <p:cond delay="8000"/>
                            </p:stCondLst>
                            <p:childTnLst>
                              <p:par>
                                <p:cTn id="41" presetID="12" presetClass="entr" presetSubtype="1"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slide(fromTop)">
                                      <p:cBhvr>
                                        <p:cTn id="43" dur="20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slide(fromLeft)">
                                      <p:cBhvr>
                                        <p:cTn id="48" dur="2000"/>
                                        <p:tgtEl>
                                          <p:spTgt spid="21"/>
                                        </p:tgtEl>
                                      </p:cBhvr>
                                    </p:animEffect>
                                  </p:childTnLst>
                                </p:cTn>
                              </p:par>
                              <p:par>
                                <p:cTn id="49" presetID="12" presetClass="entr" presetSubtype="8" fill="hold" nodeType="with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slide(fromLeft)">
                                      <p:cBhvr>
                                        <p:cTn id="51" dur="2000"/>
                                        <p:tgtEl>
                                          <p:spTgt spid="73"/>
                                        </p:tgtEl>
                                      </p:cBhvr>
                                    </p:animEffect>
                                  </p:childTnLst>
                                </p:cTn>
                              </p:par>
                            </p:childTnLst>
                          </p:cTn>
                        </p:par>
                        <p:par>
                          <p:cTn id="52" fill="hold">
                            <p:stCondLst>
                              <p:cond delay="2000"/>
                            </p:stCondLst>
                            <p:childTnLst>
                              <p:par>
                                <p:cTn id="53" presetID="12" presetClass="entr" presetSubtype="1"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slide(fromTop)">
                                      <p:cBhvr>
                                        <p:cTn id="55" dur="2000"/>
                                        <p:tgtEl>
                                          <p:spTgt spid="9"/>
                                        </p:tgtEl>
                                      </p:cBhvr>
                                    </p:animEffect>
                                  </p:childTnLst>
                                </p:cTn>
                              </p:par>
                            </p:childTnLst>
                          </p:cTn>
                        </p:par>
                        <p:par>
                          <p:cTn id="56" fill="hold">
                            <p:stCondLst>
                              <p:cond delay="4000"/>
                            </p:stCondLst>
                            <p:childTnLst>
                              <p:par>
                                <p:cTn id="57" presetID="12" presetClass="entr" presetSubtype="2" fill="hold"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slide(fromRight)">
                                      <p:cBhvr>
                                        <p:cTn id="59" dur="2000"/>
                                        <p:tgtEl>
                                          <p:spTgt spid="91"/>
                                        </p:tgtEl>
                                      </p:cBhvr>
                                    </p:animEffect>
                                  </p:childTnLst>
                                </p:cTn>
                              </p:par>
                              <p:par>
                                <p:cTn id="60" presetID="12" presetClass="entr" presetSubtype="2" fill="hold" nodeType="with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slide(fromRight)">
                                      <p:cBhvr>
                                        <p:cTn id="62" dur="2000"/>
                                        <p:tgtEl>
                                          <p:spTgt spid="95"/>
                                        </p:tgtEl>
                                      </p:cBhvr>
                                    </p:animEffect>
                                  </p:childTnLst>
                                </p:cTn>
                              </p:par>
                            </p:childTnLst>
                          </p:cTn>
                        </p:par>
                        <p:par>
                          <p:cTn id="63" fill="hold">
                            <p:stCondLst>
                              <p:cond delay="6000"/>
                            </p:stCondLst>
                            <p:childTnLst>
                              <p:par>
                                <p:cTn id="64" presetID="12" presetClass="entr" presetSubtype="2"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slide(fromRight)">
                                      <p:cBhvr>
                                        <p:cTn id="66" dur="2000"/>
                                        <p:tgtEl>
                                          <p:spTgt spid="7"/>
                                        </p:tgtEl>
                                      </p:cBhvr>
                                    </p:animEffect>
                                  </p:childTnLst>
                                </p:cTn>
                              </p:par>
                            </p:childTnLst>
                          </p:cTn>
                        </p:par>
                        <p:par>
                          <p:cTn id="67" fill="hold">
                            <p:stCondLst>
                              <p:cond delay="8000"/>
                            </p:stCondLst>
                            <p:childTnLst>
                              <p:par>
                                <p:cTn id="68" presetID="12" presetClass="entr" presetSubtype="8" fill="hold" nodeType="afterEffect">
                                  <p:stCondLst>
                                    <p:cond delay="0"/>
                                  </p:stCondLst>
                                  <p:childTnLst>
                                    <p:set>
                                      <p:cBhvr>
                                        <p:cTn id="69" dur="1" fill="hold">
                                          <p:stCondLst>
                                            <p:cond delay="0"/>
                                          </p:stCondLst>
                                        </p:cTn>
                                        <p:tgtEl>
                                          <p:spTgt spid="133"/>
                                        </p:tgtEl>
                                        <p:attrNameLst>
                                          <p:attrName>style.visibility</p:attrName>
                                        </p:attrNameLst>
                                      </p:cBhvr>
                                      <p:to>
                                        <p:strVal val="visible"/>
                                      </p:to>
                                    </p:set>
                                    <p:animEffect transition="in" filter="slide(fromLeft)">
                                      <p:cBhvr>
                                        <p:cTn id="70" dur="2000"/>
                                        <p:tgtEl>
                                          <p:spTgt spid="133"/>
                                        </p:tgtEl>
                                      </p:cBhvr>
                                    </p:animEffect>
                                  </p:childTnLst>
                                </p:cTn>
                              </p:par>
                              <p:par>
                                <p:cTn id="71" presetID="12" presetClass="entr" presetSubtype="8"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slide(fromLeft)">
                                      <p:cBhvr>
                                        <p:cTn id="73" dur="2000"/>
                                        <p:tgtEl>
                                          <p:spTgt spid="43"/>
                                        </p:tgtEl>
                                      </p:cBhvr>
                                    </p:animEffect>
                                  </p:childTnLst>
                                </p:cTn>
                              </p:par>
                            </p:childTnLst>
                          </p:cTn>
                        </p:par>
                        <p:par>
                          <p:cTn id="74" fill="hold">
                            <p:stCondLst>
                              <p:cond delay="10000"/>
                            </p:stCondLst>
                            <p:childTnLst>
                              <p:par>
                                <p:cTn id="75" presetID="12" presetClass="entr" presetSubtype="1"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slide(fromTop)">
                                      <p:cBhvr>
                                        <p:cTn id="77" dur="2000"/>
                                        <p:tgtEl>
                                          <p:spTgt spid="31"/>
                                        </p:tgtEl>
                                      </p:cBhvr>
                                    </p:animEffect>
                                  </p:childTnLst>
                                </p:cTn>
                              </p:par>
                            </p:childTnLst>
                          </p:cTn>
                        </p:par>
                        <p:par>
                          <p:cTn id="78" fill="hold">
                            <p:stCondLst>
                              <p:cond delay="12000"/>
                            </p:stCondLst>
                            <p:childTnLst>
                              <p:par>
                                <p:cTn id="79" presetID="12" presetClass="entr" presetSubtype="1" fill="hold"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slide(fromTop)">
                                      <p:cBhvr>
                                        <p:cTn id="81" dur="2000"/>
                                        <p:tgtEl>
                                          <p:spTgt spid="35"/>
                                        </p:tgtEl>
                                      </p:cBhvr>
                                    </p:animEffect>
                                  </p:childTnLst>
                                </p:cTn>
                              </p:par>
                              <p:par>
                                <p:cTn id="82" presetID="12" presetClass="entr" presetSubtype="8" fill="hold" nodeType="with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slide(fromLeft)">
                                      <p:cBhvr>
                                        <p:cTn id="84" dur="2000"/>
                                        <p:tgtEl>
                                          <p:spTgt spid="52"/>
                                        </p:tgtEl>
                                      </p:cBhvr>
                                    </p:animEffect>
                                  </p:childTnLst>
                                </p:cTn>
                              </p:par>
                              <p:par>
                                <p:cTn id="85" presetID="12" presetClass="entr" presetSubtype="2"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slide(fromRight)">
                                      <p:cBhvr>
                                        <p:cTn id="87" dur="2000"/>
                                        <p:tgtEl>
                                          <p:spTgt spid="48"/>
                                        </p:tgtEl>
                                      </p:cBhvr>
                                    </p:animEffect>
                                  </p:childTnLst>
                                </p:cTn>
                              </p:par>
                            </p:childTnLst>
                          </p:cTn>
                        </p:par>
                        <p:par>
                          <p:cTn id="88" fill="hold">
                            <p:stCondLst>
                              <p:cond delay="14000"/>
                            </p:stCondLst>
                            <p:childTnLst>
                              <p:par>
                                <p:cTn id="89" presetID="12" presetClass="entr" presetSubtype="1" fill="hold" grpId="0"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slide(fromTop)">
                                      <p:cBhvr>
                                        <p:cTn id="91" dur="2000"/>
                                        <p:tgtEl>
                                          <p:spTgt spid="11"/>
                                        </p:tgtEl>
                                      </p:cBhvr>
                                    </p:animEffect>
                                  </p:childTnLst>
                                </p:cTn>
                              </p:par>
                            </p:childTnLst>
                          </p:cTn>
                        </p:par>
                        <p:par>
                          <p:cTn id="92" fill="hold">
                            <p:stCondLst>
                              <p:cond delay="16000"/>
                            </p:stCondLst>
                            <p:childTnLst>
                              <p:par>
                                <p:cTn id="93" presetID="12" presetClass="entr" presetSubtype="8" fill="hold" nodeType="afterEffect">
                                  <p:stCondLst>
                                    <p:cond delay="0"/>
                                  </p:stCondLst>
                                  <p:childTnLst>
                                    <p:set>
                                      <p:cBhvr>
                                        <p:cTn id="94" dur="1" fill="hold">
                                          <p:stCondLst>
                                            <p:cond delay="0"/>
                                          </p:stCondLst>
                                        </p:cTn>
                                        <p:tgtEl>
                                          <p:spTgt spid="117"/>
                                        </p:tgtEl>
                                        <p:attrNameLst>
                                          <p:attrName>style.visibility</p:attrName>
                                        </p:attrNameLst>
                                      </p:cBhvr>
                                      <p:to>
                                        <p:strVal val="visible"/>
                                      </p:to>
                                    </p:set>
                                    <p:animEffect transition="in" filter="slide(fromLeft)">
                                      <p:cBhvr>
                                        <p:cTn id="95" dur="2000"/>
                                        <p:tgtEl>
                                          <p:spTgt spid="117"/>
                                        </p:tgtEl>
                                      </p:cBhvr>
                                    </p:animEffect>
                                  </p:childTnLst>
                                </p:cTn>
                              </p:par>
                            </p:childTnLst>
                          </p:cTn>
                        </p:par>
                        <p:par>
                          <p:cTn id="96" fill="hold">
                            <p:stCondLst>
                              <p:cond delay="18000"/>
                            </p:stCondLst>
                            <p:childTnLst>
                              <p:par>
                                <p:cTn id="97" presetID="12" presetClass="entr" presetSubtype="1" fill="hold" grpId="0" nodeType="after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slide(fromTop)">
                                      <p:cBhvr>
                                        <p:cTn id="99" dur="2000"/>
                                        <p:tgtEl>
                                          <p:spTgt spid="8"/>
                                        </p:tgtEl>
                                      </p:cBhvr>
                                    </p:animEffect>
                                  </p:childTnLst>
                                </p:cTn>
                              </p:par>
                            </p:childTnLst>
                          </p:cTn>
                        </p:par>
                        <p:par>
                          <p:cTn id="100" fill="hold">
                            <p:stCondLst>
                              <p:cond delay="20000"/>
                            </p:stCondLst>
                            <p:childTnLst>
                              <p:par>
                                <p:cTn id="101" presetID="12" presetClass="entr" presetSubtype="1" fill="hold" nodeType="after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slide(fromTop)">
                                      <p:cBhvr>
                                        <p:cTn id="103" dur="2000"/>
                                        <p:tgtEl>
                                          <p:spTgt spid="53"/>
                                        </p:tgtEl>
                                      </p:cBhvr>
                                    </p:animEffect>
                                  </p:childTnLst>
                                </p:cTn>
                              </p:par>
                              <p:par>
                                <p:cTn id="104" presetID="12" presetClass="entr" presetSubtype="1" fill="hold"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slide(fromTop)">
                                      <p:cBhvr>
                                        <p:cTn id="106" dur="2000"/>
                                        <p:tgtEl>
                                          <p:spTgt spid="78"/>
                                        </p:tgtEl>
                                      </p:cBhvr>
                                    </p:animEffect>
                                  </p:childTnLst>
                                </p:cTn>
                              </p:par>
                              <p:par>
                                <p:cTn id="107" presetID="12" presetClass="entr" presetSubtype="1" fill="hold" nodeType="with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slide(fromTop)">
                                      <p:cBhvr>
                                        <p:cTn id="109" dur="2000"/>
                                        <p:tgtEl>
                                          <p:spTgt spid="45"/>
                                        </p:tgtEl>
                                      </p:cBhvr>
                                    </p:animEffect>
                                  </p:childTnLst>
                                </p:cTn>
                              </p:par>
                              <p:par>
                                <p:cTn id="110" presetID="12" presetClass="entr" presetSubtype="8" fill="hold" nodeType="with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slide(fromLeft)">
                                      <p:cBhvr>
                                        <p:cTn id="112" dur="2000"/>
                                        <p:tgtEl>
                                          <p:spTgt spid="120"/>
                                        </p:tgtEl>
                                      </p:cBhvr>
                                    </p:animEffect>
                                  </p:childTnLst>
                                </p:cTn>
                              </p:par>
                            </p:childTnLst>
                          </p:cTn>
                        </p:par>
                        <p:par>
                          <p:cTn id="113" fill="hold">
                            <p:stCondLst>
                              <p:cond delay="22000"/>
                            </p:stCondLst>
                            <p:childTnLst>
                              <p:par>
                                <p:cTn id="114" presetID="12" presetClass="entr" presetSubtype="1" fill="hold" grpId="0" nodeType="afterEffect">
                                  <p:stCondLst>
                                    <p:cond delay="0"/>
                                  </p:stCondLst>
                                  <p:childTnLst>
                                    <p:set>
                                      <p:cBhvr>
                                        <p:cTn id="115" dur="1" fill="hold">
                                          <p:stCondLst>
                                            <p:cond delay="0"/>
                                          </p:stCondLst>
                                        </p:cTn>
                                        <p:tgtEl>
                                          <p:spTgt spid="10"/>
                                        </p:tgtEl>
                                        <p:attrNameLst>
                                          <p:attrName>style.visibility</p:attrName>
                                        </p:attrNameLst>
                                      </p:cBhvr>
                                      <p:to>
                                        <p:strVal val="visible"/>
                                      </p:to>
                                    </p:set>
                                    <p:animEffect transition="in" filter="slide(fromTop)">
                                      <p:cBhvr>
                                        <p:cTn id="116" dur="2000"/>
                                        <p:tgtEl>
                                          <p:spTgt spid="10"/>
                                        </p:tgtEl>
                                      </p:cBhvr>
                                    </p:animEffect>
                                  </p:childTnLst>
                                </p:cTn>
                              </p:par>
                            </p:childTnLst>
                          </p:cTn>
                        </p:par>
                        <p:par>
                          <p:cTn id="117" fill="hold">
                            <p:stCondLst>
                              <p:cond delay="24000"/>
                            </p:stCondLst>
                            <p:childTnLst>
                              <p:par>
                                <p:cTn id="118" presetID="12" presetClass="entr" presetSubtype="1" fill="hold" nodeType="afterEffect">
                                  <p:stCondLst>
                                    <p:cond delay="0"/>
                                  </p:stCondLst>
                                  <p:childTnLst>
                                    <p:set>
                                      <p:cBhvr>
                                        <p:cTn id="119" dur="1" fill="hold">
                                          <p:stCondLst>
                                            <p:cond delay="0"/>
                                          </p:stCondLst>
                                        </p:cTn>
                                        <p:tgtEl>
                                          <p:spTgt spid="79"/>
                                        </p:tgtEl>
                                        <p:attrNameLst>
                                          <p:attrName>style.visibility</p:attrName>
                                        </p:attrNameLst>
                                      </p:cBhvr>
                                      <p:to>
                                        <p:strVal val="visible"/>
                                      </p:to>
                                    </p:set>
                                    <p:animEffect transition="in" filter="slide(fromTop)">
                                      <p:cBhvr>
                                        <p:cTn id="120" dur="2000"/>
                                        <p:tgtEl>
                                          <p:spTgt spid="79"/>
                                        </p:tgtEl>
                                      </p:cBhvr>
                                    </p:animEffect>
                                  </p:childTnLst>
                                </p:cTn>
                              </p:par>
                              <p:par>
                                <p:cTn id="121" presetID="12" presetClass="entr" presetSubtype="8" fill="hold" nodeType="withEffect">
                                  <p:stCondLst>
                                    <p:cond delay="0"/>
                                  </p:stCondLst>
                                  <p:childTnLst>
                                    <p:set>
                                      <p:cBhvr>
                                        <p:cTn id="122" dur="1" fill="hold">
                                          <p:stCondLst>
                                            <p:cond delay="0"/>
                                          </p:stCondLst>
                                        </p:cTn>
                                        <p:tgtEl>
                                          <p:spTgt spid="121"/>
                                        </p:tgtEl>
                                        <p:attrNameLst>
                                          <p:attrName>style.visibility</p:attrName>
                                        </p:attrNameLst>
                                      </p:cBhvr>
                                      <p:to>
                                        <p:strVal val="visible"/>
                                      </p:to>
                                    </p:set>
                                    <p:animEffect transition="in" filter="slide(fromLeft)">
                                      <p:cBhvr>
                                        <p:cTn id="123" dur="2000"/>
                                        <p:tgtEl>
                                          <p:spTgt spid="121"/>
                                        </p:tgtEl>
                                      </p:cBhvr>
                                    </p:animEffect>
                                  </p:childTnLst>
                                </p:cTn>
                              </p:par>
                            </p:childTnLst>
                          </p:cTn>
                        </p:par>
                        <p:par>
                          <p:cTn id="124" fill="hold">
                            <p:stCondLst>
                              <p:cond delay="26000"/>
                            </p:stCondLst>
                            <p:childTnLst>
                              <p:par>
                                <p:cTn id="125" presetID="12" presetClass="entr" presetSubtype="1" fill="hold" grpId="0" nodeType="after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slide(fromTop)">
                                      <p:cBhvr>
                                        <p:cTn id="12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57" grpId="0" animBg="1"/>
      <p:bldP spid="60" grpId="0" animBg="1"/>
      <p:bldP spid="31" grpId="0" animBg="1"/>
      <p:bldP spid="32" grpId="0" animBg="1"/>
      <p:bldP spid="37" grpId="0" animBg="1"/>
      <p:bldP spid="39" grpId="0" animBg="1"/>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内部設計での処理設計（例）</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a:bodyPr>
          <a:lstStyle/>
          <a:p>
            <a:r>
              <a:rPr lang="ja-JP" altLang="en-US" sz="4800" smtClean="0"/>
              <a:t>顧客にとって意味のある処理やロジックやアルゴリズム以外でプログラマに伝えるべきことを書く。</a:t>
            </a:r>
            <a:endParaRPr lang="en-US" altLang="ja-JP" sz="4800" dirty="0" smtClean="0"/>
          </a:p>
          <a:p>
            <a:r>
              <a:rPr lang="ja-JP" altLang="en-US" sz="4800" smtClean="0"/>
              <a:t>主に内部データやテーブルとの入出力を主体に書く。</a:t>
            </a:r>
            <a:endParaRPr lang="en-US" altLang="ja-JP" sz="4800" dirty="0" smtClean="0">
              <a:solidFill>
                <a:srgbClr val="0000FF"/>
              </a:solidFill>
            </a:endParaRPr>
          </a:p>
          <a:p>
            <a:r>
              <a:rPr lang="ja-JP" altLang="en-US" sz="4800" smtClean="0">
                <a:solidFill>
                  <a:srgbClr val="0000FF"/>
                </a:solidFill>
              </a:rPr>
              <a:t>処理一覧</a:t>
            </a:r>
            <a:r>
              <a:rPr lang="ja-JP" altLang="en-US" sz="4800" smtClean="0"/>
              <a:t>を作成する。</a:t>
            </a:r>
            <a:endParaRPr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内部設計での処</a:t>
            </a:r>
            <a:r>
              <a:rPr lang="ja-JP" altLang="en-US" dirty="0" smtClean="0"/>
              <a:t>理</a:t>
            </a:r>
            <a:r>
              <a:rPr lang="ja-JP" altLang="en-US" smtClean="0"/>
              <a:t>設計（例）</a:t>
            </a:r>
            <a:endParaRPr kumimoji="1" lang="ja-JP" altLang="en-US" dirty="0"/>
          </a:p>
        </p:txBody>
      </p:sp>
      <p:sp>
        <p:nvSpPr>
          <p:cNvPr id="3" name="Content Placeholder 2"/>
          <p:cNvSpPr>
            <a:spLocks noGrp="1"/>
          </p:cNvSpPr>
          <p:nvPr>
            <p:ph idx="1"/>
          </p:nvPr>
        </p:nvSpPr>
        <p:spPr/>
        <p:txBody>
          <a:bodyPr>
            <a:normAutofit fontScale="85000" lnSpcReduction="20000"/>
          </a:bodyPr>
          <a:lstStyle/>
          <a:p>
            <a:pPr algn="ctr">
              <a:buNone/>
            </a:pPr>
            <a:r>
              <a:rPr kumimoji="1" lang="ja-JP" altLang="en-US" sz="5200" b="1" dirty="0" smtClean="0"/>
              <a:t>入力＝＝＞</a:t>
            </a:r>
            <a:r>
              <a:rPr kumimoji="1" lang="ja-JP" altLang="en-US" sz="6500" b="1" dirty="0" smtClean="0">
                <a:solidFill>
                  <a:srgbClr val="FF0000"/>
                </a:solidFill>
              </a:rPr>
              <a:t>処理</a:t>
            </a:r>
            <a:r>
              <a:rPr kumimoji="1" lang="ja-JP" altLang="en-US" sz="5200" b="1" dirty="0" smtClean="0"/>
              <a:t>＝＝＞出力</a:t>
            </a:r>
            <a:endParaRPr kumimoji="1" lang="en-US" altLang="ja-JP" sz="5200" b="1" dirty="0" smtClean="0"/>
          </a:p>
          <a:p>
            <a:r>
              <a:rPr kumimoji="1" lang="ja-JP" altLang="en-US" sz="4000" b="1" dirty="0" smtClean="0">
                <a:solidFill>
                  <a:srgbClr val="FF0000"/>
                </a:solidFill>
              </a:rPr>
              <a:t>処理</a:t>
            </a:r>
            <a:r>
              <a:rPr kumimoji="1" lang="ja-JP" altLang="en-US" sz="4000" dirty="0" smtClean="0"/>
              <a:t>内容の記述</a:t>
            </a:r>
            <a:endParaRPr kumimoji="1" lang="en-US" altLang="ja-JP" sz="4000" dirty="0" smtClean="0"/>
          </a:p>
          <a:p>
            <a:pPr lvl="1"/>
            <a:r>
              <a:rPr kumimoji="1" lang="ja-JP" altLang="en-US" sz="3600" dirty="0" smtClean="0"/>
              <a:t>共通</a:t>
            </a:r>
            <a:r>
              <a:rPr kumimoji="1" lang="ja-JP" altLang="en-US" sz="3600" b="1" dirty="0" smtClean="0">
                <a:solidFill>
                  <a:srgbClr val="FF0000"/>
                </a:solidFill>
              </a:rPr>
              <a:t>処理</a:t>
            </a:r>
            <a:endParaRPr kumimoji="1" lang="en-US" altLang="ja-JP" sz="3600" b="1" dirty="0" smtClean="0">
              <a:solidFill>
                <a:srgbClr val="FF0000"/>
              </a:solidFill>
            </a:endParaRPr>
          </a:p>
          <a:p>
            <a:pPr lvl="1"/>
            <a:r>
              <a:rPr kumimoji="1" lang="ja-JP" altLang="en-US" sz="3600" dirty="0" smtClean="0"/>
              <a:t>正常</a:t>
            </a:r>
            <a:r>
              <a:rPr kumimoji="1" lang="ja-JP" altLang="en-US" sz="3600" b="1" dirty="0" smtClean="0">
                <a:solidFill>
                  <a:srgbClr val="FF0000"/>
                </a:solidFill>
              </a:rPr>
              <a:t>処理</a:t>
            </a:r>
            <a:endParaRPr kumimoji="1" lang="en-US" altLang="ja-JP" sz="3600" b="1" dirty="0" smtClean="0">
              <a:solidFill>
                <a:srgbClr val="FF0000"/>
              </a:solidFill>
            </a:endParaRPr>
          </a:p>
          <a:p>
            <a:pPr lvl="1"/>
            <a:r>
              <a:rPr kumimoji="1" lang="ja-JP" altLang="en-US" sz="3600" dirty="0" smtClean="0"/>
              <a:t>チェック</a:t>
            </a:r>
            <a:r>
              <a:rPr kumimoji="1" lang="ja-JP" altLang="en-US" sz="3600" b="1" dirty="0" smtClean="0">
                <a:solidFill>
                  <a:srgbClr val="FF0000"/>
                </a:solidFill>
              </a:rPr>
              <a:t>処理</a:t>
            </a:r>
            <a:r>
              <a:rPr kumimoji="1" lang="ja-JP" altLang="en-US" sz="3600" dirty="0" smtClean="0"/>
              <a:t>・・・チェック</a:t>
            </a:r>
            <a:r>
              <a:rPr kumimoji="1" lang="ja-JP" altLang="en-US" sz="3600" smtClean="0"/>
              <a:t>設計とリンクする</a:t>
            </a:r>
            <a:endParaRPr kumimoji="1" lang="en-US" altLang="ja-JP" sz="3600" dirty="0" smtClean="0"/>
          </a:p>
          <a:p>
            <a:pPr lvl="1"/>
            <a:r>
              <a:rPr kumimoji="1" lang="ja-JP" altLang="en-US" sz="3600" dirty="0" smtClean="0"/>
              <a:t>アルゴリズム設</a:t>
            </a:r>
            <a:r>
              <a:rPr kumimoji="1" lang="ja-JP" altLang="en-US" sz="3600" smtClean="0"/>
              <a:t>計（外部設計のを詳細化）</a:t>
            </a:r>
            <a:endParaRPr kumimoji="1" lang="en-US" altLang="ja-JP" sz="3600" dirty="0" smtClean="0"/>
          </a:p>
          <a:p>
            <a:pPr lvl="1"/>
            <a:r>
              <a:rPr kumimoji="1" lang="ja-JP" altLang="en-US" sz="3600" dirty="0" smtClean="0"/>
              <a:t>異常</a:t>
            </a:r>
            <a:r>
              <a:rPr kumimoji="1" lang="ja-JP" altLang="en-US" sz="3600" b="1" dirty="0" smtClean="0">
                <a:solidFill>
                  <a:srgbClr val="FF0000"/>
                </a:solidFill>
              </a:rPr>
              <a:t>処理</a:t>
            </a:r>
            <a:r>
              <a:rPr kumimoji="1" lang="ja-JP" altLang="en-US" sz="3600" dirty="0" smtClean="0"/>
              <a:t>・・・・例外設計へリンク</a:t>
            </a:r>
            <a:endParaRPr kumimoji="1" lang="en-US" altLang="ja-JP" sz="3600" dirty="0" smtClean="0"/>
          </a:p>
          <a:p>
            <a:r>
              <a:rPr kumimoji="1" lang="ja-JP" altLang="en-US" sz="4000" dirty="0" smtClean="0"/>
              <a:t>画面・帳票</a:t>
            </a:r>
            <a:r>
              <a:rPr kumimoji="1" lang="ja-JP" altLang="en-US" sz="4000" smtClean="0"/>
              <a:t>設計を修飾する形で記述</a:t>
            </a:r>
            <a:endParaRPr kumimoji="1" lang="ja-JP" alt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リンクするという意味・・・</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a:bodyPr>
          <a:lstStyle/>
          <a:p>
            <a:pPr marL="342900" lvl="1" indent="-342900" algn="ctr">
              <a:buNone/>
            </a:pPr>
            <a:r>
              <a:rPr lang="ja-JP" altLang="en-US" sz="3600" smtClean="0">
                <a:solidFill>
                  <a:srgbClr val="FF0000"/>
                </a:solidFill>
                <a:latin typeface="ＭＳ Ｐゴシック" pitchFamily="50" charset="-128"/>
                <a:ea typeface="ＭＳ Ｐゴシック" pitchFamily="50" charset="-128"/>
              </a:rPr>
              <a:t>異常処理・・・・例外設計へ</a:t>
            </a:r>
            <a:r>
              <a:rPr lang="ja-JP" altLang="en-US" sz="3600" smtClean="0">
                <a:latin typeface="ＭＳ Ｐゴシック" pitchFamily="50" charset="-128"/>
                <a:ea typeface="ＭＳ Ｐゴシック" pitchFamily="50" charset="-128"/>
              </a:rPr>
              <a:t>「</a:t>
            </a:r>
            <a:r>
              <a:rPr lang="ja-JP" altLang="en-US" sz="3600" b="1" smtClean="0">
                <a:solidFill>
                  <a:srgbClr val="0000FF"/>
                </a:solidFill>
                <a:latin typeface="ＭＳ Ｐゴシック" pitchFamily="50" charset="-128"/>
                <a:ea typeface="ＭＳ Ｐゴシック" pitchFamily="50" charset="-128"/>
              </a:rPr>
              <a:t>リンク</a:t>
            </a:r>
            <a:r>
              <a:rPr lang="ja-JP" altLang="en-US" sz="3600" smtClean="0">
                <a:latin typeface="ＭＳ Ｐゴシック" pitchFamily="50" charset="-128"/>
                <a:ea typeface="ＭＳ Ｐゴシック" pitchFamily="50" charset="-128"/>
              </a:rPr>
              <a:t>」　？？？</a:t>
            </a:r>
            <a:endParaRPr lang="en-US" altLang="ja-JP" sz="3600" dirty="0" smtClean="0">
              <a:latin typeface="ＭＳ Ｐゴシック" pitchFamily="50" charset="-128"/>
              <a:ea typeface="ＭＳ Ｐゴシック" pitchFamily="50" charset="-128"/>
            </a:endParaRPr>
          </a:p>
          <a:p>
            <a:pPr marL="342900" lvl="1" indent="-342900">
              <a:buFont typeface="Arial" pitchFamily="34" charset="0"/>
              <a:buChar char="•"/>
            </a:pPr>
            <a:r>
              <a:rPr lang="ja-JP" altLang="en-US" sz="4800" smtClean="0"/>
              <a:t>「関連付ける」という意味で使う。</a:t>
            </a:r>
            <a:endParaRPr lang="en-US" altLang="ja-JP" sz="4800" dirty="0" smtClean="0"/>
          </a:p>
          <a:p>
            <a:pPr marL="342900" lvl="1" indent="-342900">
              <a:buFont typeface="Arial" pitchFamily="34" charset="0"/>
              <a:buChar char="•"/>
            </a:pPr>
            <a:r>
              <a:rPr lang="ja-JP" altLang="en-US" sz="4800" smtClean="0"/>
              <a:t>異常処理に書くことを例外設計にも書くが、２重管理にならないように１箇所で書くように工夫をしてくださいという意味。</a:t>
            </a:r>
            <a:endParaRPr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2000"/>
                                        <p:tgtEl>
                                          <p:spTgt spid="3">
                                            <p:txEl>
                                              <p:pRg st="2" end="2"/>
                                            </p:txEl>
                                          </p:spTgt>
                                        </p:tgtEl>
                                      </p:cBhvr>
                                    </p:animEffect>
                                  </p:childTnLst>
                                </p:cTn>
                              </p:par>
                            </p:childTnLst>
                          </p:cTn>
                        </p:par>
                        <p:par>
                          <p:cTn id="13" fill="hold">
                            <p:stCondLst>
                              <p:cond delay="2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12589</TotalTime>
  <Words>2802</Words>
  <Application>Microsoft Office PowerPoint</Application>
  <PresentationFormat>On-screen Show (4:3)</PresentationFormat>
  <Paragraphs>341</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テーマ</vt:lpstr>
      <vt:lpstr>内部(詳細)設計について</vt:lpstr>
      <vt:lpstr>内部(詳細)設計の位置付け(例)</vt:lpstr>
      <vt:lpstr>内部設計(詳細設計)の位置付け</vt:lpstr>
      <vt:lpstr>外部(基本)設計と内部(詳細)設計</vt:lpstr>
      <vt:lpstr>外部(基本)設計と内部(詳細)設計</vt:lpstr>
      <vt:lpstr>外部設計書と内部設計書の体系(例)</vt:lpstr>
      <vt:lpstr>内部設計での処理設計（例）</vt:lpstr>
      <vt:lpstr>内部設計での処理設計（例）</vt:lpstr>
      <vt:lpstr>リンクするという意味・・・</vt:lpstr>
      <vt:lpstr>リンクするという意味・・・</vt:lpstr>
      <vt:lpstr>仕様書は・・・</vt:lpstr>
      <vt:lpstr>処理設計での注意事項</vt:lpstr>
      <vt:lpstr>コード設計</vt:lpstr>
      <vt:lpstr>内部設計での定数・コード設計</vt:lpstr>
      <vt:lpstr>コード設計について</vt:lpstr>
      <vt:lpstr>コード設計について</vt:lpstr>
      <vt:lpstr>コードと定数</vt:lpstr>
      <vt:lpstr>定数設計例</vt:lpstr>
      <vt:lpstr>チェック設計例</vt:lpstr>
      <vt:lpstr>チェックレベルについて</vt:lpstr>
      <vt:lpstr>各チェック処理は・・・・</vt:lpstr>
      <vt:lpstr>各設計とのリンク（修飾）関係</vt:lpstr>
      <vt:lpstr>ちなみに・・・設計体系(例)との違い</vt:lpstr>
      <vt:lpstr>（復習）修飾語の量と意味の関係</vt:lpstr>
      <vt:lpstr>Slide 25</vt:lpstr>
      <vt:lpstr>内部設計にも同じことが言える</vt:lpstr>
      <vt:lpstr>修飾する設計の量と具体化の関係</vt:lpstr>
      <vt:lpstr>例外（異常処理、復旧）設計(例)</vt:lpstr>
      <vt:lpstr>その他、例外設計とのリンク(例)</vt:lpstr>
      <vt:lpstr>内部設計でのメッセージ設計(例)</vt:lpstr>
      <vt:lpstr>ログ設計</vt:lpstr>
      <vt:lpstr>ログの種類</vt:lpstr>
      <vt:lpstr>ログ出力のメリット／デメリット</vt:lpstr>
      <vt:lpstr>５W３Hによるログ設計のヒント</vt:lpstr>
      <vt:lpstr>設計で注意して欲しいこと</vt:lpstr>
      <vt:lpstr>全体が見えないと・・・・</vt:lpstr>
      <vt:lpstr>ＳＥは・・・・</vt:lpstr>
      <vt:lpstr>全体が見えるようにするには・・・</vt:lpstr>
      <vt:lpstr>設計は冗長か？</vt:lpstr>
      <vt:lpstr>設計に網羅性（もうらせい）があるか？</vt:lpstr>
      <vt:lpstr>網（魚を取るあみ）、羅（鳥を取るあみ）</vt:lpstr>
      <vt:lpstr>設計にあたって</vt:lpstr>
    </vt:vector>
  </TitlesOfParts>
  <Manager>権代　祥一</Manager>
  <Company>ハノイ工科大学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雛形</dc:title>
  <dc:creator>権代　祥一</dc:creator>
  <cp:lastModifiedBy>権代　祥一</cp:lastModifiedBy>
  <cp:revision>572</cp:revision>
  <dcterms:created xsi:type="dcterms:W3CDTF">2009-12-23T09:12:48Z</dcterms:created>
  <dcterms:modified xsi:type="dcterms:W3CDTF">2012-02-03T08:01:17Z</dcterms:modified>
  <cp:category>ＩＴ日本語</cp:category>
  <cp:version>3</cp:version>
</cp:coreProperties>
</file>