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5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F696-F9CD-4F1F-B817-EB73710E3DDB}" type="datetimeFigureOut">
              <a:rPr kumimoji="1" lang="ja-JP" altLang="en-US" smtClean="0"/>
              <a:pPr/>
              <a:t>2015/2/27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CE74-4824-48B2-AC34-D128A5EF34F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F696-F9CD-4F1F-B817-EB73710E3DDB}" type="datetimeFigureOut">
              <a:rPr kumimoji="1" lang="ja-JP" altLang="en-US" smtClean="0"/>
              <a:pPr/>
              <a:t>2015/2/27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CE74-4824-48B2-AC34-D128A5EF34F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F696-F9CD-4F1F-B817-EB73710E3DDB}" type="datetimeFigureOut">
              <a:rPr kumimoji="1" lang="ja-JP" altLang="en-US" smtClean="0"/>
              <a:pPr/>
              <a:t>2015/2/27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CE74-4824-48B2-AC34-D128A5EF34F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F696-F9CD-4F1F-B817-EB73710E3DDB}" type="datetimeFigureOut">
              <a:rPr kumimoji="1" lang="ja-JP" altLang="en-US" smtClean="0"/>
              <a:pPr/>
              <a:t>2015/2/27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CE74-4824-48B2-AC34-D128A5EF34F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F696-F9CD-4F1F-B817-EB73710E3DDB}" type="datetimeFigureOut">
              <a:rPr kumimoji="1" lang="ja-JP" altLang="en-US" smtClean="0"/>
              <a:pPr/>
              <a:t>2015/2/27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CE74-4824-48B2-AC34-D128A5EF34F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F696-F9CD-4F1F-B817-EB73710E3DDB}" type="datetimeFigureOut">
              <a:rPr kumimoji="1" lang="ja-JP" altLang="en-US" smtClean="0"/>
              <a:pPr/>
              <a:t>2015/2/27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CE74-4824-48B2-AC34-D128A5EF34F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F696-F9CD-4F1F-B817-EB73710E3DDB}" type="datetimeFigureOut">
              <a:rPr kumimoji="1" lang="ja-JP" altLang="en-US" smtClean="0"/>
              <a:pPr/>
              <a:t>2015/2/27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CE74-4824-48B2-AC34-D128A5EF34F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F696-F9CD-4F1F-B817-EB73710E3DDB}" type="datetimeFigureOut">
              <a:rPr kumimoji="1" lang="ja-JP" altLang="en-US" smtClean="0"/>
              <a:pPr/>
              <a:t>2015/2/27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CE74-4824-48B2-AC34-D128A5EF34F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F696-F9CD-4F1F-B817-EB73710E3DDB}" type="datetimeFigureOut">
              <a:rPr kumimoji="1" lang="ja-JP" altLang="en-US" smtClean="0"/>
              <a:pPr/>
              <a:t>2015/2/27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CE74-4824-48B2-AC34-D128A5EF34F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F696-F9CD-4F1F-B817-EB73710E3DDB}" type="datetimeFigureOut">
              <a:rPr kumimoji="1" lang="ja-JP" altLang="en-US" smtClean="0"/>
              <a:pPr/>
              <a:t>2015/2/27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CE74-4824-48B2-AC34-D128A5EF34F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F696-F9CD-4F1F-B817-EB73710E3DDB}" type="datetimeFigureOut">
              <a:rPr kumimoji="1" lang="ja-JP" altLang="en-US" smtClean="0"/>
              <a:pPr/>
              <a:t>2015/2/27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CE74-4824-48B2-AC34-D128A5EF34F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4F696-F9CD-4F1F-B817-EB73710E3DDB}" type="datetimeFigureOut">
              <a:rPr kumimoji="1" lang="ja-JP" altLang="en-US" smtClean="0"/>
              <a:pPr/>
              <a:t>2015/2/27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FCE74-4824-48B2-AC34-D128A5EF34F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42844" y="142852"/>
            <a:ext cx="8858312" cy="65722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ja-JP" altLang="en-US" sz="2400" dirty="0" smtClean="0"/>
              <a:t>ベトナム</a:t>
            </a:r>
            <a:r>
              <a:rPr lang="en-US" altLang="ja-JP" sz="2400" dirty="0" smtClean="0"/>
              <a:t>:</a:t>
            </a:r>
            <a:r>
              <a:rPr lang="ja-JP" altLang="en-US" sz="2400" dirty="0" smtClean="0"/>
              <a:t>若い国・物価安い・</a:t>
            </a:r>
            <a:r>
              <a:rPr lang="ja-JP" altLang="en-US" sz="2400" dirty="0"/>
              <a:t>アクティブ</a:t>
            </a:r>
            <a:endParaRPr lang="en-US" altLang="ja-JP" sz="2400" dirty="0" smtClean="0"/>
          </a:p>
          <a:p>
            <a:pPr lvl="1"/>
            <a:r>
              <a:rPr lang="ja-JP" altLang="en-US" sz="1800" dirty="0" smtClean="0"/>
              <a:t>人材市場：毎年</a:t>
            </a:r>
            <a:r>
              <a:rPr lang="en-US" altLang="ja-JP" sz="1800" dirty="0" smtClean="0"/>
              <a:t>65,000</a:t>
            </a:r>
            <a:r>
              <a:rPr lang="ja-JP" altLang="en-US" sz="1800" dirty="0" smtClean="0"/>
              <a:t>人　</a:t>
            </a:r>
            <a:r>
              <a:rPr lang="en-US" altLang="ja-JP" sz="1800" dirty="0" smtClean="0"/>
              <a:t>IT</a:t>
            </a:r>
            <a:r>
              <a:rPr lang="ja-JP" altLang="en-US" sz="1800" dirty="0" smtClean="0"/>
              <a:t>学部卒業（大卒及び専門卒）</a:t>
            </a:r>
            <a:endParaRPr lang="en-US" altLang="ja-JP" sz="1800" dirty="0" smtClean="0"/>
          </a:p>
          <a:p>
            <a:pPr lvl="2"/>
            <a:r>
              <a:rPr kumimoji="1" lang="ja-JP" altLang="en-US" sz="1600" dirty="0"/>
              <a:t>ハノイ工科</a:t>
            </a:r>
            <a:r>
              <a:rPr kumimoji="1" lang="ja-JP" altLang="en-US" sz="1600" dirty="0" smtClean="0"/>
              <a:t>大学</a:t>
            </a:r>
            <a:r>
              <a:rPr lang="ja-JP" altLang="en-US" sz="1600" dirty="0"/>
              <a:t>：</a:t>
            </a:r>
            <a:r>
              <a:rPr kumimoji="1" lang="ja-JP" altLang="en-US" sz="1400" dirty="0" smtClean="0"/>
              <a:t>毎年</a:t>
            </a:r>
            <a:r>
              <a:rPr kumimoji="1" lang="en-US" altLang="ja-JP" sz="1400" dirty="0" smtClean="0"/>
              <a:t>600</a:t>
            </a:r>
            <a:r>
              <a:rPr kumimoji="1" lang="ja-JP" altLang="en-US" sz="1400" dirty="0" smtClean="0"/>
              <a:t>人卒業</a:t>
            </a:r>
            <a:r>
              <a:rPr kumimoji="1" lang="en-US" altLang="ja-JP" sz="1400" dirty="0" smtClean="0"/>
              <a:t>(100</a:t>
            </a:r>
            <a:r>
              <a:rPr kumimoji="1" lang="ja-JP" altLang="en-US" sz="1400" dirty="0" smtClean="0"/>
              <a:t>人日本語できる。その中に</a:t>
            </a:r>
            <a:r>
              <a:rPr kumimoji="1" lang="en-US" altLang="ja-JP" sz="1400" dirty="0" smtClean="0"/>
              <a:t>30</a:t>
            </a:r>
            <a:r>
              <a:rPr kumimoji="1" lang="ja-JP" altLang="en-US" sz="1400" dirty="0" smtClean="0"/>
              <a:t>人通常日本語可能</a:t>
            </a:r>
            <a:r>
              <a:rPr kumimoji="1" lang="en-US" altLang="ja-JP" sz="1400" dirty="0" smtClean="0"/>
              <a:t>)</a:t>
            </a:r>
            <a:endParaRPr lang="en-US" altLang="ja-JP" sz="1600" dirty="0" smtClean="0"/>
          </a:p>
          <a:p>
            <a:pPr lvl="1"/>
            <a:r>
              <a:rPr kumimoji="1" lang="ja-JP" altLang="en-US" sz="2400" dirty="0" smtClean="0"/>
              <a:t>給料：日本の</a:t>
            </a:r>
            <a:r>
              <a:rPr kumimoji="1" lang="en-US" altLang="ja-JP" sz="2400" dirty="0" smtClean="0"/>
              <a:t>5/1</a:t>
            </a:r>
          </a:p>
          <a:p>
            <a:pPr lvl="2"/>
            <a:r>
              <a:rPr lang="ja-JP" altLang="en-US" sz="1800" dirty="0" smtClean="0"/>
              <a:t>新卒：</a:t>
            </a:r>
            <a:r>
              <a:rPr lang="en-US" altLang="ja-JP" sz="1800" dirty="0" smtClean="0"/>
              <a:t>350$</a:t>
            </a:r>
            <a:r>
              <a:rPr lang="ja-JP" altLang="en-US" sz="1800" dirty="0" smtClean="0"/>
              <a:t>～</a:t>
            </a:r>
            <a:r>
              <a:rPr lang="en-US" altLang="ja-JP" sz="1800" dirty="0" smtClean="0"/>
              <a:t>500$</a:t>
            </a:r>
            <a:r>
              <a:rPr lang="ja-JP" altLang="en-US" sz="1800" dirty="0" err="1" smtClean="0"/>
              <a:t>。</a:t>
            </a:r>
            <a:r>
              <a:rPr lang="ja-JP" altLang="en-US" sz="1800" dirty="0" smtClean="0"/>
              <a:t>突破的に</a:t>
            </a:r>
            <a:r>
              <a:rPr lang="en-US" altLang="ja-JP" sz="1800" dirty="0" smtClean="0"/>
              <a:t>750$</a:t>
            </a:r>
            <a:r>
              <a:rPr lang="ja-JP" altLang="en-US" sz="1800" dirty="0" smtClean="0"/>
              <a:t>支払会社がいる。</a:t>
            </a:r>
            <a:endParaRPr lang="en-US" altLang="ja-JP" sz="1800" dirty="0" smtClean="0"/>
          </a:p>
          <a:p>
            <a:pPr lvl="3"/>
            <a:r>
              <a:rPr kumimoji="1" lang="ja-JP" altLang="en-US" sz="1600" dirty="0" smtClean="0"/>
              <a:t>日本語できたら</a:t>
            </a:r>
            <a:r>
              <a:rPr kumimoji="1" lang="en-US" altLang="ja-JP" sz="1600" dirty="0" smtClean="0"/>
              <a:t>100$</a:t>
            </a:r>
            <a:r>
              <a:rPr kumimoji="1" lang="ja-JP" altLang="en-US" sz="1600" dirty="0" smtClean="0"/>
              <a:t>プラス</a:t>
            </a:r>
            <a:endParaRPr kumimoji="1" lang="en-US" altLang="ja-JP" sz="1600" dirty="0" smtClean="0"/>
          </a:p>
          <a:p>
            <a:pPr lvl="2"/>
            <a:r>
              <a:rPr lang="ja-JP" altLang="en-US" sz="1800" dirty="0" smtClean="0"/>
              <a:t>中途：</a:t>
            </a:r>
            <a:endParaRPr lang="en-US" altLang="ja-JP" sz="1800" dirty="0" smtClean="0"/>
          </a:p>
          <a:p>
            <a:pPr lvl="3"/>
            <a:r>
              <a:rPr lang="ja-JP" altLang="en-US" sz="1600" dirty="0" smtClean="0"/>
              <a:t>日本経験（</a:t>
            </a:r>
            <a:r>
              <a:rPr lang="en-US" altLang="ja-JP" sz="1600" dirty="0" smtClean="0"/>
              <a:t>3</a:t>
            </a:r>
            <a:r>
              <a:rPr lang="ja-JP" altLang="en-US" sz="1600" dirty="0" smtClean="0"/>
              <a:t>年）：</a:t>
            </a:r>
            <a:r>
              <a:rPr lang="en-US" altLang="ja-JP" sz="1600" dirty="0" smtClean="0"/>
              <a:t>1000$</a:t>
            </a:r>
            <a:r>
              <a:rPr lang="ja-JP" altLang="en-US" sz="1600" dirty="0" smtClean="0"/>
              <a:t>～</a:t>
            </a:r>
            <a:r>
              <a:rPr lang="en-US" altLang="ja-JP" sz="1600" dirty="0" smtClean="0"/>
              <a:t>1500$ </a:t>
            </a:r>
            <a:r>
              <a:rPr lang="ja-JP" altLang="en-US" sz="1600" dirty="0" smtClean="0"/>
              <a:t>（</a:t>
            </a:r>
            <a:r>
              <a:rPr lang="en-US" altLang="ja-JP" sz="1600" dirty="0" smtClean="0"/>
              <a:t>= </a:t>
            </a:r>
            <a:r>
              <a:rPr lang="ja-JP" altLang="en-US" sz="1600" dirty="0" smtClean="0"/>
              <a:t>日本語不可</a:t>
            </a:r>
            <a:r>
              <a:rPr lang="en-US" altLang="ja-JP" sz="1600" dirty="0" smtClean="0"/>
              <a:t>Senior</a:t>
            </a:r>
            <a:r>
              <a:rPr lang="ja-JP" altLang="en-US" sz="1600" dirty="0" smtClean="0"/>
              <a:t>）</a:t>
            </a:r>
            <a:endParaRPr lang="en-US" altLang="ja-JP" sz="1600" dirty="0" smtClean="0"/>
          </a:p>
          <a:p>
            <a:pPr lvl="3"/>
            <a:r>
              <a:rPr kumimoji="1" lang="ja-JP" altLang="en-US" sz="1600" dirty="0" smtClean="0"/>
              <a:t>普通</a:t>
            </a:r>
            <a:r>
              <a:rPr lang="ja-JP" altLang="en-US" sz="1600" dirty="0" smtClean="0"/>
              <a:t>（</a:t>
            </a:r>
            <a:r>
              <a:rPr lang="en-US" altLang="ja-JP" sz="1600" dirty="0" smtClean="0"/>
              <a:t>3</a:t>
            </a:r>
            <a:r>
              <a:rPr lang="ja-JP" altLang="en-US" sz="1600" dirty="0" smtClean="0"/>
              <a:t>年） </a:t>
            </a:r>
            <a:r>
              <a:rPr kumimoji="1" lang="ja-JP" altLang="en-US" sz="1600" dirty="0" smtClean="0"/>
              <a:t>：</a:t>
            </a:r>
            <a:r>
              <a:rPr lang="en-US" altLang="ja-JP" sz="1600" dirty="0" smtClean="0"/>
              <a:t>6</a:t>
            </a:r>
            <a:r>
              <a:rPr kumimoji="1" lang="en-US" altLang="ja-JP" sz="1600" dirty="0" smtClean="0"/>
              <a:t>00$</a:t>
            </a:r>
            <a:r>
              <a:rPr kumimoji="1" lang="ja-JP" altLang="en-US" sz="1600" dirty="0" smtClean="0"/>
              <a:t>～</a:t>
            </a:r>
            <a:r>
              <a:rPr kumimoji="1" lang="en-US" altLang="ja-JP" sz="1600" dirty="0" smtClean="0"/>
              <a:t>1000$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日本</a:t>
            </a:r>
            <a:r>
              <a:rPr kumimoji="1" lang="en-US" altLang="ja-JP" sz="2400" dirty="0" smtClean="0"/>
              <a:t>: </a:t>
            </a:r>
            <a:r>
              <a:rPr kumimoji="1" lang="ja-JP" altLang="en-US" sz="2400" dirty="0" smtClean="0"/>
              <a:t>少子化高齢化問題・</a:t>
            </a:r>
            <a:r>
              <a:rPr lang="ja-JP" altLang="en-US" sz="2400" dirty="0" smtClean="0"/>
              <a:t>物価高い</a:t>
            </a:r>
            <a:endParaRPr lang="en-US" altLang="ja-JP" sz="2400" dirty="0" smtClean="0"/>
          </a:p>
          <a:p>
            <a:pPr lvl="1"/>
            <a:r>
              <a:rPr lang="ja-JP" altLang="en-US" sz="2000" dirty="0" smtClean="0"/>
              <a:t>人材市場：</a:t>
            </a:r>
            <a:r>
              <a:rPr kumimoji="1" lang="en-US" altLang="ja-JP" sz="2000" dirty="0" smtClean="0"/>
              <a:t>IT</a:t>
            </a:r>
            <a:r>
              <a:rPr kumimoji="1" lang="ja-JP" altLang="en-US" sz="2000" dirty="0" smtClean="0"/>
              <a:t>技術者不足</a:t>
            </a:r>
            <a:endParaRPr kumimoji="1" lang="en-US" altLang="ja-JP" sz="2000" dirty="0" smtClean="0"/>
          </a:p>
          <a:p>
            <a:pPr lvl="1"/>
            <a:r>
              <a:rPr lang="ja-JP" altLang="en-US" sz="2000" dirty="0" smtClean="0"/>
              <a:t>給料：高い</a:t>
            </a:r>
            <a:endParaRPr lang="en-US" altLang="ja-JP" sz="2000" dirty="0" smtClean="0"/>
          </a:p>
          <a:p>
            <a:pPr lvl="2"/>
            <a:r>
              <a:rPr kumimoji="1" lang="ja-JP" altLang="en-US" sz="1800" dirty="0" smtClean="0"/>
              <a:t>新卒：</a:t>
            </a:r>
            <a:r>
              <a:rPr lang="en-US" altLang="ja-JP" sz="1800" dirty="0"/>
              <a:t>2000</a:t>
            </a:r>
            <a:r>
              <a:rPr lang="en-US" altLang="ja-JP" sz="1800" dirty="0" smtClean="0"/>
              <a:t>$</a:t>
            </a:r>
            <a:r>
              <a:rPr lang="ja-JP" altLang="en-US" sz="1800" dirty="0" smtClean="0"/>
              <a:t>～</a:t>
            </a:r>
            <a:r>
              <a:rPr lang="en-US" altLang="ja-JP" sz="1800" dirty="0" smtClean="0"/>
              <a:t>2200$</a:t>
            </a:r>
          </a:p>
          <a:p>
            <a:pPr lvl="2"/>
            <a:r>
              <a:rPr kumimoji="1" lang="ja-JP" altLang="en-US" sz="1800" dirty="0" smtClean="0"/>
              <a:t>中途：いろいろあるが</a:t>
            </a:r>
            <a:r>
              <a:rPr kumimoji="1" lang="en-US" altLang="ja-JP" sz="1800" dirty="0" smtClean="0"/>
              <a:t>2500$</a:t>
            </a:r>
            <a:r>
              <a:rPr kumimoji="1" lang="ja-JP" altLang="en-US" sz="1800" dirty="0" smtClean="0"/>
              <a:t>～</a:t>
            </a:r>
            <a:r>
              <a:rPr lang="en-US" altLang="ja-JP" sz="1800" dirty="0" smtClean="0"/>
              <a:t>7000$</a:t>
            </a:r>
          </a:p>
          <a:p>
            <a:pPr>
              <a:buNone/>
            </a:pPr>
            <a:r>
              <a:rPr kumimoji="1" lang="ja-JP" altLang="en-US" dirty="0" smtClean="0"/>
              <a:t>⇒日本側の仕事をベトナムに送りやってもらってお金儲かる。</a:t>
            </a:r>
            <a:endParaRPr kumimoji="1" lang="en-US" altLang="ja-JP" sz="2800" dirty="0" smtClean="0"/>
          </a:p>
          <a:p>
            <a:pPr lvl="1"/>
            <a:endParaRPr kumimoji="1" lang="en-US" altLang="ja-JP" sz="2000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142844" y="214290"/>
            <a:ext cx="1214446" cy="35719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FFFF00"/>
                </a:solidFill>
              </a:rPr>
              <a:t>ベトナム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42876" y="3214686"/>
            <a:ext cx="1214414" cy="357190"/>
          </a:xfrm>
          <a:prstGeom prst="rect">
            <a:avLst/>
          </a:prstGeom>
        </p:spPr>
        <p:style>
          <a:lnRef idx="0">
            <a:schemeClr val="accent3"/>
          </a:lnRef>
          <a:fillRef idx="1001">
            <a:schemeClr val="lt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FF0000"/>
                </a:solidFill>
              </a:rPr>
              <a:t>日本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42844" y="142852"/>
            <a:ext cx="8858312" cy="6572296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/>
              <a:t>日本側の仕事：</a:t>
            </a:r>
            <a:endParaRPr kumimoji="1" lang="en-US" altLang="ja-JP" sz="2400" dirty="0" smtClean="0"/>
          </a:p>
          <a:p>
            <a:pPr lvl="1"/>
            <a:r>
              <a:rPr kumimoji="1" lang="ja-JP" altLang="en-US" sz="2000" dirty="0" smtClean="0"/>
              <a:t>日本現地コスト：</a:t>
            </a:r>
            <a:r>
              <a:rPr kumimoji="1" lang="en-US" altLang="ja-JP" sz="2000" dirty="0" smtClean="0"/>
              <a:t>4000$/</a:t>
            </a:r>
            <a:r>
              <a:rPr kumimoji="1" lang="ja-JP" altLang="en-US" sz="2000" dirty="0" smtClean="0"/>
              <a:t>人月</a:t>
            </a:r>
            <a:endParaRPr kumimoji="1" lang="en-US" altLang="ja-JP" sz="2000" dirty="0" smtClean="0"/>
          </a:p>
          <a:p>
            <a:pPr lvl="1"/>
            <a:r>
              <a:rPr lang="ja-JP" altLang="en-US" sz="2000" dirty="0" smtClean="0"/>
              <a:t>ベトナム側コスト：</a:t>
            </a:r>
            <a:r>
              <a:rPr lang="en-US" altLang="ja-JP" sz="2000" dirty="0" smtClean="0"/>
              <a:t>2500$</a:t>
            </a:r>
            <a:r>
              <a:rPr lang="en-US" altLang="ja-JP" sz="2000" dirty="0"/>
              <a:t>/</a:t>
            </a:r>
            <a:r>
              <a:rPr lang="ja-JP" altLang="en-US" sz="2000" dirty="0"/>
              <a:t>人月</a:t>
            </a:r>
            <a:endParaRPr lang="en-US" altLang="ja-JP" sz="2000" dirty="0"/>
          </a:p>
          <a:p>
            <a:pPr lvl="2"/>
            <a:r>
              <a:rPr lang="ja-JP" altLang="en-US" sz="1600" dirty="0" smtClean="0"/>
              <a:t>ベトナム側での平均給料：</a:t>
            </a:r>
            <a:r>
              <a:rPr lang="en-US" altLang="ja-JP" sz="1600" dirty="0" smtClean="0"/>
              <a:t>800$/</a:t>
            </a:r>
            <a:r>
              <a:rPr lang="ja-JP" altLang="en-US" sz="1600" dirty="0" smtClean="0"/>
              <a:t>人月</a:t>
            </a:r>
            <a:endParaRPr lang="en-US" altLang="ja-JP" sz="1600" dirty="0" smtClean="0"/>
          </a:p>
          <a:p>
            <a:pPr lvl="1">
              <a:buNone/>
            </a:pPr>
            <a:endParaRPr kumimoji="1" lang="en-US" altLang="ja-JP" sz="2000" dirty="0"/>
          </a:p>
          <a:p>
            <a:pPr lvl="1">
              <a:buNone/>
            </a:pPr>
            <a:endParaRPr kumimoji="1" lang="en-US" altLang="ja-JP" sz="2000" dirty="0" smtClean="0"/>
          </a:p>
        </p:txBody>
      </p:sp>
      <p:sp>
        <p:nvSpPr>
          <p:cNvPr id="4" name="角丸四角形 3"/>
          <p:cNvSpPr/>
          <p:nvPr/>
        </p:nvSpPr>
        <p:spPr>
          <a:xfrm>
            <a:off x="1071538" y="2143116"/>
            <a:ext cx="1500198" cy="7858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依頼元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3786182" y="2143116"/>
            <a:ext cx="1500198" cy="785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ベトナムでの会社</a:t>
            </a:r>
            <a:endParaRPr kumimoji="1" lang="ja-JP" altLang="en-US" dirty="0"/>
          </a:p>
        </p:txBody>
      </p:sp>
      <p:sp>
        <p:nvSpPr>
          <p:cNvPr id="7" name="円/楕円 6"/>
          <p:cNvSpPr/>
          <p:nvPr/>
        </p:nvSpPr>
        <p:spPr>
          <a:xfrm>
            <a:off x="6643702" y="2143116"/>
            <a:ext cx="1214446" cy="78581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支払給料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357158" y="4572008"/>
            <a:ext cx="1500198" cy="7858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依頼元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5072066" y="4572008"/>
            <a:ext cx="1500198" cy="785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ベトナムでの会社</a:t>
            </a:r>
            <a:endParaRPr kumimoji="1"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7643834" y="4500570"/>
            <a:ext cx="1214446" cy="78581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支払給料</a:t>
            </a:r>
            <a:endParaRPr kumimoji="1"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2928926" y="4572008"/>
            <a:ext cx="1500198" cy="7858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日本での会社</a:t>
            </a:r>
            <a:endParaRPr kumimoji="1" lang="ja-JP" altLang="en-US" dirty="0"/>
          </a:p>
        </p:txBody>
      </p:sp>
      <p:sp>
        <p:nvSpPr>
          <p:cNvPr id="12" name="右矢印 11"/>
          <p:cNvSpPr/>
          <p:nvPr/>
        </p:nvSpPr>
        <p:spPr>
          <a:xfrm>
            <a:off x="2643174" y="2357430"/>
            <a:ext cx="1000132" cy="35719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+2500$</a:t>
            </a:r>
            <a:endParaRPr kumimoji="1" lang="ja-JP" altLang="en-US" dirty="0"/>
          </a:p>
        </p:txBody>
      </p:sp>
      <p:sp>
        <p:nvSpPr>
          <p:cNvPr id="15" name="右矢印 14"/>
          <p:cNvSpPr/>
          <p:nvPr/>
        </p:nvSpPr>
        <p:spPr>
          <a:xfrm>
            <a:off x="4500562" y="4857760"/>
            <a:ext cx="571504" cy="21431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2857488" y="4357694"/>
            <a:ext cx="3786214" cy="1571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>
              <a:noFill/>
            </a:endParaRPr>
          </a:p>
          <a:p>
            <a:pPr algn="ctr"/>
            <a:endParaRPr lang="en-US" altLang="ja-JP" dirty="0" smtClean="0">
              <a:noFill/>
            </a:endParaRPr>
          </a:p>
          <a:p>
            <a:pPr algn="ctr"/>
            <a:endParaRPr kumimoji="1" lang="en-US" altLang="ja-JP" dirty="0" smtClean="0">
              <a:noFill/>
            </a:endParaRPr>
          </a:p>
          <a:p>
            <a:pPr algn="ctr"/>
            <a:endParaRPr lang="en-US" altLang="ja-JP" dirty="0" smtClean="0">
              <a:noFill/>
            </a:endParaRPr>
          </a:p>
          <a:p>
            <a:r>
              <a:rPr kumimoji="1" lang="ja-JP" altLang="en-US" dirty="0" smtClean="0">
                <a:noFill/>
              </a:rPr>
              <a:t>　　　　　　</a:t>
            </a:r>
            <a:endParaRPr kumimoji="1" lang="ja-JP" altLang="en-US" dirty="0">
              <a:noFill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2786050" y="5500702"/>
            <a:ext cx="785818" cy="28575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利益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3571868" y="5500702"/>
            <a:ext cx="2857520" cy="28575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4000$-800$ = 2200</a:t>
            </a:r>
            <a:r>
              <a:rPr kumimoji="1" lang="en-US" altLang="ja-JP" dirty="0" smtClean="0"/>
              <a:t>$/</a:t>
            </a:r>
            <a:r>
              <a:rPr kumimoji="1" lang="ja-JP" altLang="en-US" dirty="0" smtClean="0"/>
              <a:t>人月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3643306" y="2071678"/>
            <a:ext cx="1857388" cy="1214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>
              <a:noFill/>
            </a:endParaRPr>
          </a:p>
          <a:p>
            <a:pPr algn="ctr"/>
            <a:endParaRPr lang="en-US" altLang="ja-JP" dirty="0" smtClean="0">
              <a:noFill/>
            </a:endParaRPr>
          </a:p>
          <a:p>
            <a:pPr algn="ctr"/>
            <a:endParaRPr kumimoji="1" lang="en-US" altLang="ja-JP" dirty="0" smtClean="0">
              <a:noFill/>
            </a:endParaRPr>
          </a:p>
          <a:p>
            <a:pPr algn="ctr"/>
            <a:endParaRPr lang="en-US" altLang="ja-JP" dirty="0" smtClean="0">
              <a:noFill/>
            </a:endParaRPr>
          </a:p>
          <a:p>
            <a:r>
              <a:rPr kumimoji="1" lang="ja-JP" altLang="en-US" dirty="0" smtClean="0">
                <a:noFill/>
              </a:rPr>
              <a:t>　　　　　　</a:t>
            </a:r>
            <a:endParaRPr kumimoji="1" lang="ja-JP" altLang="en-US" dirty="0">
              <a:noFill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3357554" y="2928934"/>
            <a:ext cx="785818" cy="28575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利益</a:t>
            </a:r>
            <a:endParaRPr kumimoji="1" lang="ja-JP" altLang="en-US" dirty="0"/>
          </a:p>
        </p:txBody>
      </p:sp>
      <p:sp>
        <p:nvSpPr>
          <p:cNvPr id="24" name="角丸四角形 23"/>
          <p:cNvSpPr/>
          <p:nvPr/>
        </p:nvSpPr>
        <p:spPr>
          <a:xfrm>
            <a:off x="4143372" y="2928934"/>
            <a:ext cx="2857520" cy="28575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2500$-800$ = 1300</a:t>
            </a:r>
            <a:r>
              <a:rPr kumimoji="1" lang="en-US" altLang="ja-JP" dirty="0" smtClean="0"/>
              <a:t>$/</a:t>
            </a:r>
            <a:r>
              <a:rPr kumimoji="1" lang="ja-JP" altLang="en-US" dirty="0" smtClean="0"/>
              <a:t>人月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285720" y="1857364"/>
            <a:ext cx="8643998" cy="185738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dirty="0" smtClean="0">
              <a:noFill/>
            </a:endParaRPr>
          </a:p>
          <a:p>
            <a:pPr algn="ctr"/>
            <a:endParaRPr lang="en-US" altLang="ja-JP" dirty="0" smtClean="0">
              <a:noFill/>
            </a:endParaRPr>
          </a:p>
          <a:p>
            <a:pPr algn="ctr"/>
            <a:endParaRPr kumimoji="1" lang="en-US" altLang="ja-JP" dirty="0" smtClean="0">
              <a:noFill/>
            </a:endParaRPr>
          </a:p>
          <a:p>
            <a:pPr algn="ctr"/>
            <a:endParaRPr lang="en-US" altLang="ja-JP" dirty="0" smtClean="0">
              <a:noFill/>
            </a:endParaRPr>
          </a:p>
          <a:p>
            <a:r>
              <a:rPr kumimoji="1" lang="ja-JP" altLang="en-US" dirty="0" smtClean="0">
                <a:noFill/>
              </a:rPr>
              <a:t>　　　　　　</a:t>
            </a:r>
            <a:endParaRPr kumimoji="1" lang="ja-JP" altLang="en-US" dirty="0">
              <a:noFill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285720" y="1571612"/>
            <a:ext cx="785818" cy="28575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普通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285720" y="4214818"/>
            <a:ext cx="8643998" cy="207170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dirty="0" smtClean="0">
              <a:noFill/>
            </a:endParaRPr>
          </a:p>
          <a:p>
            <a:pPr algn="ctr"/>
            <a:endParaRPr lang="en-US" altLang="ja-JP" dirty="0" smtClean="0">
              <a:noFill/>
            </a:endParaRPr>
          </a:p>
          <a:p>
            <a:pPr algn="ctr"/>
            <a:endParaRPr kumimoji="1" lang="en-US" altLang="ja-JP" dirty="0" smtClean="0">
              <a:noFill/>
            </a:endParaRPr>
          </a:p>
          <a:p>
            <a:pPr algn="ctr"/>
            <a:endParaRPr lang="en-US" altLang="ja-JP" dirty="0" smtClean="0">
              <a:noFill/>
            </a:endParaRPr>
          </a:p>
          <a:p>
            <a:r>
              <a:rPr kumimoji="1" lang="ja-JP" altLang="en-US" dirty="0" smtClean="0">
                <a:noFill/>
              </a:rPr>
              <a:t>　　　　　　</a:t>
            </a:r>
            <a:endParaRPr kumimoji="1" lang="ja-JP" altLang="en-US" dirty="0">
              <a:noFill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285720" y="3874114"/>
            <a:ext cx="785818" cy="34070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理想</a:t>
            </a:r>
            <a:endParaRPr kumimoji="1" lang="ja-JP" altLang="en-US" dirty="0"/>
          </a:p>
        </p:txBody>
      </p:sp>
      <p:sp>
        <p:nvSpPr>
          <p:cNvPr id="29" name="右矢印 28"/>
          <p:cNvSpPr/>
          <p:nvPr/>
        </p:nvSpPr>
        <p:spPr>
          <a:xfrm>
            <a:off x="5500694" y="2357430"/>
            <a:ext cx="1000132" cy="35719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-800$</a:t>
            </a:r>
            <a:endParaRPr kumimoji="1" lang="ja-JP" altLang="en-US" dirty="0"/>
          </a:p>
        </p:txBody>
      </p:sp>
      <p:sp>
        <p:nvSpPr>
          <p:cNvPr id="30" name="右矢印 29"/>
          <p:cNvSpPr/>
          <p:nvPr/>
        </p:nvSpPr>
        <p:spPr>
          <a:xfrm>
            <a:off x="1857356" y="4786322"/>
            <a:ext cx="1000132" cy="35719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+4000$</a:t>
            </a:r>
            <a:endParaRPr kumimoji="1" lang="ja-JP" altLang="en-US" dirty="0"/>
          </a:p>
        </p:txBody>
      </p:sp>
      <p:sp>
        <p:nvSpPr>
          <p:cNvPr id="31" name="右矢印 30"/>
          <p:cNvSpPr/>
          <p:nvPr/>
        </p:nvSpPr>
        <p:spPr>
          <a:xfrm>
            <a:off x="6643702" y="4786322"/>
            <a:ext cx="1000132" cy="35719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-</a:t>
            </a:r>
            <a:r>
              <a:rPr kumimoji="1" lang="en-US" altLang="ja-JP" dirty="0" smtClean="0"/>
              <a:t>800$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98</Words>
  <Application>Microsoft Office PowerPoint</Application>
  <PresentationFormat>画面に合わせる (4:3)</PresentationFormat>
  <Paragraphs>58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スライド 1</vt:lpstr>
      <vt:lpstr>スライド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toan_nguyen</dc:creator>
  <cp:lastModifiedBy>toan_nguyen</cp:lastModifiedBy>
  <cp:revision>20</cp:revision>
  <dcterms:created xsi:type="dcterms:W3CDTF">2015-02-25T10:14:40Z</dcterms:created>
  <dcterms:modified xsi:type="dcterms:W3CDTF">2015-02-27T05:57:07Z</dcterms:modified>
</cp:coreProperties>
</file>