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6"/>
  </p:notesMasterIdLst>
  <p:sldIdLst>
    <p:sldId id="256" r:id="rId2"/>
    <p:sldId id="257" r:id="rId3"/>
    <p:sldId id="259" r:id="rId4"/>
    <p:sldId id="258" r:id="rId5"/>
    <p:sldId id="260" r:id="rId6"/>
    <p:sldId id="261" r:id="rId7"/>
    <p:sldId id="262" r:id="rId8"/>
    <p:sldId id="263" r:id="rId9"/>
    <p:sldId id="264" r:id="rId10"/>
    <p:sldId id="265" r:id="rId11"/>
    <p:sldId id="266" r:id="rId12"/>
    <p:sldId id="270" r:id="rId13"/>
    <p:sldId id="273" r:id="rId14"/>
    <p:sldId id="274" r:id="rId15"/>
    <p:sldId id="275" r:id="rId16"/>
    <p:sldId id="276" r:id="rId17"/>
    <p:sldId id="277" r:id="rId18"/>
    <p:sldId id="278" r:id="rId19"/>
    <p:sldId id="279" r:id="rId20"/>
    <p:sldId id="280" r:id="rId21"/>
    <p:sldId id="298" r:id="rId22"/>
    <p:sldId id="281" r:id="rId23"/>
    <p:sldId id="299" r:id="rId24"/>
    <p:sldId id="282" r:id="rId25"/>
    <p:sldId id="283" r:id="rId26"/>
    <p:sldId id="284" r:id="rId27"/>
    <p:sldId id="267" r:id="rId28"/>
    <p:sldId id="268" r:id="rId29"/>
    <p:sldId id="269" r:id="rId30"/>
    <p:sldId id="271" r:id="rId31"/>
    <p:sldId id="272"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534C6-F5FF-4652-9A57-6765280258A4}" type="datetimeFigureOut">
              <a:rPr lang="zh-TW" altLang="en-US" smtClean="0"/>
              <a:t>2017/6/28</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59375-832A-483D-B963-91BB2B466C94}" type="slidenum">
              <a:rPr lang="zh-TW" altLang="en-US" smtClean="0"/>
              <a:t>‹#›</a:t>
            </a:fld>
            <a:endParaRPr lang="zh-TW" altLang="en-US"/>
          </a:p>
        </p:txBody>
      </p:sp>
    </p:spTree>
    <p:extLst>
      <p:ext uri="{BB962C8B-B14F-4D97-AF65-F5344CB8AC3E}">
        <p14:creationId xmlns:p14="http://schemas.microsoft.com/office/powerpoint/2010/main" val="36274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The problem is described by </a:t>
            </a:r>
            <a:r>
              <a:rPr lang="en-US" altLang="zh-TW" dirty="0" err="1" smtClean="0"/>
              <a:t>Baldo</a:t>
            </a:r>
            <a:r>
              <a:rPr lang="en-US" altLang="zh-TW" dirty="0" smtClean="0"/>
              <a:t> at al 2014. </a:t>
            </a:r>
          </a:p>
          <a:p>
            <a:r>
              <a:rPr lang="en-US" altLang="zh-TW" dirty="0" smtClean="0"/>
              <a:t>A,</a:t>
            </a:r>
            <a:r>
              <a:rPr lang="en-US" altLang="zh-TW" baseline="0" dirty="0" smtClean="0"/>
              <a:t> perfect ready liquid go to filling line immediately.</a:t>
            </a:r>
          </a:p>
          <a:p>
            <a:r>
              <a:rPr lang="en-US" altLang="zh-TW" baseline="0" dirty="0" smtClean="0"/>
              <a:t>B, filling line has to wait for fermentation process in tanks</a:t>
            </a:r>
          </a:p>
          <a:p>
            <a:r>
              <a:rPr lang="en-US" altLang="zh-TW" baseline="0" dirty="0" smtClean="0"/>
              <a:t>C, Tank has to wait for filling line to be available.</a:t>
            </a:r>
          </a:p>
          <a:p>
            <a:endParaRPr lang="zh-TW" altLang="en-US" dirty="0"/>
          </a:p>
        </p:txBody>
      </p:sp>
      <p:sp>
        <p:nvSpPr>
          <p:cNvPr id="4" name="Slide Number Placeholder 3"/>
          <p:cNvSpPr>
            <a:spLocks noGrp="1"/>
          </p:cNvSpPr>
          <p:nvPr>
            <p:ph type="sldNum" sz="quarter" idx="10"/>
          </p:nvPr>
        </p:nvSpPr>
        <p:spPr/>
        <p:txBody>
          <a:bodyPr/>
          <a:lstStyle/>
          <a:p>
            <a:fld id="{46559375-832A-483D-B963-91BB2B466C94}" type="slidenum">
              <a:rPr lang="zh-TW" altLang="en-US" smtClean="0"/>
              <a:t>4</a:t>
            </a:fld>
            <a:endParaRPr lang="zh-TW" altLang="en-US"/>
          </a:p>
        </p:txBody>
      </p:sp>
    </p:spTree>
    <p:extLst>
      <p:ext uri="{BB962C8B-B14F-4D97-AF65-F5344CB8AC3E}">
        <p14:creationId xmlns:p14="http://schemas.microsoft.com/office/powerpoint/2010/main" val="14252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Give</a:t>
            </a:r>
            <a:r>
              <a:rPr lang="en-US" altLang="zh-TW" baseline="0" dirty="0" smtClean="0"/>
              <a:t> some example.</a:t>
            </a:r>
            <a:endParaRPr lang="zh-TW" altLang="en-US" dirty="0"/>
          </a:p>
        </p:txBody>
      </p:sp>
      <p:sp>
        <p:nvSpPr>
          <p:cNvPr id="4" name="Slide Number Placeholder 3"/>
          <p:cNvSpPr>
            <a:spLocks noGrp="1"/>
          </p:cNvSpPr>
          <p:nvPr>
            <p:ph type="sldNum" sz="quarter" idx="10"/>
          </p:nvPr>
        </p:nvSpPr>
        <p:spPr/>
        <p:txBody>
          <a:bodyPr/>
          <a:lstStyle/>
          <a:p>
            <a:fld id="{46559375-832A-483D-B963-91BB2B466C94}" type="slidenum">
              <a:rPr lang="zh-TW" altLang="en-US" smtClean="0"/>
              <a:t>12</a:t>
            </a:fld>
            <a:endParaRPr lang="zh-TW" altLang="en-US"/>
          </a:p>
        </p:txBody>
      </p:sp>
    </p:spTree>
    <p:extLst>
      <p:ext uri="{BB962C8B-B14F-4D97-AF65-F5344CB8AC3E}">
        <p14:creationId xmlns:p14="http://schemas.microsoft.com/office/powerpoint/2010/main" val="42099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7" name="Date Placeholder 6"/>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Date Placeholder 2"/>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ltLang="zh-TW"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EEF39C9-2D4C-4864-B42D-265F72E65AE1}" type="slidenum">
              <a:rPr lang="zh-TW" altLang="en-US" smtClean="0"/>
              <a:t>‹#›</a:t>
            </a:fld>
            <a:endParaRPr lang="zh-TW" altLang="en-US"/>
          </a:p>
        </p:txBody>
      </p:sp>
      <p:sp>
        <p:nvSpPr>
          <p:cNvPr id="9" name="Content Placeholder 8"/>
          <p:cNvSpPr>
            <a:spLocks noGrp="1"/>
          </p:cNvSpPr>
          <p:nvPr>
            <p:ph sz="quarter" idx="13"/>
          </p:nvPr>
        </p:nvSpPr>
        <p:spPr>
          <a:xfrm>
            <a:off x="304800" y="381000"/>
            <a:ext cx="7772400" cy="494284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ltLang="zh-TW"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8" name="Date Placeholder 7"/>
          <p:cNvSpPr>
            <a:spLocks noGrp="1"/>
          </p:cNvSpPr>
          <p:nvPr>
            <p:ph type="dt" sz="half" idx="10"/>
          </p:nvPr>
        </p:nvSpPr>
        <p:spPr/>
        <p:txBody>
          <a:bodyPr/>
          <a:lstStyle/>
          <a:p>
            <a:fld id="{A94038DA-51BE-4737-B5A6-F61BF1A35364}" type="datetimeFigureOut">
              <a:rPr lang="zh-TW" altLang="en-US" smtClean="0"/>
              <a:t>2017/6/28</a:t>
            </a:fld>
            <a:endParaRPr lang="zh-TW" altLang="en-US"/>
          </a:p>
        </p:txBody>
      </p:sp>
      <p:sp>
        <p:nvSpPr>
          <p:cNvPr id="9" name="Slide Number Placeholder 8"/>
          <p:cNvSpPr>
            <a:spLocks noGrp="1"/>
          </p:cNvSpPr>
          <p:nvPr>
            <p:ph type="sldNum" sz="quarter" idx="11"/>
          </p:nvPr>
        </p:nvSpPr>
        <p:spPr/>
        <p:txBody>
          <a:bodyPr/>
          <a:lstStyle/>
          <a:p>
            <a:fld id="{8EEF39C9-2D4C-4864-B42D-265F72E65AE1}"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EEF39C9-2D4C-4864-B42D-265F72E65AE1}" type="slidenum">
              <a:rPr lang="zh-TW" altLang="en-US" smtClean="0"/>
              <a:t>‹#›</a:t>
            </a:fld>
            <a:endParaRPr lang="zh-TW"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zh-TW"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4038DA-51BE-4737-B5A6-F61BF1A35364}" type="datetimeFigureOut">
              <a:rPr lang="zh-TW" altLang="en-US" smtClean="0"/>
              <a:t>2017/6/28</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1"/>
            <a:ext cx="7772400" cy="792087"/>
          </a:xfrm>
        </p:spPr>
        <p:txBody>
          <a:bodyPr/>
          <a:lstStyle/>
          <a:p>
            <a:pPr algn="ctr"/>
            <a:r>
              <a:rPr lang="en-US" altLang="zh-TW" sz="4800" dirty="0" smtClean="0">
                <a:solidFill>
                  <a:schemeClr val="tx1"/>
                </a:solidFill>
              </a:rPr>
              <a:t>National Central University</a:t>
            </a:r>
            <a:endParaRPr lang="zh-TW" altLang="en-US" sz="4800" dirty="0">
              <a:solidFill>
                <a:schemeClr val="tx1"/>
              </a:solidFill>
            </a:endParaRPr>
          </a:p>
        </p:txBody>
      </p:sp>
      <p:sp>
        <p:nvSpPr>
          <p:cNvPr id="3" name="Subtitle 2"/>
          <p:cNvSpPr>
            <a:spLocks noGrp="1"/>
          </p:cNvSpPr>
          <p:nvPr>
            <p:ph type="subTitle" idx="1"/>
          </p:nvPr>
        </p:nvSpPr>
        <p:spPr>
          <a:xfrm>
            <a:off x="1750238" y="1124744"/>
            <a:ext cx="5256584" cy="792088"/>
          </a:xfrm>
        </p:spPr>
        <p:txBody>
          <a:bodyPr>
            <a:noAutofit/>
          </a:bodyPr>
          <a:lstStyle/>
          <a:p>
            <a:pPr algn="ctr"/>
            <a:r>
              <a:rPr lang="en-US" altLang="zh-TW" sz="2400" dirty="0" smtClean="0">
                <a:solidFill>
                  <a:schemeClr val="tx1"/>
                </a:solidFill>
              </a:rPr>
              <a:t>Graduate Institute of Industrial Management</a:t>
            </a:r>
            <a:endParaRPr lang="zh-TW" altLang="en-US" sz="2400" dirty="0">
              <a:solidFill>
                <a:schemeClr val="tx1"/>
              </a:solidFill>
            </a:endParaRPr>
          </a:p>
        </p:txBody>
      </p:sp>
      <p:sp>
        <p:nvSpPr>
          <p:cNvPr id="4" name="TextBox 3"/>
          <p:cNvSpPr txBox="1"/>
          <p:nvPr/>
        </p:nvSpPr>
        <p:spPr>
          <a:xfrm>
            <a:off x="747030" y="2780928"/>
            <a:ext cx="7272808" cy="1015663"/>
          </a:xfrm>
          <a:prstGeom prst="rect">
            <a:avLst/>
          </a:prstGeom>
          <a:noFill/>
        </p:spPr>
        <p:txBody>
          <a:bodyPr wrap="square" rtlCol="0">
            <a:spAutoFit/>
          </a:bodyPr>
          <a:lstStyle/>
          <a:p>
            <a:pPr algn="ctr"/>
            <a:r>
              <a:rPr lang="en-US" altLang="zh-TW" sz="2000" b="1" dirty="0" smtClean="0"/>
              <a:t>Thesis Title</a:t>
            </a:r>
            <a:r>
              <a:rPr lang="en-US" altLang="zh-TW" sz="2000" dirty="0" smtClean="0"/>
              <a:t>: </a:t>
            </a:r>
            <a:r>
              <a:rPr lang="en-US" altLang="zh-TW" sz="2000" dirty="0"/>
              <a:t>Applying Genetic Algorithm to Schedule Brewery Production</a:t>
            </a:r>
            <a:endParaRPr lang="zh-TW" altLang="zh-TW" sz="2000" dirty="0"/>
          </a:p>
          <a:p>
            <a:pPr algn="ctr"/>
            <a:endParaRPr lang="zh-TW" altLang="en-US" sz="2000" dirty="0"/>
          </a:p>
        </p:txBody>
      </p:sp>
      <p:sp>
        <p:nvSpPr>
          <p:cNvPr id="8" name="TextBox 7"/>
          <p:cNvSpPr txBox="1"/>
          <p:nvPr/>
        </p:nvSpPr>
        <p:spPr>
          <a:xfrm>
            <a:off x="1254195" y="4005064"/>
            <a:ext cx="5256584" cy="923330"/>
          </a:xfrm>
          <a:prstGeom prst="rect">
            <a:avLst/>
          </a:prstGeom>
          <a:noFill/>
        </p:spPr>
        <p:txBody>
          <a:bodyPr wrap="square" rtlCol="0">
            <a:spAutoFit/>
          </a:bodyPr>
          <a:lstStyle/>
          <a:p>
            <a:r>
              <a:rPr lang="en-US" altLang="zh-TW" dirty="0" smtClean="0"/>
              <a:t>Name: Bui Xuan </a:t>
            </a:r>
            <a:r>
              <a:rPr lang="en-US" altLang="zh-TW" dirty="0" err="1" smtClean="0"/>
              <a:t>Toan</a:t>
            </a:r>
            <a:endParaRPr lang="en-US" altLang="zh-TW" dirty="0"/>
          </a:p>
          <a:p>
            <a:r>
              <a:rPr lang="en-US" altLang="zh-TW" dirty="0" smtClean="0"/>
              <a:t>ID: 104426602</a:t>
            </a:r>
          </a:p>
          <a:p>
            <a:r>
              <a:rPr lang="en-US" altLang="zh-TW" dirty="0" smtClean="0"/>
              <a:t>Nationality: Vietnamese</a:t>
            </a:r>
            <a:endParaRPr lang="zh-TW" altLang="en-US" dirty="0"/>
          </a:p>
        </p:txBody>
      </p:sp>
      <p:sp>
        <p:nvSpPr>
          <p:cNvPr id="9" name="TextBox 8"/>
          <p:cNvSpPr txBox="1"/>
          <p:nvPr/>
        </p:nvSpPr>
        <p:spPr>
          <a:xfrm>
            <a:off x="2367210" y="2175875"/>
            <a:ext cx="4032448" cy="461665"/>
          </a:xfrm>
          <a:prstGeom prst="rect">
            <a:avLst/>
          </a:prstGeom>
          <a:noFill/>
        </p:spPr>
        <p:txBody>
          <a:bodyPr wrap="square" rtlCol="0">
            <a:spAutoFit/>
          </a:bodyPr>
          <a:lstStyle/>
          <a:p>
            <a:pPr algn="ctr"/>
            <a:r>
              <a:rPr lang="en-US" altLang="zh-TW" sz="2400" dirty="0" smtClean="0"/>
              <a:t>The Oral Defense</a:t>
            </a:r>
            <a:endParaRPr lang="zh-TW" altLang="en-US" sz="2400" dirty="0"/>
          </a:p>
        </p:txBody>
      </p:sp>
    </p:spTree>
    <p:extLst>
      <p:ext uri="{BB962C8B-B14F-4D97-AF65-F5344CB8AC3E}">
        <p14:creationId xmlns:p14="http://schemas.microsoft.com/office/powerpoint/2010/main" val="97783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292080" y="2132856"/>
                <a:ext cx="2880320" cy="1780552"/>
              </a:xfrm>
              <a:prstGeom prst="rect">
                <a:avLst/>
              </a:prstGeom>
            </p:spPr>
            <p:txBody>
              <a:bodyPr wrap="square">
                <a:spAutoFit/>
              </a:bodyPr>
              <a:lstStyle/>
              <a:p>
                <a:pPr hangingPunct="0"/>
                <a:r>
                  <a:rPr lang="en-US" altLang="zh-TW" b="1" dirty="0"/>
                  <a:t>Decision variables:</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𝑋</m:t>
                        </m:r>
                      </m:e>
                      <m:sub>
                        <m:r>
                          <a:rPr lang="en-US" altLang="zh-TW" i="1">
                            <a:latin typeface="Cambria Math"/>
                          </a:rPr>
                          <m:t>𝑖𝑘𝑗</m:t>
                        </m:r>
                        <m:r>
                          <a:rPr lang="en-US" altLang="zh-TW" i="1">
                            <a:latin typeface="Cambria Math"/>
                          </a:rPr>
                          <m:t> </m:t>
                        </m:r>
                      </m:sub>
                    </m:sSub>
                  </m:oMath>
                </a14:m>
                <a:r>
                  <a:rPr lang="en-US" altLang="zh-TW" dirty="0"/>
                  <a:t>= 1 if machine j is selected for operation </a:t>
                </a:r>
                <a14:m>
                  <m:oMath xmlns:m="http://schemas.openxmlformats.org/officeDocument/2006/math">
                    <m:sSub>
                      <m:sSubPr>
                        <m:ctrlPr>
                          <a:rPr lang="zh-TW" altLang="zh-TW" i="1">
                            <a:latin typeface="Cambria Math"/>
                          </a:rPr>
                        </m:ctrlPr>
                      </m:sSubPr>
                      <m:e>
                        <m:r>
                          <a:rPr lang="en-US" altLang="zh-TW" i="1">
                            <a:latin typeface="Cambria Math"/>
                          </a:rPr>
                          <m:t>𝑜</m:t>
                        </m:r>
                      </m:e>
                      <m:sub>
                        <m:r>
                          <a:rPr lang="en-US" altLang="zh-TW" i="1">
                            <a:latin typeface="Cambria Math"/>
                          </a:rPr>
                          <m:t>𝑖𝑘</m:t>
                        </m:r>
                      </m:sub>
                    </m:sSub>
                  </m:oMath>
                </a14:m>
                <a:r>
                  <a:rPr lang="en-US" altLang="zh-TW" dirty="0"/>
                  <a:t>, 0 otherwise.</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𝑐</m:t>
                        </m:r>
                      </m:e>
                      <m:sub>
                        <m:r>
                          <a:rPr lang="en-US" altLang="zh-TW" i="1">
                            <a:latin typeface="Cambria Math"/>
                          </a:rPr>
                          <m:t>𝑖𝑘</m:t>
                        </m:r>
                      </m:sub>
                    </m:sSub>
                  </m:oMath>
                </a14:m>
                <a:r>
                  <a:rPr lang="en-US" altLang="zh-TW" dirty="0"/>
                  <a:t> = completion time of the operation </a:t>
                </a:r>
                <a14:m>
                  <m:oMath xmlns:m="http://schemas.openxmlformats.org/officeDocument/2006/math">
                    <m:sSub>
                      <m:sSubPr>
                        <m:ctrlPr>
                          <a:rPr lang="zh-TW" altLang="zh-TW" i="1">
                            <a:latin typeface="Cambria Math"/>
                          </a:rPr>
                        </m:ctrlPr>
                      </m:sSubPr>
                      <m:e>
                        <m:r>
                          <a:rPr lang="en-US" altLang="zh-TW" i="1">
                            <a:latin typeface="Cambria Math"/>
                          </a:rPr>
                          <m:t>𝑜</m:t>
                        </m:r>
                      </m:e>
                      <m:sub>
                        <m:r>
                          <a:rPr lang="en-US" altLang="zh-TW" i="1">
                            <a:latin typeface="Cambria Math"/>
                          </a:rPr>
                          <m:t>𝑖𝑘</m:t>
                        </m:r>
                      </m:sub>
                    </m:sSub>
                  </m:oMath>
                </a14:m>
                <a:r>
                  <a:rPr lang="en-US" altLang="zh-TW" dirty="0"/>
                  <a:t>.</a:t>
                </a:r>
                <a:endParaRPr lang="zh-TW" altLang="zh-TW" dirty="0"/>
              </a:p>
            </p:txBody>
          </p:sp>
        </mc:Choice>
        <mc:Fallback xmlns="">
          <p:sp>
            <p:nvSpPr>
              <p:cNvPr id="5" name="Rectangle 4"/>
              <p:cNvSpPr>
                <a:spLocks noRot="1" noChangeAspect="1" noMove="1" noResize="1" noEditPoints="1" noAdjustHandles="1" noChangeArrowheads="1" noChangeShapeType="1" noTextEdit="1"/>
              </p:cNvSpPr>
              <p:nvPr/>
            </p:nvSpPr>
            <p:spPr>
              <a:xfrm>
                <a:off x="5292080" y="2132856"/>
                <a:ext cx="2880320" cy="1780552"/>
              </a:xfrm>
              <a:prstGeom prst="rect">
                <a:avLst/>
              </a:prstGeom>
              <a:blipFill rotWithShape="1">
                <a:blip r:embed="rId3"/>
                <a:stretch>
                  <a:fillRect l="-1691" t="-1712" b="-44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714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10146"/>
          </a:xfrm>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744849"/>
            <a:ext cx="3240360" cy="4247317"/>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(5) is to minimize the </a:t>
            </a:r>
            <a:r>
              <a:rPr lang="en-US" altLang="zh-TW" dirty="0" err="1"/>
              <a:t>makespan</a:t>
            </a:r>
            <a:r>
              <a:rPr lang="en-US" altLang="zh-TW" dirty="0"/>
              <a:t> of all the </a:t>
            </a:r>
            <a:r>
              <a:rPr lang="en-US" altLang="zh-TW" dirty="0" smtClean="0"/>
              <a:t>jobs.</a:t>
            </a:r>
          </a:p>
          <a:p>
            <a:pPr marL="285750" indent="-285750">
              <a:buFont typeface="Arial" panose="020B0604020202020204" pitchFamily="34" charset="0"/>
              <a:buChar char="•"/>
            </a:pPr>
            <a:r>
              <a:rPr lang="en-US" altLang="zh-TW" dirty="0"/>
              <a:t>(6) and (7) consider the total processing time and dispatching the operations averagely over </a:t>
            </a:r>
            <a:r>
              <a:rPr lang="en-US" altLang="zh-TW" dirty="0" smtClean="0"/>
              <a:t>machines. </a:t>
            </a:r>
          </a:p>
          <a:p>
            <a:pPr marL="285750" indent="-285750">
              <a:buFont typeface="Arial" panose="020B0604020202020204" pitchFamily="34" charset="0"/>
              <a:buChar char="•"/>
            </a:pPr>
            <a:r>
              <a:rPr lang="en-US" altLang="zh-TW" dirty="0"/>
              <a:t>(8) </a:t>
            </a:r>
            <a:r>
              <a:rPr lang="en-US" altLang="zh-TW" dirty="0" smtClean="0"/>
              <a:t>the </a:t>
            </a:r>
            <a:r>
              <a:rPr lang="en-US" altLang="zh-TW" dirty="0"/>
              <a:t>successive operation has to be started after the completion of its precedent operation of the same </a:t>
            </a:r>
            <a:r>
              <a:rPr lang="en-US" altLang="zh-TW" dirty="0" smtClean="0"/>
              <a:t>job.</a:t>
            </a:r>
          </a:p>
          <a:p>
            <a:pPr marL="285750" indent="-285750">
              <a:buFont typeface="Arial" panose="020B0604020202020204" pitchFamily="34" charset="0"/>
              <a:buChar char="•"/>
            </a:pPr>
            <a:r>
              <a:rPr lang="en-US" altLang="zh-TW" dirty="0"/>
              <a:t>(9) </a:t>
            </a:r>
            <a:r>
              <a:rPr lang="en-US" altLang="zh-TW" dirty="0" smtClean="0"/>
              <a:t>one </a:t>
            </a:r>
            <a:r>
              <a:rPr lang="en-US" altLang="zh-TW" dirty="0"/>
              <a:t>machine has to be selection for each </a:t>
            </a:r>
            <a:r>
              <a:rPr lang="en-US" altLang="zh-TW" dirty="0" smtClean="0"/>
              <a:t>operation.</a:t>
            </a:r>
          </a:p>
          <a:p>
            <a:pPr marL="285750" indent="-285750">
              <a:buFont typeface="Arial" panose="020B0604020202020204" pitchFamily="34" charset="0"/>
              <a:buChar char="•"/>
            </a:pPr>
            <a:r>
              <a:rPr lang="en-US" altLang="zh-TW" dirty="0"/>
              <a:t>(10) and </a:t>
            </a:r>
            <a:r>
              <a:rPr lang="en-US" altLang="zh-TW" dirty="0" smtClean="0"/>
              <a:t>(</a:t>
            </a:r>
            <a:r>
              <a:rPr lang="en-US" altLang="zh-TW" dirty="0"/>
              <a:t>11) are the valid condition for decision variable.	</a:t>
            </a:r>
            <a:endParaRPr lang="zh-TW" altLang="en-US" dirty="0"/>
          </a:p>
        </p:txBody>
      </p:sp>
    </p:spTree>
    <p:extLst>
      <p:ext uri="{BB962C8B-B14F-4D97-AF65-F5344CB8AC3E}">
        <p14:creationId xmlns:p14="http://schemas.microsoft.com/office/powerpoint/2010/main" val="85871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Solution Approach: Assumption</a:t>
            </a:r>
            <a:endParaRPr lang="zh-TW" altLang="en-US" dirty="0"/>
          </a:p>
        </p:txBody>
      </p:sp>
      <p:sp>
        <p:nvSpPr>
          <p:cNvPr id="3" name="Content Placeholder 2"/>
          <p:cNvSpPr>
            <a:spLocks noGrp="1"/>
          </p:cNvSpPr>
          <p:nvPr>
            <p:ph idx="1"/>
          </p:nvPr>
        </p:nvSpPr>
        <p:spPr/>
        <p:txBody>
          <a:bodyPr>
            <a:normAutofit/>
          </a:bodyPr>
          <a:lstStyle/>
          <a:p>
            <a:pPr lvl="0" hangingPunct="0"/>
            <a:r>
              <a:rPr lang="en-US" altLang="zh-TW" dirty="0"/>
              <a:t>The fermentation time of a product is fixed and unrelated with the volume of </a:t>
            </a:r>
            <a:r>
              <a:rPr lang="en-US" altLang="zh-TW" dirty="0" smtClean="0"/>
              <a:t>production.</a:t>
            </a:r>
          </a:p>
          <a:p>
            <a:pPr lvl="0" hangingPunct="0"/>
            <a:r>
              <a:rPr lang="en-US" altLang="zh-TW" dirty="0" smtClean="0"/>
              <a:t>while </a:t>
            </a:r>
            <a:r>
              <a:rPr lang="en-US" altLang="zh-TW" dirty="0"/>
              <a:t>the bottle filling time is related with the production volume and filling machines capacity in a linear fashion. </a:t>
            </a:r>
            <a:endParaRPr lang="en-US" altLang="zh-TW" dirty="0" smtClean="0"/>
          </a:p>
          <a:p>
            <a:pPr lvl="0" hangingPunct="0"/>
            <a:r>
              <a:rPr lang="en-US" altLang="zh-TW" dirty="0" smtClean="0"/>
              <a:t>The </a:t>
            </a:r>
            <a:r>
              <a:rPr lang="en-US" altLang="zh-TW" dirty="0"/>
              <a:t>filling operation can only process when the fermentation operation is finished.</a:t>
            </a:r>
            <a:endParaRPr lang="zh-TW" altLang="zh-TW" dirty="0"/>
          </a:p>
          <a:p>
            <a:pPr lvl="0" hangingPunct="0"/>
            <a:r>
              <a:rPr lang="en-US" altLang="zh-TW" dirty="0"/>
              <a:t>A machine can only process an operation as a time</a:t>
            </a:r>
            <a:r>
              <a:rPr lang="en-US" altLang="zh-TW" dirty="0" smtClean="0"/>
              <a:t>.</a:t>
            </a:r>
          </a:p>
          <a:p>
            <a:pPr lvl="0" hangingPunct="0"/>
            <a:r>
              <a:rPr lang="en-US" altLang="zh-TW" dirty="0" smtClean="0"/>
              <a:t>A </a:t>
            </a:r>
            <a:r>
              <a:rPr lang="en-US" altLang="zh-TW" dirty="0"/>
              <a:t>machine can only process a set of operations base on their function. </a:t>
            </a:r>
            <a:endParaRPr lang="en-US" altLang="zh-TW" dirty="0" smtClean="0"/>
          </a:p>
          <a:p>
            <a:pPr lvl="0" hangingPunct="0"/>
            <a:r>
              <a:rPr lang="en-US" altLang="zh-TW" dirty="0" smtClean="0"/>
              <a:t>A </a:t>
            </a:r>
            <a:r>
              <a:rPr lang="en-US" altLang="zh-TW" dirty="0"/>
              <a:t>job will enter the machine immediately when the previous job is finished.</a:t>
            </a:r>
            <a:endParaRPr lang="zh-TW" altLang="zh-TW" dirty="0"/>
          </a:p>
          <a:p>
            <a:endParaRPr lang="zh-TW" altLang="en-US" dirty="0"/>
          </a:p>
        </p:txBody>
      </p:sp>
    </p:spTree>
    <p:extLst>
      <p:ext uri="{BB962C8B-B14F-4D97-AF65-F5344CB8AC3E}">
        <p14:creationId xmlns:p14="http://schemas.microsoft.com/office/powerpoint/2010/main" val="347051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Synchronization with GA</a:t>
            </a:r>
            <a:endParaRPr lang="zh-TW" altLang="en-US" dirty="0"/>
          </a:p>
        </p:txBody>
      </p:sp>
      <p:sp>
        <p:nvSpPr>
          <p:cNvPr id="3" name="Content Placeholder 2"/>
          <p:cNvSpPr>
            <a:spLocks noGrp="1"/>
          </p:cNvSpPr>
          <p:nvPr>
            <p:ph idx="1"/>
          </p:nvPr>
        </p:nvSpPr>
        <p:spPr>
          <a:xfrm>
            <a:off x="457200" y="1600200"/>
            <a:ext cx="6779096" cy="4637112"/>
          </a:xfrm>
        </p:spPr>
        <p:txBody>
          <a:bodyPr/>
          <a:lstStyle/>
          <a:p>
            <a:r>
              <a:rPr lang="en-US" altLang="zh-TW" dirty="0" smtClean="0"/>
              <a:t>There are two decisions in FJS:</a:t>
            </a:r>
          </a:p>
          <a:p>
            <a:pPr lvl="1"/>
            <a:r>
              <a:rPr lang="en-US" altLang="zh-TW" dirty="0" smtClean="0"/>
              <a:t>Machine selections (which machine to process an operation).</a:t>
            </a:r>
          </a:p>
          <a:p>
            <a:pPr lvl="1"/>
            <a:r>
              <a:rPr lang="en-US" altLang="zh-TW" dirty="0" smtClean="0"/>
              <a:t>Sequence decisions (the order of operations)</a:t>
            </a:r>
          </a:p>
          <a:p>
            <a:r>
              <a:rPr lang="en-US" altLang="zh-TW" dirty="0" smtClean="0"/>
              <a:t>The operation sequence constraints are need to be reserved.</a:t>
            </a:r>
          </a:p>
          <a:p>
            <a:r>
              <a:rPr lang="en-US" altLang="zh-TW" b="1" dirty="0" smtClean="0"/>
              <a:t>Question</a:t>
            </a:r>
            <a:r>
              <a:rPr lang="en-US" altLang="zh-TW" dirty="0" smtClean="0"/>
              <a:t>:</a:t>
            </a:r>
          </a:p>
          <a:p>
            <a:pPr lvl="1"/>
            <a:r>
              <a:rPr lang="en-US" altLang="zh-TW" dirty="0" smtClean="0"/>
              <a:t>How genes can be present a solution.</a:t>
            </a:r>
          </a:p>
          <a:p>
            <a:pPr lvl="1"/>
            <a:r>
              <a:rPr lang="en-US" altLang="zh-TW" dirty="0" smtClean="0"/>
              <a:t>How to compute fitness value of a genes (how good solution presentation is)</a:t>
            </a:r>
          </a:p>
          <a:p>
            <a:pPr lvl="1"/>
            <a:r>
              <a:rPr lang="en-US" altLang="zh-TW" dirty="0" smtClean="0"/>
              <a:t>How to do genetic operations (cross-over, mutation)</a:t>
            </a:r>
            <a:endParaRPr lang="zh-TW" altLang="en-US" dirty="0"/>
          </a:p>
        </p:txBody>
      </p:sp>
      <p:pic>
        <p:nvPicPr>
          <p:cNvPr id="10242" name="Picture 2" descr="D:\Toan\1. NCU Master Degree\Semester 4\writing thesis\immage\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5766" y="3751386"/>
            <a:ext cx="432048" cy="36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US" altLang="zh-TW" dirty="0" smtClean="0"/>
              <a:t>Genetic Presentation</a:t>
            </a:r>
            <a:endParaRPr lang="zh-TW"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54578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212976"/>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02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Sequence Decision Presentation</a:t>
            </a:r>
            <a:endParaRPr lang="zh-TW" altLang="en-US" dirty="0"/>
          </a:p>
        </p:txBody>
      </p:sp>
      <p:sp>
        <p:nvSpPr>
          <p:cNvPr id="5" name="TextBox 4"/>
          <p:cNvSpPr txBox="1"/>
          <p:nvPr/>
        </p:nvSpPr>
        <p:spPr>
          <a:xfrm>
            <a:off x="683568" y="3284984"/>
            <a:ext cx="597666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Each operations sequence will be presented by a list of </a:t>
            </a:r>
            <a:r>
              <a:rPr lang="en-US" altLang="zh-TW" dirty="0" smtClean="0"/>
              <a:t>job.</a:t>
            </a:r>
          </a:p>
          <a:p>
            <a:pPr marL="285750" indent="-285750">
              <a:buFont typeface="Arial" panose="020B0604020202020204" pitchFamily="34" charset="0"/>
              <a:buChar char="•"/>
            </a:pPr>
            <a:r>
              <a:rPr lang="en-US" altLang="zh-TW" dirty="0"/>
              <a:t>The sequence decision is read from left to </a:t>
            </a:r>
            <a:r>
              <a:rPr lang="en-US" altLang="zh-TW" dirty="0" smtClean="0"/>
              <a:t>right.</a:t>
            </a:r>
          </a:p>
          <a:p>
            <a:pPr marL="285750" indent="-285750">
              <a:buFont typeface="Arial" panose="020B0604020202020204" pitchFamily="34" charset="0"/>
              <a:buChar char="•"/>
            </a:pPr>
            <a:r>
              <a:rPr lang="en-US" altLang="zh-TW" b="1" dirty="0" smtClean="0"/>
              <a:t>Example</a:t>
            </a:r>
            <a:r>
              <a:rPr lang="en-US" altLang="zh-TW" dirty="0" smtClean="0"/>
              <a:t>: </a:t>
            </a:r>
            <a:r>
              <a:rPr lang="en-US" altLang="zh-TW" dirty="0"/>
              <a:t>the first job coding ‘JAB46’ will present the operation coding ‘JAB461’, the first job coding ‘TBB46’ will present the operation coding ‘TBB461’, the second job coding ‘JAB46’ will present the operation coding ‘JAB462’ and so </a:t>
            </a:r>
            <a:r>
              <a:rPr lang="en-US" altLang="zh-TW" dirty="0" smtClean="0"/>
              <a:t>on.</a:t>
            </a:r>
            <a:endParaRPr lang="zh-TW" alt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54578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01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Machine Selection Presentation</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55575" y="3573016"/>
            <a:ext cx="6264697"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The machines selection is reference with a fixed list of operations.</a:t>
            </a:r>
          </a:p>
          <a:p>
            <a:pPr marL="285750" indent="-285750">
              <a:buFont typeface="Arial" panose="020B0604020202020204" pitchFamily="34" charset="0"/>
              <a:buChar char="•"/>
            </a:pPr>
            <a:r>
              <a:rPr lang="en-US" altLang="zh-TW" dirty="0" smtClean="0"/>
              <a:t>The </a:t>
            </a:r>
            <a:r>
              <a:rPr lang="en-US" altLang="zh-TW" dirty="0"/>
              <a:t>coding of the operation give us the information about the operation itself, therefore we can use it reference to a set of machine that can process the </a:t>
            </a:r>
            <a:r>
              <a:rPr lang="en-US" altLang="zh-TW" dirty="0" smtClean="0"/>
              <a:t>operation.</a:t>
            </a:r>
          </a:p>
          <a:p>
            <a:pPr marL="285750" indent="-285750">
              <a:buFont typeface="Arial" panose="020B0604020202020204" pitchFamily="34" charset="0"/>
              <a:buChar char="•"/>
            </a:pPr>
            <a:r>
              <a:rPr lang="en-US" altLang="zh-TW" b="1" dirty="0" smtClean="0"/>
              <a:t>Example</a:t>
            </a:r>
            <a:r>
              <a:rPr lang="en-US" altLang="zh-TW" dirty="0" smtClean="0"/>
              <a:t>: </a:t>
            </a:r>
            <a:r>
              <a:rPr lang="en-US" altLang="zh-TW" dirty="0"/>
              <a:t>‘TAB211’ is fermentation operation of product B2 on tank type A, and ‘TAB212’ is the filling operation of product B2.</a:t>
            </a:r>
            <a:endParaRPr lang="zh-TW" altLang="en-US" dirty="0"/>
          </a:p>
        </p:txBody>
      </p:sp>
    </p:spTree>
    <p:extLst>
      <p:ext uri="{BB962C8B-B14F-4D97-AF65-F5344CB8AC3E}">
        <p14:creationId xmlns:p14="http://schemas.microsoft.com/office/powerpoint/2010/main" val="49912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Decoding Genes to Plan</a:t>
            </a:r>
            <a:endParaRPr lang="zh-TW" altLang="en-US" dirty="0"/>
          </a:p>
        </p:txBody>
      </p:sp>
      <p:sp>
        <p:nvSpPr>
          <p:cNvPr id="3" name="Content Placeholder 2"/>
          <p:cNvSpPr>
            <a:spLocks noGrp="1"/>
          </p:cNvSpPr>
          <p:nvPr>
            <p:ph idx="1"/>
          </p:nvPr>
        </p:nvSpPr>
        <p:spPr/>
        <p:txBody>
          <a:bodyPr>
            <a:noAutofit/>
          </a:bodyPr>
          <a:lstStyle/>
          <a:p>
            <a:pPr lvl="0" hangingPunct="0"/>
            <a:r>
              <a:rPr lang="en-US" altLang="zh-TW" sz="1800" dirty="0"/>
              <a:t>Input: genes presentation, operations list, processing time table.</a:t>
            </a:r>
            <a:endParaRPr lang="zh-TW" altLang="zh-TW" sz="1800" dirty="0"/>
          </a:p>
          <a:p>
            <a:pPr lvl="0" hangingPunct="0"/>
            <a:r>
              <a:rPr lang="en-US" altLang="zh-TW" sz="1800" dirty="0"/>
              <a:t>Output: the plan like a dictionary with key is (‘operation’, ‘machine’) and value is starting time and completion time</a:t>
            </a:r>
            <a:r>
              <a:rPr lang="en-US" altLang="zh-TW" sz="1800" dirty="0" smtClean="0"/>
              <a:t>.</a:t>
            </a:r>
          </a:p>
          <a:p>
            <a:pPr lvl="0" hangingPunct="0"/>
            <a:endParaRPr lang="zh-TW" altLang="zh-TW" sz="1800" dirty="0"/>
          </a:p>
          <a:p>
            <a:pPr hangingPunct="0"/>
            <a:r>
              <a:rPr lang="en-US" altLang="zh-TW" sz="1800" dirty="0"/>
              <a:t>Step 1: from the genes presentation get a set of machines and a set of jobs.</a:t>
            </a:r>
            <a:endParaRPr lang="zh-TW" altLang="zh-TW" sz="1800" dirty="0"/>
          </a:p>
          <a:p>
            <a:pPr hangingPunct="0"/>
            <a:r>
              <a:rPr lang="en-US" altLang="zh-TW" sz="1800" dirty="0"/>
              <a:t>Step 2: from a set of machines and a set of job create a dictionary of machines time and jobs time to keep track of machine time and jobs time. Machines time is to keep track of the current processing status in machine aspect. Job time is to keep track of the current processing status in job aspect. </a:t>
            </a:r>
            <a:endParaRPr lang="zh-TW" altLang="zh-TW" sz="1800" dirty="0"/>
          </a:p>
          <a:p>
            <a:endParaRPr lang="zh-TW" altLang="en-US" sz="1800" dirty="0"/>
          </a:p>
        </p:txBody>
      </p:sp>
    </p:spTree>
    <p:extLst>
      <p:ext uri="{BB962C8B-B14F-4D97-AF65-F5344CB8AC3E}">
        <p14:creationId xmlns:p14="http://schemas.microsoft.com/office/powerpoint/2010/main" val="48695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Decoding Genes to Plan</a:t>
            </a:r>
            <a:endParaRPr lang="zh-TW" altLang="en-US" dirty="0"/>
          </a:p>
        </p:txBody>
      </p:sp>
      <p:sp>
        <p:nvSpPr>
          <p:cNvPr id="3" name="Content Placeholder 2"/>
          <p:cNvSpPr>
            <a:spLocks noGrp="1"/>
          </p:cNvSpPr>
          <p:nvPr>
            <p:ph idx="1"/>
          </p:nvPr>
        </p:nvSpPr>
        <p:spPr/>
        <p:txBody>
          <a:bodyPr>
            <a:normAutofit fontScale="85000" lnSpcReduction="10000"/>
          </a:bodyPr>
          <a:lstStyle/>
          <a:p>
            <a:pPr hangingPunct="0"/>
            <a:r>
              <a:rPr lang="en-US" altLang="zh-TW" dirty="0"/>
              <a:t>Step 3: For each operation on the sequence decision:</a:t>
            </a:r>
            <a:endParaRPr lang="zh-TW" altLang="zh-TW" dirty="0"/>
          </a:p>
          <a:p>
            <a:pPr lvl="1" hangingPunct="0"/>
            <a:r>
              <a:rPr lang="en-US" altLang="zh-TW" dirty="0"/>
              <a:t>Step 3.1 get the operation time of the current operation on the chosen machine from the processing time table.</a:t>
            </a:r>
            <a:endParaRPr lang="zh-TW" altLang="zh-TW" dirty="0"/>
          </a:p>
          <a:p>
            <a:pPr lvl="1" hangingPunct="0"/>
            <a:r>
              <a:rPr lang="en-US" altLang="zh-TW" dirty="0"/>
              <a:t>Step 3.2: update the machines time of the chosen machine by operation time, update the jobs time of the current operation by the operation time.</a:t>
            </a:r>
            <a:endParaRPr lang="zh-TW" altLang="zh-TW" dirty="0"/>
          </a:p>
          <a:p>
            <a:pPr lvl="1" hangingPunct="0"/>
            <a:r>
              <a:rPr lang="en-US" altLang="zh-TW" dirty="0"/>
              <a:t>Step 3.3: get the completion time of the current operation by choosing the maximum of machines time of the chosen machine and the jobs time of the current job.</a:t>
            </a:r>
            <a:endParaRPr lang="zh-TW" altLang="zh-TW" dirty="0"/>
          </a:p>
          <a:p>
            <a:pPr lvl="1" hangingPunct="0"/>
            <a:r>
              <a:rPr lang="en-US" altLang="zh-TW" dirty="0"/>
              <a:t>Step 3.4: compute the starting time of the current operation by the completion time of the current operation – processing time of the current operation.</a:t>
            </a:r>
            <a:endParaRPr lang="zh-TW" altLang="zh-TW" dirty="0"/>
          </a:p>
          <a:p>
            <a:pPr lvl="1" hangingPunct="0"/>
            <a:r>
              <a:rPr lang="en-US" altLang="zh-TW" dirty="0"/>
              <a:t>Step 3.5: update both machines time of the chosen machine and the jobs time of the current job by the completion time of the current operation.</a:t>
            </a:r>
            <a:endParaRPr lang="zh-TW" altLang="zh-TW" dirty="0"/>
          </a:p>
          <a:p>
            <a:pPr lvl="1" hangingPunct="0"/>
            <a:r>
              <a:rPr lang="en-US" altLang="zh-TW" dirty="0"/>
              <a:t>Step 3.6: get the starting time and completion time of the plan (‘current operation’, ‘chosen machine’) by the current starting time and completion time respectively.</a:t>
            </a:r>
            <a:endParaRPr lang="zh-TW" altLang="zh-TW" dirty="0"/>
          </a:p>
          <a:p>
            <a:pPr hangingPunct="0"/>
            <a:r>
              <a:rPr lang="en-US" altLang="zh-TW" dirty="0"/>
              <a:t>Step 4: return the plan</a:t>
            </a:r>
            <a:endParaRPr lang="zh-TW" altLang="zh-TW" dirty="0"/>
          </a:p>
        </p:txBody>
      </p:sp>
    </p:spTree>
    <p:extLst>
      <p:ext uri="{BB962C8B-B14F-4D97-AF65-F5344CB8AC3E}">
        <p14:creationId xmlns:p14="http://schemas.microsoft.com/office/powerpoint/2010/main" val="26516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pPr algn="ctr"/>
            <a:r>
              <a:rPr lang="en-US" altLang="zh-TW" dirty="0" smtClean="0"/>
              <a:t>Design of An Individuals</a:t>
            </a:r>
            <a:endParaRPr lang="zh-TW" altLang="en-US" dirty="0"/>
          </a:p>
        </p:txBody>
      </p:sp>
      <p:sp>
        <p:nvSpPr>
          <p:cNvPr id="3" name="Content Placeholder 2"/>
          <p:cNvSpPr>
            <a:spLocks noGrp="1"/>
          </p:cNvSpPr>
          <p:nvPr>
            <p:ph idx="1"/>
          </p:nvPr>
        </p:nvSpPr>
        <p:spPr/>
        <p:txBody>
          <a:bodyPr/>
          <a:lstStyle/>
          <a:p>
            <a:r>
              <a:rPr lang="en-US" altLang="zh-TW" dirty="0" smtClean="0"/>
              <a:t>Each individuals is presented by genes and fitness of genes.</a:t>
            </a:r>
          </a:p>
          <a:p>
            <a:pPr hangingPunct="0"/>
            <a:r>
              <a:rPr lang="en-US" altLang="zh-TW" dirty="0"/>
              <a:t>The fitness of individual genes is design with 3 attributes:</a:t>
            </a:r>
            <a:endParaRPr lang="zh-TW" altLang="zh-TW" dirty="0"/>
          </a:p>
          <a:p>
            <a:pPr lvl="1" hangingPunct="0"/>
            <a:r>
              <a:rPr lang="en-US" altLang="zh-TW" dirty="0"/>
              <a:t>The last time to finish all the jobs.</a:t>
            </a:r>
            <a:endParaRPr lang="zh-TW" altLang="zh-TW" dirty="0"/>
          </a:p>
          <a:p>
            <a:pPr lvl="1" hangingPunct="0"/>
            <a:r>
              <a:rPr lang="en-US" altLang="zh-TW" dirty="0"/>
              <a:t>The maximum workload of a machine.</a:t>
            </a:r>
            <a:endParaRPr lang="zh-TW" altLang="zh-TW" dirty="0"/>
          </a:p>
          <a:p>
            <a:pPr lvl="1" hangingPunct="0"/>
            <a:r>
              <a:rPr lang="en-US" altLang="zh-TW" dirty="0"/>
              <a:t>The total workload of all machines</a:t>
            </a:r>
            <a:r>
              <a:rPr lang="en-US" altLang="zh-TW" dirty="0" smtClean="0"/>
              <a:t>.</a:t>
            </a:r>
            <a:endParaRPr lang="en-US" altLang="zh-TW" dirty="0"/>
          </a:p>
          <a:p>
            <a:pPr hangingPunct="0"/>
            <a:r>
              <a:rPr lang="en-US" altLang="zh-TW" dirty="0"/>
              <a:t>The fitness of an individual </a:t>
            </a:r>
            <a:r>
              <a:rPr lang="en-US" altLang="zh-TW" dirty="0" smtClean="0"/>
              <a:t>is </a:t>
            </a:r>
            <a:r>
              <a:rPr lang="en-US" altLang="zh-TW" dirty="0"/>
              <a:t>design with hierarchical structure to compare the fitness between </a:t>
            </a:r>
            <a:r>
              <a:rPr lang="en-US" altLang="zh-TW" dirty="0" smtClean="0"/>
              <a:t>individuals:</a:t>
            </a:r>
          </a:p>
          <a:p>
            <a:pPr lvl="1" hangingPunct="0"/>
            <a:r>
              <a:rPr lang="en-US" altLang="zh-TW" dirty="0"/>
              <a:t> The first priority is the last time to finish all the </a:t>
            </a:r>
            <a:r>
              <a:rPr lang="en-US" altLang="zh-TW" dirty="0" smtClean="0"/>
              <a:t>jobs.</a:t>
            </a:r>
          </a:p>
          <a:p>
            <a:pPr lvl="1" hangingPunct="0"/>
            <a:r>
              <a:rPr lang="en-US" altLang="zh-TW" dirty="0" smtClean="0"/>
              <a:t>The </a:t>
            </a:r>
            <a:r>
              <a:rPr lang="en-US" altLang="zh-TW" dirty="0"/>
              <a:t>second priority is the maximum workload of a </a:t>
            </a:r>
            <a:r>
              <a:rPr lang="en-US" altLang="zh-TW" dirty="0" smtClean="0"/>
              <a:t>machine.</a:t>
            </a:r>
          </a:p>
          <a:p>
            <a:pPr lvl="1" hangingPunct="0"/>
            <a:r>
              <a:rPr lang="en-US" altLang="zh-TW" dirty="0" smtClean="0"/>
              <a:t>The </a:t>
            </a:r>
            <a:r>
              <a:rPr lang="en-US" altLang="zh-TW" dirty="0"/>
              <a:t>third priority is the total workload of all machines.</a:t>
            </a:r>
            <a:endParaRPr lang="en-US" altLang="zh-TW" dirty="0" smtClean="0"/>
          </a:p>
        </p:txBody>
      </p:sp>
    </p:spTree>
    <p:extLst>
      <p:ext uri="{BB962C8B-B14F-4D97-AF65-F5344CB8AC3E}">
        <p14:creationId xmlns:p14="http://schemas.microsoft.com/office/powerpoint/2010/main" val="267237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pPr algn="ctr"/>
            <a:r>
              <a:rPr lang="en-US" altLang="zh-TW" dirty="0" smtClean="0">
                <a:solidFill>
                  <a:schemeClr val="tx1"/>
                </a:solidFill>
              </a:rPr>
              <a:t>Problem Definition</a:t>
            </a:r>
            <a:endParaRPr lang="zh-TW" altLang="en-US" dirty="0">
              <a:solidFill>
                <a:schemeClr val="tx1"/>
              </a:solidFill>
            </a:endParaRPr>
          </a:p>
        </p:txBody>
      </p:sp>
      <p:sp>
        <p:nvSpPr>
          <p:cNvPr id="3" name="Content Placeholder 2"/>
          <p:cNvSpPr>
            <a:spLocks noGrp="1"/>
          </p:cNvSpPr>
          <p:nvPr>
            <p:ph idx="1"/>
          </p:nvPr>
        </p:nvSpPr>
        <p:spPr/>
        <p:txBody>
          <a:bodyPr/>
          <a:lstStyle/>
          <a:p>
            <a:r>
              <a:rPr lang="en-US" altLang="zh-TW" dirty="0" smtClean="0"/>
              <a:t>The characteristics of brewery production:</a:t>
            </a:r>
          </a:p>
          <a:p>
            <a:r>
              <a:rPr lang="en-US" altLang="zh-TW" dirty="0" smtClean="0"/>
              <a:t>Two major processes: fermentation and bottle filling.</a:t>
            </a:r>
          </a:p>
          <a:p>
            <a:r>
              <a:rPr lang="en-US" altLang="zh-TW" dirty="0" smtClean="0"/>
              <a:t>Two major types of machines: fermentation tanks and filling lines (bottle or can).</a:t>
            </a:r>
          </a:p>
          <a:p>
            <a:r>
              <a:rPr lang="en-US" altLang="zh-TW" b="1" dirty="0" smtClean="0"/>
              <a:t>Problem</a:t>
            </a:r>
            <a:r>
              <a:rPr lang="en-US" altLang="zh-TW" dirty="0" smtClean="0"/>
              <a:t>: the bottleneck of the production process move between two types of machines.</a:t>
            </a:r>
          </a:p>
          <a:p>
            <a:pPr lvl="1"/>
            <a:r>
              <a:rPr lang="en-US" altLang="zh-TW" dirty="0" smtClean="0"/>
              <a:t>Filling lines wait for liquid to be mature to filling bottle/can.</a:t>
            </a:r>
          </a:p>
          <a:p>
            <a:pPr lvl="1"/>
            <a:r>
              <a:rPr lang="en-US" altLang="zh-TW" dirty="0" smtClean="0"/>
              <a:t>Mature liquid in tanks wait for free filling line to be filled.</a:t>
            </a:r>
          </a:p>
          <a:p>
            <a:r>
              <a:rPr lang="en-US" altLang="zh-TW" b="1" dirty="0" smtClean="0"/>
              <a:t>Question</a:t>
            </a:r>
            <a:r>
              <a:rPr lang="en-US" altLang="zh-TW" dirty="0" smtClean="0"/>
              <a:t>: How to reduce congestion and increase productivity in brewery production.</a:t>
            </a:r>
          </a:p>
          <a:p>
            <a:endParaRPr lang="zh-TW" altLang="en-US" dirty="0"/>
          </a:p>
        </p:txBody>
      </p:sp>
      <p:pic>
        <p:nvPicPr>
          <p:cNvPr id="2050" name="Picture 2" descr="D:\Toan\1. NCU Master Degree\Semester 4\writing thesis\immage\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4941168"/>
            <a:ext cx="591497" cy="50405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Toan\1. NCU Master Degree\Semester 4\writing thesis\immage\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9862" y="3504261"/>
            <a:ext cx="360140" cy="36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642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US" altLang="zh-TW" dirty="0" smtClean="0"/>
              <a:t>Genetic Operations: Mutation</a:t>
            </a:r>
            <a:endParaRPr lang="zh-TW" altLang="en-US" dirty="0"/>
          </a:p>
        </p:txBody>
      </p:sp>
      <p:sp>
        <p:nvSpPr>
          <p:cNvPr id="3" name="Content Placeholder 2"/>
          <p:cNvSpPr>
            <a:spLocks noGrp="1"/>
          </p:cNvSpPr>
          <p:nvPr>
            <p:ph idx="1"/>
          </p:nvPr>
        </p:nvSpPr>
        <p:spPr>
          <a:xfrm>
            <a:off x="457200" y="1600200"/>
            <a:ext cx="7211144" cy="4800600"/>
          </a:xfrm>
        </p:spPr>
        <p:txBody>
          <a:bodyPr>
            <a:normAutofit/>
          </a:bodyPr>
          <a:lstStyle/>
          <a:p>
            <a:r>
              <a:rPr lang="en-US" altLang="zh-TW" dirty="0" smtClean="0"/>
              <a:t>On sequence </a:t>
            </a:r>
            <a:r>
              <a:rPr lang="en-US" altLang="zh-TW" dirty="0"/>
              <a:t>decision </a:t>
            </a:r>
            <a:r>
              <a:rPr lang="en-US" altLang="zh-TW" dirty="0" smtClean="0"/>
              <a:t>genes: randomly </a:t>
            </a:r>
            <a:r>
              <a:rPr lang="en-US" altLang="zh-TW" dirty="0"/>
              <a:t>selection two genes </a:t>
            </a:r>
            <a:r>
              <a:rPr lang="en-US" altLang="zh-TW" dirty="0" smtClean="0"/>
              <a:t>and swap them</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sym typeface="Wingdings" panose="05000000000000000000" pitchFamily="2" charset="2"/>
              </a:rPr>
              <a:t> </a:t>
            </a:r>
            <a:r>
              <a:rPr lang="en-US" altLang="zh-TW" dirty="0" smtClean="0">
                <a:sym typeface="Wingdings" panose="05000000000000000000" pitchFamily="2" charset="2"/>
              </a:rPr>
              <a:t>Since each gene in the sequence decision genes is job coding combine with the decoding mechanism, therefore the mutation of on sequence decision does not create invalid genes.</a:t>
            </a:r>
            <a:endParaRPr lang="en-US" altLang="zh-TW" dirty="0" smtClean="0"/>
          </a:p>
          <a:p>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0888"/>
            <a:ext cx="47148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71600" y="3994051"/>
            <a:ext cx="7128792" cy="369332"/>
          </a:xfrm>
          <a:prstGeom prst="rect">
            <a:avLst/>
          </a:prstGeom>
          <a:noFill/>
        </p:spPr>
        <p:txBody>
          <a:bodyPr wrap="square" rtlCol="0">
            <a:spAutoFit/>
          </a:bodyPr>
          <a:lstStyle/>
          <a:p>
            <a:r>
              <a:rPr lang="en-US" altLang="zh-TW" dirty="0" smtClean="0"/>
              <a:t>Figure 11: Illustration </a:t>
            </a:r>
            <a:r>
              <a:rPr lang="en-US" altLang="zh-TW" dirty="0"/>
              <a:t>of </a:t>
            </a:r>
            <a:r>
              <a:rPr lang="en-US" altLang="zh-TW" dirty="0" smtClean="0"/>
              <a:t>job pair </a:t>
            </a:r>
            <a:r>
              <a:rPr lang="en-US" altLang="zh-TW" dirty="0"/>
              <a:t>exchange </a:t>
            </a:r>
            <a:r>
              <a:rPr lang="en-US" altLang="zh-TW" dirty="0" smtClean="0"/>
              <a:t>mutation </a:t>
            </a:r>
            <a:r>
              <a:rPr lang="en-US" altLang="zh-TW" dirty="0"/>
              <a:t>(</a:t>
            </a:r>
            <a:r>
              <a:rPr lang="en-US" altLang="zh-TW" dirty="0" err="1"/>
              <a:t>Mitsuo</a:t>
            </a:r>
            <a:r>
              <a:rPr lang="en-US" altLang="zh-TW" dirty="0"/>
              <a:t> et al. 2008</a:t>
            </a:r>
            <a:r>
              <a:rPr lang="en-US" altLang="zh-TW" dirty="0" smtClean="0"/>
              <a:t>)</a:t>
            </a:r>
            <a:endParaRPr lang="zh-TW" altLang="en-US" dirty="0"/>
          </a:p>
        </p:txBody>
      </p:sp>
    </p:spTree>
    <p:extLst>
      <p:ext uri="{BB962C8B-B14F-4D97-AF65-F5344CB8AC3E}">
        <p14:creationId xmlns:p14="http://schemas.microsoft.com/office/powerpoint/2010/main" val="300804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Genetic Operations: Mutation</a:t>
            </a:r>
            <a:endParaRPr lang="zh-TW" altLang="en-US" dirty="0"/>
          </a:p>
        </p:txBody>
      </p:sp>
      <p:sp>
        <p:nvSpPr>
          <p:cNvPr id="3" name="Content Placeholder 2"/>
          <p:cNvSpPr>
            <a:spLocks noGrp="1"/>
          </p:cNvSpPr>
          <p:nvPr>
            <p:ph idx="1"/>
          </p:nvPr>
        </p:nvSpPr>
        <p:spPr/>
        <p:txBody>
          <a:bodyPr/>
          <a:lstStyle/>
          <a:p>
            <a:r>
              <a:rPr lang="en-US" altLang="zh-TW" dirty="0"/>
              <a:t>On machines selection genes:  randomly select an operation in the operations set, and choose the machine that can process that operation</a:t>
            </a:r>
            <a:r>
              <a:rPr lang="en-US" altLang="zh-TW" dirty="0" smtClean="0"/>
              <a:t>.</a:t>
            </a:r>
          </a:p>
          <a:p>
            <a:endParaRPr lang="en-US" altLang="zh-TW" dirty="0"/>
          </a:p>
          <a:p>
            <a:endParaRPr lang="en-US" altLang="zh-TW" dirty="0" smtClean="0"/>
          </a:p>
          <a:p>
            <a:endParaRPr lang="en-US" altLang="zh-TW" dirty="0"/>
          </a:p>
          <a:p>
            <a:endParaRPr lang="en-US" altLang="zh-TW" dirty="0" smtClean="0">
              <a:sym typeface="Wingdings" panose="05000000000000000000" pitchFamily="2" charset="2"/>
            </a:endParaRPr>
          </a:p>
          <a:p>
            <a:r>
              <a:rPr lang="en-US" altLang="zh-TW" dirty="0" smtClean="0">
                <a:sym typeface="Wingdings" panose="05000000000000000000" pitchFamily="2" charset="2"/>
              </a:rPr>
              <a:t> </a:t>
            </a:r>
            <a:r>
              <a:rPr lang="en-US" altLang="zh-TW" dirty="0">
                <a:sym typeface="Wingdings" panose="05000000000000000000" pitchFamily="2" charset="2"/>
              </a:rPr>
              <a:t>Therefore, mutation on machine selection also does not create invalid genes.</a:t>
            </a:r>
            <a:endParaRPr lang="en-US" altLang="zh-TW" dirty="0"/>
          </a:p>
          <a:p>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41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66130"/>
          </a:xfrm>
        </p:spPr>
        <p:txBody>
          <a:bodyPr/>
          <a:lstStyle/>
          <a:p>
            <a:pPr algn="ctr"/>
            <a:r>
              <a:rPr lang="en-US" altLang="zh-TW" dirty="0" smtClean="0"/>
              <a:t>Genetic Operations: Crossover</a:t>
            </a:r>
            <a:endParaRPr lang="zh-TW" altLang="en-US" dirty="0"/>
          </a:p>
        </p:txBody>
      </p:sp>
      <p:sp>
        <p:nvSpPr>
          <p:cNvPr id="3" name="Content Placeholder 2"/>
          <p:cNvSpPr>
            <a:spLocks noGrp="1"/>
          </p:cNvSpPr>
          <p:nvPr>
            <p:ph idx="1"/>
          </p:nvPr>
        </p:nvSpPr>
        <p:spPr>
          <a:xfrm>
            <a:off x="457200" y="1600200"/>
            <a:ext cx="7211144" cy="4800600"/>
          </a:xfrm>
        </p:spPr>
        <p:txBody>
          <a:bodyPr>
            <a:normAutofit/>
          </a:bodyPr>
          <a:lstStyle/>
          <a:p>
            <a:r>
              <a:rPr lang="en-US" altLang="zh-TW" dirty="0"/>
              <a:t>Crossover operation on sequence decision </a:t>
            </a:r>
            <a:r>
              <a:rPr lang="en-US" altLang="zh-TW" dirty="0" smtClean="0"/>
              <a:t>genes</a:t>
            </a:r>
            <a:r>
              <a:rPr lang="en-US" altLang="zh-TW" dirty="0" smtClean="0"/>
              <a:t>:</a:t>
            </a:r>
          </a:p>
          <a:p>
            <a:endParaRPr lang="en-US" altLang="zh-TW"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4011538" cy="368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5877272"/>
            <a:ext cx="7488832" cy="923330"/>
          </a:xfrm>
          <a:prstGeom prst="rect">
            <a:avLst/>
          </a:prstGeom>
          <a:noFill/>
        </p:spPr>
        <p:txBody>
          <a:bodyPr wrap="square" rtlCol="0">
            <a:spAutoFit/>
          </a:bodyPr>
          <a:lstStyle/>
          <a:p>
            <a:r>
              <a:rPr lang="en-US" altLang="zh-TW" dirty="0" err="1" smtClean="0"/>
              <a:t>Frigure</a:t>
            </a:r>
            <a:r>
              <a:rPr lang="en-US" altLang="zh-TW" dirty="0" smtClean="0"/>
              <a:t> 12: Illustration </a:t>
            </a:r>
            <a:r>
              <a:rPr lang="en-US" altLang="zh-TW" dirty="0"/>
              <a:t>of extended order </a:t>
            </a:r>
            <a:r>
              <a:rPr lang="en-US" altLang="zh-TW" dirty="0" smtClean="0"/>
              <a:t>crossover </a:t>
            </a:r>
            <a:r>
              <a:rPr lang="en-US" altLang="zh-TW" dirty="0"/>
              <a:t>(</a:t>
            </a:r>
            <a:r>
              <a:rPr lang="en-US" altLang="zh-TW" dirty="0" err="1"/>
              <a:t>Mitsuo</a:t>
            </a:r>
            <a:r>
              <a:rPr lang="en-US" altLang="zh-TW" dirty="0"/>
              <a:t> et al. 2008)</a:t>
            </a:r>
            <a:endParaRPr lang="zh-TW" altLang="zh-TW" dirty="0"/>
          </a:p>
          <a:p>
            <a:r>
              <a:rPr lang="en-US" altLang="zh-TW" dirty="0"/>
              <a:t/>
            </a:r>
            <a:br>
              <a:rPr lang="en-US" altLang="zh-TW" dirty="0"/>
            </a:br>
            <a:endParaRPr lang="zh-TW" altLang="en-US" dirty="0"/>
          </a:p>
        </p:txBody>
      </p:sp>
    </p:spTree>
    <p:extLst>
      <p:ext uri="{BB962C8B-B14F-4D97-AF65-F5344CB8AC3E}">
        <p14:creationId xmlns:p14="http://schemas.microsoft.com/office/powerpoint/2010/main" val="118972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Genetic Operations: Crossover</a:t>
            </a:r>
            <a:endParaRPr lang="zh-TW" altLang="en-US" dirty="0"/>
          </a:p>
        </p:txBody>
      </p:sp>
      <p:sp>
        <p:nvSpPr>
          <p:cNvPr id="3" name="Content Placeholder 2"/>
          <p:cNvSpPr>
            <a:spLocks noGrp="1"/>
          </p:cNvSpPr>
          <p:nvPr>
            <p:ph idx="1"/>
          </p:nvPr>
        </p:nvSpPr>
        <p:spPr/>
        <p:txBody>
          <a:bodyPr/>
          <a:lstStyle/>
          <a:p>
            <a:r>
              <a:rPr lang="en-US" altLang="zh-TW" dirty="0"/>
              <a:t>Crossover operation on machine selection genes: </a:t>
            </a:r>
          </a:p>
          <a:p>
            <a:pPr lvl="1"/>
            <a:r>
              <a:rPr lang="en-US" altLang="zh-TW" dirty="0"/>
              <a:t>cutting the two parent genes at the middle point and combining them in two new genes</a:t>
            </a:r>
            <a:r>
              <a:rPr lang="en-US" altLang="zh-TW" dirty="0" smtClean="0"/>
              <a:t>.</a:t>
            </a:r>
          </a:p>
          <a:p>
            <a:pPr lvl="1"/>
            <a:endParaRPr lang="en-US" altLang="zh-TW" dirty="0"/>
          </a:p>
          <a:p>
            <a:endParaRPr lang="zh-TW"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24944"/>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4725144"/>
            <a:ext cx="7488832" cy="646331"/>
          </a:xfrm>
          <a:prstGeom prst="rect">
            <a:avLst/>
          </a:prstGeom>
          <a:noFill/>
        </p:spPr>
        <p:txBody>
          <a:bodyPr wrap="square" rtlCol="0">
            <a:spAutoFit/>
          </a:bodyPr>
          <a:lstStyle/>
          <a:p>
            <a:r>
              <a:rPr lang="en-US" altLang="zh-TW" dirty="0" smtClean="0"/>
              <a:t>Since machine selection genes is reference to a fixed operation list. Therefore the crossover operation does not create invalid genes</a:t>
            </a:r>
            <a:endParaRPr lang="zh-TW" altLang="en-US" dirty="0"/>
          </a:p>
        </p:txBody>
      </p:sp>
    </p:spTree>
    <p:extLst>
      <p:ext uri="{BB962C8B-B14F-4D97-AF65-F5344CB8AC3E}">
        <p14:creationId xmlns:p14="http://schemas.microsoft.com/office/powerpoint/2010/main" val="394910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pPr algn="ctr"/>
            <a:r>
              <a:rPr lang="en-US" altLang="zh-TW" dirty="0" smtClean="0"/>
              <a:t>Populated GA: Parameters</a:t>
            </a:r>
            <a:endParaRPr lang="zh-TW" altLang="en-US" dirty="0"/>
          </a:p>
        </p:txBody>
      </p:sp>
      <p:sp>
        <p:nvSpPr>
          <p:cNvPr id="3" name="Content Placeholder 2"/>
          <p:cNvSpPr>
            <a:spLocks noGrp="1"/>
          </p:cNvSpPr>
          <p:nvPr>
            <p:ph idx="1"/>
          </p:nvPr>
        </p:nvSpPr>
        <p:spPr>
          <a:xfrm>
            <a:off x="457200" y="1600200"/>
            <a:ext cx="6779096" cy="4800600"/>
          </a:xfrm>
        </p:spPr>
        <p:txBody>
          <a:bodyPr/>
          <a:lstStyle/>
          <a:p>
            <a:pPr hangingPunct="0"/>
            <a:r>
              <a:rPr lang="en-US" altLang="zh-TW" dirty="0"/>
              <a:t> The proposed populated GA has some parameters as flowing:</a:t>
            </a:r>
            <a:endParaRPr lang="zh-TW" altLang="zh-TW" dirty="0"/>
          </a:p>
          <a:p>
            <a:pPr lvl="1" hangingPunct="0"/>
            <a:r>
              <a:rPr lang="en-US" altLang="zh-TW" b="1" dirty="0"/>
              <a:t>Population size</a:t>
            </a:r>
            <a:r>
              <a:rPr lang="en-US" altLang="zh-TW" dirty="0"/>
              <a:t>: the number of individuals in a generation. Each generation is an evolution loop of the proposed GA.</a:t>
            </a:r>
            <a:endParaRPr lang="zh-TW" altLang="zh-TW" dirty="0"/>
          </a:p>
          <a:p>
            <a:pPr lvl="1" hangingPunct="0"/>
            <a:r>
              <a:rPr lang="en-US" altLang="zh-TW" b="1" dirty="0"/>
              <a:t>Number of generation</a:t>
            </a:r>
            <a:r>
              <a:rPr lang="en-US" altLang="zh-TW" dirty="0"/>
              <a:t>: the number of evolution loops. It is also the exist condition for the proposed populated GA.</a:t>
            </a:r>
            <a:endParaRPr lang="zh-TW" altLang="zh-TW" dirty="0"/>
          </a:p>
          <a:p>
            <a:pPr lvl="1" hangingPunct="0"/>
            <a:r>
              <a:rPr lang="en-US" altLang="zh-TW" b="1" dirty="0"/>
              <a:t>Crossover probability</a:t>
            </a:r>
            <a:r>
              <a:rPr lang="en-US" altLang="zh-TW" dirty="0"/>
              <a:t>: the probability to apply crossover operation.</a:t>
            </a:r>
            <a:endParaRPr lang="zh-TW" altLang="zh-TW" dirty="0"/>
          </a:p>
          <a:p>
            <a:pPr lvl="1" hangingPunct="0"/>
            <a:r>
              <a:rPr lang="en-US" altLang="zh-TW" b="1" dirty="0"/>
              <a:t>Mutation probability</a:t>
            </a:r>
            <a:r>
              <a:rPr lang="en-US" altLang="zh-TW" dirty="0"/>
              <a:t>: the probability to apply mutation operation.  </a:t>
            </a:r>
            <a:endParaRPr lang="zh-TW" altLang="zh-TW" dirty="0"/>
          </a:p>
          <a:p>
            <a:endParaRPr lang="zh-TW" altLang="en-US" dirty="0"/>
          </a:p>
        </p:txBody>
      </p:sp>
    </p:spTree>
    <p:extLst>
      <p:ext uri="{BB962C8B-B14F-4D97-AF65-F5344CB8AC3E}">
        <p14:creationId xmlns:p14="http://schemas.microsoft.com/office/powerpoint/2010/main" val="65480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Populated GA: </a:t>
            </a:r>
            <a:r>
              <a:rPr lang="en-US" altLang="zh-TW" dirty="0"/>
              <a:t>P</a:t>
            </a:r>
            <a:r>
              <a:rPr lang="en-US" altLang="zh-TW" dirty="0" smtClean="0"/>
              <a:t>seudocode</a:t>
            </a:r>
            <a:endParaRPr lang="zh-TW" altLang="en-US" dirty="0"/>
          </a:p>
        </p:txBody>
      </p:sp>
      <p:sp>
        <p:nvSpPr>
          <p:cNvPr id="3" name="Content Placeholder 2"/>
          <p:cNvSpPr>
            <a:spLocks noGrp="1"/>
          </p:cNvSpPr>
          <p:nvPr>
            <p:ph idx="1"/>
          </p:nvPr>
        </p:nvSpPr>
        <p:spPr>
          <a:xfrm>
            <a:off x="457200" y="1600200"/>
            <a:ext cx="6851104" cy="4800600"/>
          </a:xfrm>
        </p:spPr>
        <p:txBody>
          <a:bodyPr>
            <a:normAutofit/>
          </a:bodyPr>
          <a:lstStyle/>
          <a:p>
            <a:pPr hangingPunct="0"/>
            <a:r>
              <a:rPr lang="en-US" altLang="zh-TW" dirty="0"/>
              <a:t>Input: population size, mutate and crossover mechanism, the probability of mutation and crossover, number of generation.</a:t>
            </a:r>
            <a:endParaRPr lang="zh-TW" altLang="zh-TW" dirty="0"/>
          </a:p>
          <a:p>
            <a:pPr hangingPunct="0"/>
            <a:r>
              <a:rPr lang="en-US" altLang="zh-TW" dirty="0"/>
              <a:t>Output: the best individual.</a:t>
            </a:r>
            <a:endParaRPr lang="zh-TW" altLang="zh-TW" dirty="0"/>
          </a:p>
          <a:p>
            <a:pPr hangingPunct="0"/>
            <a:r>
              <a:rPr lang="en-US" altLang="zh-TW" dirty="0"/>
              <a:t>Step 1: initialize the population randomly with given population size. </a:t>
            </a:r>
            <a:endParaRPr lang="zh-TW" altLang="zh-TW" dirty="0"/>
          </a:p>
          <a:p>
            <a:pPr hangingPunct="0"/>
            <a:r>
              <a:rPr lang="en-US" altLang="zh-TW" dirty="0"/>
              <a:t>Step2: create an empty list to keep track of the best individuals through generations  </a:t>
            </a:r>
            <a:endParaRPr lang="zh-TW" altLang="zh-TW" dirty="0"/>
          </a:p>
          <a:p>
            <a:endParaRPr lang="zh-TW" altLang="en-US" dirty="0"/>
          </a:p>
        </p:txBody>
      </p:sp>
    </p:spTree>
    <p:extLst>
      <p:ext uri="{BB962C8B-B14F-4D97-AF65-F5344CB8AC3E}">
        <p14:creationId xmlns:p14="http://schemas.microsoft.com/office/powerpoint/2010/main" val="2039322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Populated GA: Pseudocode</a:t>
            </a:r>
            <a:endParaRPr lang="zh-TW" altLang="en-US" dirty="0"/>
          </a:p>
        </p:txBody>
      </p:sp>
      <p:sp>
        <p:nvSpPr>
          <p:cNvPr id="3" name="Content Placeholder 2"/>
          <p:cNvSpPr>
            <a:spLocks noGrp="1"/>
          </p:cNvSpPr>
          <p:nvPr>
            <p:ph idx="1"/>
          </p:nvPr>
        </p:nvSpPr>
        <p:spPr/>
        <p:txBody>
          <a:bodyPr/>
          <a:lstStyle/>
          <a:p>
            <a:pPr hangingPunct="0"/>
            <a:r>
              <a:rPr lang="en-US" altLang="zh-TW" dirty="0"/>
              <a:t>Step 3: for n in the number of generation:</a:t>
            </a:r>
            <a:endParaRPr lang="zh-TW" altLang="zh-TW" dirty="0"/>
          </a:p>
          <a:p>
            <a:pPr lvl="1" hangingPunct="0"/>
            <a:r>
              <a:rPr lang="en-US" altLang="zh-TW" dirty="0"/>
              <a:t>Step 3.1: randomly select individuals to apply mutation and crossover mechanism with the given probability.</a:t>
            </a:r>
            <a:endParaRPr lang="zh-TW" altLang="zh-TW" dirty="0"/>
          </a:p>
          <a:p>
            <a:pPr lvl="1" hangingPunct="0"/>
            <a:r>
              <a:rPr lang="en-US" altLang="zh-TW" dirty="0"/>
              <a:t>Step 3.2: compare between the new individuals and their parents, choose the better individuals.</a:t>
            </a:r>
            <a:endParaRPr lang="zh-TW" altLang="zh-TW" dirty="0"/>
          </a:p>
          <a:p>
            <a:pPr lvl="1" hangingPunct="0"/>
            <a:r>
              <a:rPr lang="en-US" altLang="zh-TW" dirty="0"/>
              <a:t>Step 3.3: put the better individuals back the population.</a:t>
            </a:r>
            <a:endParaRPr lang="zh-TW" altLang="zh-TW" dirty="0"/>
          </a:p>
          <a:p>
            <a:pPr lvl="1" hangingPunct="0"/>
            <a:r>
              <a:rPr lang="en-US" altLang="zh-TW" dirty="0"/>
              <a:t>Step 3.4: find the best individual in the current generation.</a:t>
            </a:r>
            <a:endParaRPr lang="zh-TW" altLang="zh-TW" dirty="0"/>
          </a:p>
          <a:p>
            <a:pPr lvl="1" hangingPunct="0"/>
            <a:r>
              <a:rPr lang="en-US" altLang="zh-TW" dirty="0"/>
              <a:t>Step 3.5 if the current best individual is better than the last best individuals, append to the list of best individuals.</a:t>
            </a:r>
            <a:endParaRPr lang="zh-TW" altLang="zh-TW" dirty="0"/>
          </a:p>
          <a:p>
            <a:pPr hangingPunct="0"/>
            <a:r>
              <a:rPr lang="en-US" altLang="zh-TW" dirty="0"/>
              <a:t>Step 4:  return the best individual from the best individuals list. </a:t>
            </a:r>
            <a:endParaRPr lang="zh-TW" altLang="zh-TW" dirty="0"/>
          </a:p>
          <a:p>
            <a:endParaRPr lang="zh-TW" altLang="en-US" dirty="0"/>
          </a:p>
        </p:txBody>
      </p:sp>
    </p:spTree>
    <p:extLst>
      <p:ext uri="{BB962C8B-B14F-4D97-AF65-F5344CB8AC3E}">
        <p14:creationId xmlns:p14="http://schemas.microsoft.com/office/powerpoint/2010/main" val="339003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Toan\1. NCU Master Degree\Semester 4\writing thesis\immage\logo_sabec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471381"/>
            <a:ext cx="3814912" cy="21193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620000" cy="922114"/>
          </a:xfrm>
        </p:spPr>
        <p:txBody>
          <a:bodyPr/>
          <a:lstStyle/>
          <a:p>
            <a:pPr algn="ctr"/>
            <a:r>
              <a:rPr lang="en-US" altLang="zh-TW" dirty="0" smtClean="0"/>
              <a:t>Case Study: </a:t>
            </a:r>
            <a:r>
              <a:rPr lang="en-US" altLang="zh-TW" dirty="0" err="1" smtClean="0"/>
              <a:t>Sabeco</a:t>
            </a:r>
            <a:endParaRPr lang="zh-TW" altLang="en-US" dirty="0"/>
          </a:p>
        </p:txBody>
      </p:sp>
      <p:sp>
        <p:nvSpPr>
          <p:cNvPr id="3" name="Content Placeholder 2"/>
          <p:cNvSpPr>
            <a:spLocks noGrp="1"/>
          </p:cNvSpPr>
          <p:nvPr>
            <p:ph idx="1"/>
          </p:nvPr>
        </p:nvSpPr>
        <p:spPr>
          <a:xfrm>
            <a:off x="457200" y="1600200"/>
            <a:ext cx="4906888" cy="4925144"/>
          </a:xfrm>
        </p:spPr>
        <p:txBody>
          <a:bodyPr>
            <a:normAutofit/>
          </a:bodyPr>
          <a:lstStyle/>
          <a:p>
            <a:r>
              <a:rPr lang="en-US" altLang="zh-TW" sz="1800" dirty="0" err="1"/>
              <a:t>Sabeco</a:t>
            </a:r>
            <a:r>
              <a:rPr lang="en-US" altLang="zh-TW" sz="1800" dirty="0"/>
              <a:t> is the largest brewery producer in </a:t>
            </a:r>
            <a:r>
              <a:rPr lang="en-US" altLang="zh-TW" sz="1800" dirty="0" smtClean="0"/>
              <a:t>Vietnam.</a:t>
            </a:r>
          </a:p>
          <a:p>
            <a:r>
              <a:rPr lang="en-US" altLang="zh-TW" sz="1800" dirty="0" smtClean="0"/>
              <a:t>In </a:t>
            </a:r>
            <a:r>
              <a:rPr lang="en-US" altLang="zh-TW" sz="1800" dirty="0"/>
              <a:t>2013 </a:t>
            </a:r>
            <a:r>
              <a:rPr lang="en-US" altLang="zh-TW" sz="1800" dirty="0" err="1"/>
              <a:t>Sabeco</a:t>
            </a:r>
            <a:r>
              <a:rPr lang="en-US" altLang="zh-TW" sz="1800" dirty="0"/>
              <a:t> produced 1,330 billion litter of </a:t>
            </a:r>
            <a:r>
              <a:rPr lang="en-US" altLang="zh-TW" sz="1800" dirty="0" smtClean="0"/>
              <a:t>beer.</a:t>
            </a:r>
          </a:p>
          <a:p>
            <a:r>
              <a:rPr lang="en-US" altLang="zh-TW" sz="1800" dirty="0"/>
              <a:t> The company has around 24 plants in Vietnam with the capacity of 1.8 billion </a:t>
            </a:r>
            <a:r>
              <a:rPr lang="en-US" altLang="zh-TW" sz="1800" dirty="0" smtClean="0"/>
              <a:t>litters.</a:t>
            </a:r>
          </a:p>
          <a:p>
            <a:r>
              <a:rPr lang="en-US" altLang="zh-TW" sz="1800" dirty="0" smtClean="0"/>
              <a:t>Fermentation Tanks Capacity: 1000 BBL or 500 BBL (</a:t>
            </a:r>
            <a:r>
              <a:rPr lang="en-US" altLang="zh-TW" sz="1800" dirty="0"/>
              <a:t>1 BBL (barrel) = 1.17 hectoliters (hl), and 1 hectoliter = 100 liters (l), 1 litter = 1000 milliliters (ml), ml is the volume measure for beer bottle or can in Vietnam</a:t>
            </a:r>
            <a:r>
              <a:rPr lang="en-US" altLang="zh-TW" sz="1800" dirty="0" smtClean="0"/>
              <a:t>)</a:t>
            </a:r>
          </a:p>
          <a:p>
            <a:r>
              <a:rPr lang="en-US" altLang="zh-TW" sz="1800" dirty="0" smtClean="0"/>
              <a:t>Filling line capacity:</a:t>
            </a:r>
          </a:p>
          <a:p>
            <a:pPr lvl="1"/>
            <a:r>
              <a:rPr lang="en-US" altLang="zh-TW" sz="1600" dirty="0" smtClean="0"/>
              <a:t>Can filling line capacity: </a:t>
            </a:r>
            <a:r>
              <a:rPr lang="en-US" altLang="zh-TW" sz="1600" dirty="0"/>
              <a:t>30.000 cans/hour.</a:t>
            </a:r>
            <a:endParaRPr lang="en-US" altLang="zh-TW" sz="1600" dirty="0" smtClean="0"/>
          </a:p>
          <a:p>
            <a:pPr lvl="1"/>
            <a:r>
              <a:rPr lang="en-US" altLang="zh-TW" sz="1600" dirty="0" smtClean="0"/>
              <a:t>Bottle filling line capacity: </a:t>
            </a:r>
            <a:r>
              <a:rPr lang="en-US" altLang="zh-TW" sz="1600" dirty="0"/>
              <a:t>35.000 bottles/hour</a:t>
            </a:r>
            <a:endParaRPr lang="zh-TW" altLang="zh-TW" sz="1600" dirty="0"/>
          </a:p>
          <a:p>
            <a:pPr marL="114300" indent="0">
              <a:buNone/>
            </a:pPr>
            <a:r>
              <a:rPr lang="en-US" altLang="zh-TW" sz="1800" dirty="0" smtClean="0"/>
              <a:t> Source: sabeco.com.vn</a:t>
            </a:r>
            <a:endParaRPr lang="zh-TW" altLang="en-US" sz="1800" dirty="0"/>
          </a:p>
        </p:txBody>
      </p:sp>
    </p:spTree>
    <p:extLst>
      <p:ext uri="{BB962C8B-B14F-4D97-AF65-F5344CB8AC3E}">
        <p14:creationId xmlns:p14="http://schemas.microsoft.com/office/powerpoint/2010/main" val="301572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Product Set</a:t>
            </a:r>
            <a:endParaRPr lang="zh-TW" altLang="en-US" dirty="0"/>
          </a:p>
        </p:txBody>
      </p:sp>
      <p:pic>
        <p:nvPicPr>
          <p:cNvPr id="4" name="Picture 3" descr="D:\Toan\1. NCU Master Degree\Semester 4\writing thesis\SabecoProducts.jpg"/>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5133365" cy="2962821"/>
          </a:xfrm>
          <a:prstGeom prst="rect">
            <a:avLst/>
          </a:prstGeom>
          <a:noFill/>
          <a:ln>
            <a:noFill/>
          </a:ln>
        </p:spPr>
      </p:pic>
    </p:spTree>
    <p:extLst>
      <p:ext uri="{BB962C8B-B14F-4D97-AF65-F5344CB8AC3E}">
        <p14:creationId xmlns:p14="http://schemas.microsoft.com/office/powerpoint/2010/main" val="4278931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Product Set</a:t>
            </a:r>
            <a:endParaRPr lang="zh-TW"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55320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89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1080120"/>
          </a:xfrm>
        </p:spPr>
        <p:txBody>
          <a:bodyPr/>
          <a:lstStyle/>
          <a:p>
            <a:pPr algn="ctr"/>
            <a:r>
              <a:rPr lang="en-US" altLang="zh-TW" dirty="0" smtClean="0"/>
              <a:t>Production Process</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56102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920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66130"/>
          </a:xfrm>
        </p:spPr>
        <p:txBody>
          <a:bodyPr/>
          <a:lstStyle/>
          <a:p>
            <a:pPr algn="ctr"/>
            <a:r>
              <a:rPr lang="en-US" altLang="zh-TW" dirty="0" err="1" smtClean="0"/>
              <a:t>Sabeco</a:t>
            </a:r>
            <a:r>
              <a:rPr lang="en-US" altLang="zh-TW" dirty="0" smtClean="0"/>
              <a:t> Machine Set</a:t>
            </a:r>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26860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025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Small Test Case</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2293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99592" y="5949280"/>
            <a:ext cx="6552728" cy="646331"/>
          </a:xfrm>
          <a:prstGeom prst="rect">
            <a:avLst/>
          </a:prstGeom>
          <a:noFill/>
        </p:spPr>
        <p:txBody>
          <a:bodyPr wrap="square" rtlCol="0">
            <a:spAutoFit/>
          </a:bodyPr>
          <a:lstStyle/>
          <a:p>
            <a:r>
              <a:rPr lang="en-US" altLang="zh-TW" b="1" dirty="0" smtClean="0"/>
              <a:t>Notice</a:t>
            </a:r>
            <a:r>
              <a:rPr lang="en-US" altLang="zh-TW" dirty="0" smtClean="0"/>
              <a:t>: The test case size is small in purpose that the result plan is easy to be validated.</a:t>
            </a:r>
            <a:endParaRPr lang="zh-TW" altLang="en-US" dirty="0"/>
          </a:p>
        </p:txBody>
      </p:sp>
    </p:spTree>
    <p:extLst>
      <p:ext uri="{BB962C8B-B14F-4D97-AF65-F5344CB8AC3E}">
        <p14:creationId xmlns:p14="http://schemas.microsoft.com/office/powerpoint/2010/main" val="3520182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898" y="3312766"/>
            <a:ext cx="591502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50292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224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0292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9552" y="4221088"/>
            <a:ext cx="2808312" cy="923330"/>
          </a:xfrm>
          <a:prstGeom prst="rect">
            <a:avLst/>
          </a:prstGeom>
          <a:noFill/>
        </p:spPr>
        <p:txBody>
          <a:bodyPr wrap="square" rtlCol="0">
            <a:spAutoFit/>
          </a:bodyPr>
          <a:lstStyle/>
          <a:p>
            <a:r>
              <a:rPr lang="en-US" altLang="zh-TW" dirty="0"/>
              <a:t>Table 17 shows tank types assignment result for the testing </a:t>
            </a:r>
            <a:r>
              <a:rPr lang="en-US" altLang="zh-TW" dirty="0" smtClean="0"/>
              <a:t>problem.</a:t>
            </a:r>
            <a:endParaRPr lang="zh-TW" altLang="en-US" dirty="0"/>
          </a:p>
        </p:txBody>
      </p:sp>
    </p:spTree>
    <p:extLst>
      <p:ext uri="{BB962C8B-B14F-4D97-AF65-F5344CB8AC3E}">
        <p14:creationId xmlns:p14="http://schemas.microsoft.com/office/powerpoint/2010/main" val="6222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61" y="1340769"/>
            <a:ext cx="5086359" cy="3038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1103" y="4437112"/>
            <a:ext cx="741682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The sequence constraint of operations in the same job is </a:t>
            </a:r>
            <a:r>
              <a:rPr lang="en-US" altLang="zh-TW" dirty="0" smtClean="0"/>
              <a:t>reserved.</a:t>
            </a:r>
          </a:p>
          <a:p>
            <a:pPr marL="742950" lvl="1" indent="-285750">
              <a:buFont typeface="Arial" panose="020B0604020202020204" pitchFamily="34" charset="0"/>
              <a:buChar char="•"/>
            </a:pPr>
            <a:r>
              <a:rPr lang="en-US" altLang="zh-TW" dirty="0" smtClean="0"/>
              <a:t>In </a:t>
            </a:r>
            <a:r>
              <a:rPr lang="en-US" altLang="zh-TW" dirty="0"/>
              <a:t>this case filling stage can only take place when fermentation stage is </a:t>
            </a:r>
            <a:r>
              <a:rPr lang="en-US" altLang="zh-TW" dirty="0" smtClean="0"/>
              <a:t>finished.</a:t>
            </a:r>
          </a:p>
          <a:p>
            <a:pPr marL="285750" indent="-285750">
              <a:buFont typeface="Arial" panose="020B0604020202020204" pitchFamily="34" charset="0"/>
              <a:buChar char="•"/>
            </a:pPr>
            <a:r>
              <a:rPr lang="en-US" altLang="zh-TW" dirty="0" smtClean="0"/>
              <a:t>A </a:t>
            </a:r>
            <a:r>
              <a:rPr lang="en-US" altLang="zh-TW" dirty="0"/>
              <a:t>machine can only process one operation as a time, and a machine can only process a set of operations base on their </a:t>
            </a:r>
            <a:r>
              <a:rPr lang="en-US" altLang="zh-TW" dirty="0" smtClean="0"/>
              <a:t>function.</a:t>
            </a:r>
          </a:p>
          <a:p>
            <a:pPr marL="742950" lvl="1" indent="-285750">
              <a:buFont typeface="Arial" panose="020B0604020202020204" pitchFamily="34" charset="0"/>
              <a:buChar char="•"/>
            </a:pPr>
            <a:r>
              <a:rPr lang="en-US" altLang="zh-TW" dirty="0" smtClean="0"/>
              <a:t>In </a:t>
            </a:r>
            <a:r>
              <a:rPr lang="en-US" altLang="zh-TW" dirty="0"/>
              <a:t>this case, the bottle filling line can only fill bottle products, the can filling line can only fill can products. </a:t>
            </a:r>
            <a:endParaRPr lang="zh-TW" altLang="en-US" dirty="0"/>
          </a:p>
        </p:txBody>
      </p:sp>
    </p:spTree>
    <p:extLst>
      <p:ext uri="{BB962C8B-B14F-4D97-AF65-F5344CB8AC3E}">
        <p14:creationId xmlns:p14="http://schemas.microsoft.com/office/powerpoint/2010/main" val="1522921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Industrial Test Case</a:t>
            </a: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5627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006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Industrial Test Case</a:t>
            </a:r>
            <a:endParaRPr lang="zh-TW" altLang="en-US" dirty="0"/>
          </a:p>
        </p:txBody>
      </p:sp>
      <p:sp>
        <p:nvSpPr>
          <p:cNvPr id="3" name="Content Placeholder 2"/>
          <p:cNvSpPr>
            <a:spLocks noGrp="1"/>
          </p:cNvSpPr>
          <p:nvPr>
            <p:ph idx="1"/>
          </p:nvPr>
        </p:nvSpPr>
        <p:spPr>
          <a:xfrm>
            <a:off x="457200" y="1600200"/>
            <a:ext cx="3394720" cy="748680"/>
          </a:xfrm>
        </p:spPr>
        <p:txBody>
          <a:bodyPr>
            <a:normAutofit fontScale="77500" lnSpcReduction="20000"/>
          </a:bodyPr>
          <a:lstStyle/>
          <a:p>
            <a:pPr marL="114300" indent="0">
              <a:buNone/>
            </a:pPr>
            <a:r>
              <a:rPr lang="en-US" altLang="zh-TW" sz="1600" dirty="0"/>
              <a:t>Table 17: Scenario analysis for synchronization (population = 100, generation = 2000, mutate = 0.3, crossover = 0.7)</a:t>
            </a:r>
            <a:endParaRPr lang="zh-TW" altLang="zh-TW" sz="1600" dirty="0"/>
          </a:p>
          <a:p>
            <a:endParaRPr lang="zh-TW" alt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20097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87238"/>
            <a:ext cx="451314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355590"/>
            <a:ext cx="4695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878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a:t>
            </a:r>
            <a:r>
              <a:rPr lang="en-US" altLang="zh-TW" sz="4400" dirty="0" smtClean="0"/>
              <a:t>Case: Plan Presentation and Validation</a:t>
            </a:r>
            <a:endParaRPr lang="zh-TW" altLang="en-US" sz="4400"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99" y="2636912"/>
            <a:ext cx="29146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1628800"/>
            <a:ext cx="2664296" cy="830997"/>
          </a:xfrm>
          <a:prstGeom prst="rect">
            <a:avLst/>
          </a:prstGeom>
          <a:noFill/>
        </p:spPr>
        <p:txBody>
          <a:bodyPr wrap="square" rtlCol="0">
            <a:spAutoFit/>
          </a:bodyPr>
          <a:lstStyle/>
          <a:p>
            <a:r>
              <a:rPr lang="en-US" altLang="zh-TW" sz="1600" dirty="0"/>
              <a:t>Table 18: Plan presentation in job and operation perspective, a snapshot</a:t>
            </a:r>
            <a:endParaRPr lang="zh-TW" altLang="en-US" sz="1600" dirty="0"/>
          </a:p>
        </p:txBody>
      </p:sp>
      <p:sp>
        <p:nvSpPr>
          <p:cNvPr id="5" name="TextBox 4"/>
          <p:cNvSpPr txBox="1"/>
          <p:nvPr/>
        </p:nvSpPr>
        <p:spPr>
          <a:xfrm>
            <a:off x="4283968" y="2636912"/>
            <a:ext cx="4032448"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In </a:t>
            </a:r>
            <a:r>
              <a:rPr lang="en-US" altLang="zh-TW" dirty="0"/>
              <a:t>Table 18, the resulting plan is sorted in term of jobs and operations</a:t>
            </a:r>
            <a:r>
              <a:rPr lang="en-US" altLang="zh-TW" dirty="0" smtClean="0"/>
              <a:t>.</a:t>
            </a:r>
          </a:p>
          <a:p>
            <a:pPr marL="285750" indent="-285750">
              <a:buFont typeface="Arial" panose="020B0604020202020204" pitchFamily="34" charset="0"/>
              <a:buChar char="•"/>
            </a:pPr>
            <a:r>
              <a:rPr lang="en-US" altLang="zh-TW" dirty="0" smtClean="0"/>
              <a:t>It </a:t>
            </a:r>
            <a:r>
              <a:rPr lang="en-US" altLang="zh-TW" dirty="0"/>
              <a:t>helps us check the sequencing constraint of operation in the same job, that is the flowing operations have to be later the precedence operations of the same </a:t>
            </a:r>
            <a:r>
              <a:rPr lang="en-US" altLang="zh-TW" dirty="0" smtClean="0"/>
              <a:t>job.</a:t>
            </a:r>
          </a:p>
          <a:p>
            <a:pPr marL="742950" lvl="1" indent="-285750">
              <a:buFont typeface="Arial" panose="020B0604020202020204" pitchFamily="34" charset="0"/>
              <a:buChar char="•"/>
            </a:pPr>
            <a:r>
              <a:rPr lang="en-US" altLang="zh-TW" dirty="0" smtClean="0"/>
              <a:t>In </a:t>
            </a:r>
            <a:r>
              <a:rPr lang="en-US" altLang="zh-TW" dirty="0"/>
              <a:t>this case the filling operations have to be later than the fermentation operations</a:t>
            </a:r>
            <a:endParaRPr lang="zh-TW" altLang="en-US" dirty="0"/>
          </a:p>
        </p:txBody>
      </p:sp>
    </p:spTree>
    <p:extLst>
      <p:ext uri="{BB962C8B-B14F-4D97-AF65-F5344CB8AC3E}">
        <p14:creationId xmlns:p14="http://schemas.microsoft.com/office/powerpoint/2010/main" val="292526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Case: Plan Presentation and Validation</a:t>
            </a:r>
            <a:endParaRPr lang="zh-TW" altLang="en-US" sz="4400" dirty="0"/>
          </a:p>
        </p:txBody>
      </p:sp>
      <p:sp>
        <p:nvSpPr>
          <p:cNvPr id="4" name="TextBox 3"/>
          <p:cNvSpPr txBox="1"/>
          <p:nvPr/>
        </p:nvSpPr>
        <p:spPr>
          <a:xfrm>
            <a:off x="755576" y="1844824"/>
            <a:ext cx="2736304" cy="1107996"/>
          </a:xfrm>
          <a:prstGeom prst="rect">
            <a:avLst/>
          </a:prstGeom>
          <a:noFill/>
        </p:spPr>
        <p:txBody>
          <a:bodyPr wrap="square" rtlCol="0">
            <a:spAutoFit/>
          </a:bodyPr>
          <a:lstStyle/>
          <a:p>
            <a:r>
              <a:rPr lang="en-US" altLang="zh-TW" sz="1600" dirty="0"/>
              <a:t>Table 19: Plan presentation in machine and time perspective, a snapshot</a:t>
            </a:r>
            <a:endParaRPr lang="zh-TW" altLang="zh-TW" sz="1600" dirty="0"/>
          </a:p>
          <a:p>
            <a:endParaRPr lang="zh-TW" altLang="en-US" sz="1600" dirty="0"/>
          </a:p>
        </p:txBody>
      </p:sp>
      <p:sp>
        <p:nvSpPr>
          <p:cNvPr id="5" name="TextBox 4"/>
          <p:cNvSpPr txBox="1"/>
          <p:nvPr/>
        </p:nvSpPr>
        <p:spPr>
          <a:xfrm>
            <a:off x="4067944" y="2398822"/>
            <a:ext cx="3600400" cy="2585323"/>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In Table 19, the result plant is sorted in term of machines and </a:t>
            </a:r>
            <a:r>
              <a:rPr lang="en-US" altLang="zh-TW" dirty="0" smtClean="0"/>
              <a:t>times.</a:t>
            </a:r>
          </a:p>
          <a:p>
            <a:pPr marL="285750" indent="-285750">
              <a:buFont typeface="Arial" panose="020B0604020202020204" pitchFamily="34" charset="0"/>
              <a:buChar char="•"/>
            </a:pPr>
            <a:r>
              <a:rPr lang="en-US" altLang="zh-TW" dirty="0" smtClean="0"/>
              <a:t>It </a:t>
            </a:r>
            <a:r>
              <a:rPr lang="en-US" altLang="zh-TW" dirty="0"/>
              <a:t>helps us the check the validation of job processing, that is a machine can only process one job as a time (no overlapping time between operations in one machine)</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92556"/>
            <a:ext cx="27051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1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Case: Plan Presentation and Validation</a:t>
            </a:r>
            <a:endParaRPr lang="zh-TW" altLang="en-US" sz="44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58864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5661248"/>
            <a:ext cx="6336704" cy="646331"/>
          </a:xfrm>
          <a:prstGeom prst="rect">
            <a:avLst/>
          </a:prstGeom>
          <a:noFill/>
        </p:spPr>
        <p:txBody>
          <a:bodyPr wrap="square" rtlCol="0">
            <a:spAutoFit/>
          </a:bodyPr>
          <a:lstStyle/>
          <a:p>
            <a:r>
              <a:rPr lang="en-US" altLang="zh-TW" dirty="0"/>
              <a:t>In figure 19, the whole resulting plant is presented in Gantt Chart format, which helps us visualize the hold plan</a:t>
            </a:r>
            <a:endParaRPr lang="zh-TW" altLang="en-US" dirty="0"/>
          </a:p>
        </p:txBody>
      </p:sp>
    </p:spTree>
    <p:extLst>
      <p:ext uri="{BB962C8B-B14F-4D97-AF65-F5344CB8AC3E}">
        <p14:creationId xmlns:p14="http://schemas.microsoft.com/office/powerpoint/2010/main" val="242536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10146"/>
          </a:xfrm>
        </p:spPr>
        <p:txBody>
          <a:bodyPr/>
          <a:lstStyle/>
          <a:p>
            <a:pPr algn="ctr"/>
            <a:r>
              <a:rPr lang="en-US" altLang="zh-TW" dirty="0" smtClean="0"/>
              <a:t>Problem in Brewery Production</a:t>
            </a:r>
            <a:endParaRPr lang="zh-TW"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5656" y="1844824"/>
            <a:ext cx="51911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08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Experiment on Parameters</a:t>
            </a:r>
            <a:endParaRPr lang="zh-TW" altLang="en-US" dirty="0"/>
          </a:p>
        </p:txBody>
      </p:sp>
      <p:sp>
        <p:nvSpPr>
          <p:cNvPr id="3" name="Content Placeholder 2"/>
          <p:cNvSpPr>
            <a:spLocks noGrp="1"/>
          </p:cNvSpPr>
          <p:nvPr>
            <p:ph idx="1"/>
          </p:nvPr>
        </p:nvSpPr>
        <p:spPr/>
        <p:txBody>
          <a:bodyPr/>
          <a:lstStyle/>
          <a:p>
            <a:r>
              <a:rPr lang="en-US" altLang="zh-TW" dirty="0" smtClean="0"/>
              <a:t>Population size and Number of generations:</a:t>
            </a:r>
          </a:p>
          <a:p>
            <a:endParaRPr lang="zh-TW"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523875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86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Experiment on Parameters</a:t>
            </a:r>
            <a:endParaRPr lang="zh-TW"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2276872"/>
            <a:ext cx="53435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43608" y="1700808"/>
            <a:ext cx="4032448" cy="369332"/>
          </a:xfrm>
          <a:prstGeom prst="rect">
            <a:avLst/>
          </a:prstGeom>
          <a:noFill/>
        </p:spPr>
        <p:txBody>
          <a:bodyPr wrap="square" rtlCol="0">
            <a:spAutoFit/>
          </a:bodyPr>
          <a:lstStyle/>
          <a:p>
            <a:r>
              <a:rPr lang="en-US" altLang="zh-TW" dirty="0" smtClean="0"/>
              <a:t>Mutation and Crossover Probability</a:t>
            </a:r>
            <a:endParaRPr lang="zh-TW" altLang="en-US" dirty="0"/>
          </a:p>
        </p:txBody>
      </p:sp>
    </p:spTree>
    <p:extLst>
      <p:ext uri="{BB962C8B-B14F-4D97-AF65-F5344CB8AC3E}">
        <p14:creationId xmlns:p14="http://schemas.microsoft.com/office/powerpoint/2010/main" val="1718999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Conclusions</a:t>
            </a:r>
            <a:endParaRPr lang="zh-TW" altLang="en-US" dirty="0"/>
          </a:p>
        </p:txBody>
      </p:sp>
      <p:sp>
        <p:nvSpPr>
          <p:cNvPr id="3" name="Content Placeholder 2"/>
          <p:cNvSpPr>
            <a:spLocks noGrp="1"/>
          </p:cNvSpPr>
          <p:nvPr>
            <p:ph idx="1"/>
          </p:nvPr>
        </p:nvSpPr>
        <p:spPr>
          <a:xfrm>
            <a:off x="457200" y="1600200"/>
            <a:ext cx="6347048" cy="4800600"/>
          </a:xfrm>
        </p:spPr>
        <p:txBody>
          <a:bodyPr/>
          <a:lstStyle/>
          <a:p>
            <a:r>
              <a:rPr lang="en-US" altLang="zh-TW" dirty="0"/>
              <a:t>New </a:t>
            </a:r>
            <a:r>
              <a:rPr lang="en-US" altLang="zh-TW" dirty="0" smtClean="0"/>
              <a:t>Contributions:</a:t>
            </a:r>
          </a:p>
          <a:p>
            <a:pPr lvl="1"/>
            <a:r>
              <a:rPr lang="en-US" altLang="zh-TW" dirty="0" smtClean="0"/>
              <a:t>The brewery scheduling problem is formulated as FJS problem and a simple math programming assignment problem.</a:t>
            </a:r>
          </a:p>
          <a:p>
            <a:pPr lvl="1"/>
            <a:r>
              <a:rPr lang="en-US" altLang="zh-TW" dirty="0"/>
              <a:t> </a:t>
            </a:r>
            <a:r>
              <a:rPr lang="en-US" altLang="zh-TW" dirty="0" smtClean="0"/>
              <a:t>Three </a:t>
            </a:r>
            <a:r>
              <a:rPr lang="en-US" altLang="zh-TW" dirty="0"/>
              <a:t>different presentations of the schedule plan are introduced to validate the schedule </a:t>
            </a:r>
            <a:r>
              <a:rPr lang="en-US" altLang="zh-TW" dirty="0" smtClean="0"/>
              <a:t>result.</a:t>
            </a:r>
          </a:p>
          <a:p>
            <a:pPr lvl="1"/>
            <a:r>
              <a:rPr lang="en-US" altLang="zh-TW" dirty="0"/>
              <a:t>Several experiments are conduct to investigate the relation between population size and number of generations, the relation between crossover probability and mutation probability.</a:t>
            </a:r>
            <a:endParaRPr lang="zh-TW" altLang="en-US" dirty="0"/>
          </a:p>
        </p:txBody>
      </p:sp>
    </p:spTree>
    <p:extLst>
      <p:ext uri="{BB962C8B-B14F-4D97-AF65-F5344CB8AC3E}">
        <p14:creationId xmlns:p14="http://schemas.microsoft.com/office/powerpoint/2010/main" val="3255205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Conclusions</a:t>
            </a:r>
            <a:endParaRPr lang="zh-TW" altLang="en-US" dirty="0"/>
          </a:p>
        </p:txBody>
      </p:sp>
      <p:sp>
        <p:nvSpPr>
          <p:cNvPr id="3" name="Content Placeholder 2"/>
          <p:cNvSpPr>
            <a:spLocks noGrp="1"/>
          </p:cNvSpPr>
          <p:nvPr>
            <p:ph idx="1"/>
          </p:nvPr>
        </p:nvSpPr>
        <p:spPr>
          <a:xfrm>
            <a:off x="457200" y="1600200"/>
            <a:ext cx="7067128" cy="4800600"/>
          </a:xfrm>
        </p:spPr>
        <p:txBody>
          <a:bodyPr/>
          <a:lstStyle/>
          <a:p>
            <a:r>
              <a:rPr lang="en-US" altLang="zh-TW" dirty="0"/>
              <a:t>Limitations and Further </a:t>
            </a:r>
            <a:r>
              <a:rPr lang="en-US" altLang="zh-TW" dirty="0" smtClean="0"/>
              <a:t>Research:</a:t>
            </a:r>
          </a:p>
          <a:p>
            <a:pPr lvl="1"/>
            <a:r>
              <a:rPr lang="en-US" altLang="zh-TW" dirty="0"/>
              <a:t>Firstly, the tanks assignment and synchronization between fermentation and filling stages are done separately</a:t>
            </a:r>
            <a:r>
              <a:rPr lang="en-US" altLang="zh-TW" dirty="0" smtClean="0"/>
              <a:t>.</a:t>
            </a:r>
          </a:p>
          <a:p>
            <a:pPr lvl="1"/>
            <a:r>
              <a:rPr lang="en-US" altLang="zh-TW" dirty="0"/>
              <a:t>Secondly, the proposed approach is based on flexible jobs shop scheduling problem, therefore the processing time of a given operation on a chosen machine is fixed. However, in the real industrial production case, the liquid in fermentation stage can state in the tank longer than their fermentation time waiting for filling in bottles. </a:t>
            </a:r>
            <a:endParaRPr lang="zh-TW" altLang="en-US" dirty="0"/>
          </a:p>
        </p:txBody>
      </p:sp>
    </p:spTree>
    <p:extLst>
      <p:ext uri="{BB962C8B-B14F-4D97-AF65-F5344CB8AC3E}">
        <p14:creationId xmlns:p14="http://schemas.microsoft.com/office/powerpoint/2010/main" val="2847200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7151" y="2348880"/>
            <a:ext cx="7520650" cy="1862048"/>
          </a:xfrm>
          <a:prstGeom prst="rect">
            <a:avLst/>
          </a:prstGeom>
          <a:noFill/>
        </p:spPr>
        <p:txBody>
          <a:bodyPr wrap="none" lIns="91440" tIns="45720" rIns="91440" bIns="45720">
            <a:prstTxWarp prst="textArchUp">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1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altLang="zh-TW" sz="1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01077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Solution Approach: General Ideas</a:t>
            </a:r>
            <a:endParaRPr lang="zh-TW" altLang="en-US" dirty="0"/>
          </a:p>
        </p:txBody>
      </p:sp>
      <p:sp>
        <p:nvSpPr>
          <p:cNvPr id="3" name="Content Placeholder 2"/>
          <p:cNvSpPr>
            <a:spLocks noGrp="1"/>
          </p:cNvSpPr>
          <p:nvPr>
            <p:ph idx="1"/>
          </p:nvPr>
        </p:nvSpPr>
        <p:spPr>
          <a:xfrm>
            <a:off x="457200" y="2132856"/>
            <a:ext cx="6491064" cy="3816424"/>
          </a:xfrm>
        </p:spPr>
        <p:txBody>
          <a:bodyPr/>
          <a:lstStyle/>
          <a:p>
            <a:r>
              <a:rPr lang="en-US" altLang="zh-TW" dirty="0" smtClean="0"/>
              <a:t>The jobs assignment to tanks problem will be formulated as a simple math model.</a:t>
            </a:r>
          </a:p>
          <a:p>
            <a:r>
              <a:rPr lang="en-US" altLang="zh-TW" dirty="0"/>
              <a:t>The synchronization between the two production stages will be formulated as a flexible job shop scheduling problem (FJS).</a:t>
            </a:r>
          </a:p>
          <a:p>
            <a:r>
              <a:rPr lang="en-US" altLang="zh-TW" b="1" dirty="0" smtClean="0"/>
              <a:t>The goal</a:t>
            </a:r>
            <a:r>
              <a:rPr lang="en-US" altLang="zh-TW" dirty="0" smtClean="0"/>
              <a:t>: find a plan that minimize </a:t>
            </a:r>
            <a:r>
              <a:rPr lang="en-US" altLang="zh-TW" dirty="0" err="1" smtClean="0"/>
              <a:t>makespan</a:t>
            </a:r>
            <a:r>
              <a:rPr lang="en-US" altLang="zh-TW" dirty="0" smtClean="0"/>
              <a:t> of a given demand</a:t>
            </a:r>
          </a:p>
          <a:p>
            <a:endParaRPr lang="zh-TW" altLang="en-US" dirty="0"/>
          </a:p>
        </p:txBody>
      </p:sp>
      <p:pic>
        <p:nvPicPr>
          <p:cNvPr id="4098" name="Picture 2" descr="D:\Toan\1. NCU Master Degree\Semester 4\writing thesis\immage\Goal-Se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4293678"/>
            <a:ext cx="674475"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7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Math Programming: Job Assignment</a:t>
            </a:r>
            <a:endParaRPr lang="zh-TW"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48672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68144" y="2060848"/>
            <a:ext cx="2376264" cy="1754326"/>
          </a:xfrm>
          <a:prstGeom prst="rect">
            <a:avLst/>
          </a:prstGeom>
          <a:noFill/>
        </p:spPr>
        <p:txBody>
          <a:bodyPr wrap="square" rtlCol="0">
            <a:spAutoFit/>
          </a:bodyPr>
          <a:lstStyle/>
          <a:p>
            <a:pPr hangingPunct="0"/>
            <a:r>
              <a:rPr lang="en-US" altLang="zh-TW" b="1" dirty="0"/>
              <a:t>Set: </a:t>
            </a:r>
            <a:endParaRPr lang="zh-TW" altLang="zh-TW" dirty="0"/>
          </a:p>
          <a:p>
            <a:pPr marL="285750" indent="-285750" hangingPunct="0">
              <a:buFont typeface="Arial" panose="020B0604020202020204" pitchFamily="34" charset="0"/>
              <a:buChar char="•"/>
            </a:pPr>
            <a:r>
              <a:rPr lang="en-US" altLang="zh-TW" dirty="0"/>
              <a:t>p </a:t>
            </a:r>
            <a:r>
              <a:rPr lang="en-US" altLang="zh-TW" dirty="0">
                <a:sym typeface="Symbol"/>
              </a:rPr>
              <a:t></a:t>
            </a:r>
            <a:r>
              <a:rPr lang="en-US" altLang="zh-TW" dirty="0"/>
              <a:t> P with P is a set of products.</a:t>
            </a:r>
            <a:endParaRPr lang="zh-TW" altLang="zh-TW" dirty="0"/>
          </a:p>
          <a:p>
            <a:pPr marL="285750" indent="-285750" hangingPunct="0">
              <a:buFont typeface="Arial" panose="020B0604020202020204" pitchFamily="34" charset="0"/>
              <a:buChar char="•"/>
            </a:pPr>
            <a:r>
              <a:rPr lang="en-US" altLang="zh-TW" dirty="0"/>
              <a:t>t </a:t>
            </a:r>
            <a:r>
              <a:rPr lang="en-US" altLang="zh-TW" dirty="0">
                <a:sym typeface="Symbol"/>
              </a:rPr>
              <a:t></a:t>
            </a:r>
            <a:r>
              <a:rPr lang="en-US" altLang="zh-TW" dirty="0"/>
              <a:t> T with T is a set of tank types.</a:t>
            </a:r>
            <a:endParaRPr lang="zh-TW" altLang="zh-TW" dirty="0"/>
          </a:p>
          <a:p>
            <a:endParaRPr lang="zh-TW" altLang="en-US" dirty="0"/>
          </a:p>
        </p:txBody>
      </p:sp>
      <mc:AlternateContent xmlns:mc="http://schemas.openxmlformats.org/markup-compatibility/2006" xmlns:a14="http://schemas.microsoft.com/office/drawing/2010/main">
        <mc:Choice Requires="a14">
          <p:sp>
            <p:nvSpPr>
              <p:cNvPr id="5" name="TextBox 4"/>
              <p:cNvSpPr txBox="1"/>
              <p:nvPr/>
            </p:nvSpPr>
            <p:spPr>
              <a:xfrm>
                <a:off x="611560" y="4509119"/>
                <a:ext cx="4032448" cy="2105769"/>
              </a:xfrm>
              <a:prstGeom prst="rect">
                <a:avLst/>
              </a:prstGeom>
              <a:noFill/>
            </p:spPr>
            <p:txBody>
              <a:bodyPr wrap="square" rtlCol="0">
                <a:spAutoFit/>
              </a:bodyPr>
              <a:lstStyle/>
              <a:p>
                <a:pPr hangingPunct="0"/>
                <a:r>
                  <a:rPr lang="en-US" altLang="zh-TW" b="1" dirty="0"/>
                  <a:t>Decision variable and parameter:</a:t>
                </a:r>
                <a:endParaRPr lang="zh-TW" altLang="zh-TW" dirty="0"/>
              </a:p>
              <a:p>
                <a:pPr hangingPunct="0"/>
                <a14:m>
                  <m:oMath xmlns:m="http://schemas.openxmlformats.org/officeDocument/2006/math">
                    <m:sSub>
                      <m:sSubPr>
                        <m:ctrlPr>
                          <a:rPr lang="zh-TW" altLang="zh-TW" i="1">
                            <a:latin typeface="Cambria Math"/>
                          </a:rPr>
                        </m:ctrlPr>
                      </m:sSubPr>
                      <m:e>
                        <m:r>
                          <a:rPr lang="en-US" altLang="zh-TW" i="1">
                            <a:latin typeface="Cambria Math"/>
                          </a:rPr>
                          <m:t>𝑋</m:t>
                        </m:r>
                      </m:e>
                      <m:sub>
                        <m:r>
                          <a:rPr lang="en-US" altLang="zh-TW" i="1">
                            <a:latin typeface="Cambria Math"/>
                          </a:rPr>
                          <m:t>𝑡𝑝</m:t>
                        </m:r>
                      </m:sub>
                    </m:sSub>
                  </m:oMath>
                </a14:m>
                <a:r>
                  <a:rPr lang="en-US" altLang="zh-TW" dirty="0"/>
                  <a:t>:  The number of time tank type t was used for producing product p.</a:t>
                </a:r>
                <a:endParaRPr lang="zh-TW" altLang="zh-TW" dirty="0"/>
              </a:p>
              <a:p>
                <a:pPr hangingPunct="0"/>
                <a14:m>
                  <m:oMath xmlns:m="http://schemas.openxmlformats.org/officeDocument/2006/math">
                    <m:sSub>
                      <m:sSubPr>
                        <m:ctrlPr>
                          <a:rPr lang="zh-TW" altLang="zh-TW" i="1">
                            <a:latin typeface="Cambria Math"/>
                          </a:rPr>
                        </m:ctrlPr>
                      </m:sSubPr>
                      <m:e>
                        <m:r>
                          <a:rPr lang="en-US" altLang="zh-TW" i="1">
                            <a:latin typeface="Cambria Math"/>
                          </a:rPr>
                          <m:t>𝑇</m:t>
                        </m:r>
                      </m:e>
                      <m:sub>
                        <m:r>
                          <a:rPr lang="en-US" altLang="zh-TW" i="1">
                            <a:latin typeface="Cambria Math"/>
                          </a:rPr>
                          <m:t>𝑝</m:t>
                        </m:r>
                      </m:sub>
                    </m:sSub>
                  </m:oMath>
                </a14:m>
                <a:r>
                  <a:rPr lang="en-US" altLang="zh-TW" dirty="0"/>
                  <a:t>: Fermentation time of product p.</a:t>
                </a:r>
                <a:endParaRPr lang="zh-TW" altLang="zh-TW" dirty="0"/>
              </a:p>
              <a:p>
                <a:pPr hangingPunct="0"/>
                <a14:m>
                  <m:oMath xmlns:m="http://schemas.openxmlformats.org/officeDocument/2006/math">
                    <m:sSub>
                      <m:sSubPr>
                        <m:ctrlPr>
                          <a:rPr lang="zh-TW" altLang="zh-TW" i="1">
                            <a:latin typeface="Cambria Math"/>
                          </a:rPr>
                        </m:ctrlPr>
                      </m:sSubPr>
                      <m:e>
                        <m:r>
                          <a:rPr lang="en-US" altLang="zh-TW" i="1">
                            <a:latin typeface="Cambria Math"/>
                          </a:rPr>
                          <m:t>𝐷</m:t>
                        </m:r>
                      </m:e>
                      <m:sub>
                        <m:r>
                          <a:rPr lang="en-US" altLang="zh-TW" i="1">
                            <a:latin typeface="Cambria Math"/>
                          </a:rPr>
                          <m:t>𝑝</m:t>
                        </m:r>
                      </m:sub>
                    </m:sSub>
                  </m:oMath>
                </a14:m>
                <a:r>
                  <a:rPr lang="en-US" altLang="zh-TW" dirty="0"/>
                  <a:t>: Demand for product p.</a:t>
                </a:r>
                <a:endParaRPr lang="zh-TW" altLang="zh-TW" dirty="0"/>
              </a:p>
              <a:p>
                <a:pPr hangingPunct="0"/>
                <a14:m>
                  <m:oMath xmlns:m="http://schemas.openxmlformats.org/officeDocument/2006/math">
                    <m:sSub>
                      <m:sSubPr>
                        <m:ctrlPr>
                          <a:rPr lang="zh-TW" altLang="zh-TW" i="1">
                            <a:latin typeface="Cambria Math"/>
                          </a:rPr>
                        </m:ctrlPr>
                      </m:sSubPr>
                      <m:e>
                        <m:r>
                          <a:rPr lang="en-US" altLang="zh-TW" i="1">
                            <a:latin typeface="Cambria Math"/>
                          </a:rPr>
                          <m:t>𝐶</m:t>
                        </m:r>
                      </m:e>
                      <m:sub>
                        <m:r>
                          <a:rPr lang="en-US" altLang="zh-TW" i="1">
                            <a:latin typeface="Cambria Math"/>
                          </a:rPr>
                          <m:t>𝑡</m:t>
                        </m:r>
                      </m:sub>
                    </m:sSub>
                  </m:oMath>
                </a14:m>
                <a:r>
                  <a:rPr lang="en-US" altLang="zh-TW" dirty="0"/>
                  <a:t>: Tank type t capacity. </a:t>
                </a:r>
                <a:endParaRPr lang="zh-TW" altLang="zh-TW" dirty="0"/>
              </a:p>
              <a:p>
                <a:endParaRPr lang="zh-TW"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11560" y="4509119"/>
                <a:ext cx="4032448" cy="2105769"/>
              </a:xfrm>
              <a:prstGeom prst="rect">
                <a:avLst/>
              </a:prstGeom>
              <a:blipFill rotWithShape="1">
                <a:blip r:embed="rId3"/>
                <a:stretch>
                  <a:fillRect l="-1208" t="-1449" r="-15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715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Math Programming: </a:t>
            </a:r>
            <a:r>
              <a:rPr lang="en-US" altLang="zh-TW" dirty="0"/>
              <a:t>Job Assignment</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76872"/>
            <a:ext cx="48672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9152" y="1833006"/>
            <a:ext cx="3024336"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a:t>
            </a:r>
            <a:r>
              <a:rPr lang="en-US" altLang="zh-TW" dirty="0" smtClean="0"/>
              <a:t>1) minimize </a:t>
            </a:r>
            <a:r>
              <a:rPr lang="en-US" altLang="zh-TW" dirty="0"/>
              <a:t>the fermentation time of a given quantity </a:t>
            </a:r>
            <a:r>
              <a:rPr lang="en-US" altLang="zh-TW" dirty="0" smtClean="0"/>
              <a:t>demand.</a:t>
            </a:r>
          </a:p>
          <a:p>
            <a:pPr marL="285750" indent="-285750">
              <a:buFont typeface="Arial" panose="020B0604020202020204" pitchFamily="34" charset="0"/>
              <a:buChar char="•"/>
            </a:pPr>
            <a:r>
              <a:rPr lang="en-US" altLang="zh-TW" dirty="0"/>
              <a:t>(2) </a:t>
            </a:r>
            <a:r>
              <a:rPr lang="en-US" altLang="zh-TW" dirty="0" smtClean="0"/>
              <a:t>make </a:t>
            </a:r>
            <a:r>
              <a:rPr lang="en-US" altLang="zh-TW" dirty="0"/>
              <a:t>sure that the demand always be </a:t>
            </a:r>
            <a:r>
              <a:rPr lang="en-US" altLang="zh-TW" dirty="0" smtClean="0"/>
              <a:t>fulfilled.</a:t>
            </a:r>
          </a:p>
          <a:p>
            <a:pPr marL="285750" indent="-285750">
              <a:buFont typeface="Arial" panose="020B0604020202020204" pitchFamily="34" charset="0"/>
              <a:buChar char="•"/>
            </a:pPr>
            <a:r>
              <a:rPr lang="en-US" altLang="zh-TW" dirty="0" smtClean="0"/>
              <a:t>(</a:t>
            </a:r>
            <a:r>
              <a:rPr lang="en-US" altLang="zh-TW" dirty="0"/>
              <a:t>3) </a:t>
            </a:r>
            <a:r>
              <a:rPr lang="en-US" altLang="zh-TW" dirty="0" smtClean="0"/>
              <a:t>make </a:t>
            </a:r>
            <a:r>
              <a:rPr lang="en-US" altLang="zh-TW" dirty="0"/>
              <a:t>sure that tank </a:t>
            </a:r>
            <a:r>
              <a:rPr lang="en-US" altLang="zh-TW" dirty="0" smtClean="0"/>
              <a:t>types assignment </a:t>
            </a:r>
            <a:r>
              <a:rPr lang="en-US" altLang="zh-TW" dirty="0"/>
              <a:t>are use </a:t>
            </a:r>
            <a:r>
              <a:rPr lang="en-US" altLang="zh-TW" dirty="0" smtClean="0"/>
              <a:t>equally.</a:t>
            </a:r>
          </a:p>
          <a:p>
            <a:pPr marL="285750" indent="-285750">
              <a:buFont typeface="Arial" panose="020B0604020202020204" pitchFamily="34" charset="0"/>
              <a:buChar char="•"/>
            </a:pPr>
            <a:r>
              <a:rPr lang="en-US" altLang="zh-TW" dirty="0" smtClean="0"/>
              <a:t>(</a:t>
            </a:r>
            <a:r>
              <a:rPr lang="en-US" altLang="zh-TW" dirty="0"/>
              <a:t>4) </a:t>
            </a:r>
            <a:r>
              <a:rPr lang="en-US" altLang="zh-TW" dirty="0" smtClean="0"/>
              <a:t>the </a:t>
            </a:r>
            <a:r>
              <a:rPr lang="en-US" altLang="zh-TW" dirty="0"/>
              <a:t>valid condition of decision variables</a:t>
            </a:r>
            <a:endParaRPr lang="zh-TW" altLang="en-US" dirty="0"/>
          </a:p>
        </p:txBody>
      </p:sp>
    </p:spTree>
    <p:extLst>
      <p:ext uri="{BB962C8B-B14F-4D97-AF65-F5344CB8AC3E}">
        <p14:creationId xmlns:p14="http://schemas.microsoft.com/office/powerpoint/2010/main" val="228063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Synchronization with FJS: Model Description</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1700808"/>
            <a:ext cx="2592288" cy="2031325"/>
          </a:xfrm>
          <a:prstGeom prst="rect">
            <a:avLst/>
          </a:prstGeom>
          <a:noFill/>
        </p:spPr>
        <p:txBody>
          <a:bodyPr wrap="square" rtlCol="0">
            <a:spAutoFit/>
          </a:bodyPr>
          <a:lstStyle/>
          <a:p>
            <a:pPr hangingPunct="0"/>
            <a:r>
              <a:rPr lang="en-US" altLang="zh-TW" b="1" dirty="0"/>
              <a:t>Set</a:t>
            </a:r>
            <a:r>
              <a:rPr lang="en-US" altLang="zh-TW" dirty="0"/>
              <a:t>: </a:t>
            </a:r>
            <a:endParaRPr lang="zh-TW" altLang="zh-TW" dirty="0"/>
          </a:p>
          <a:p>
            <a:pPr marL="285750" indent="-285750" hangingPunct="0">
              <a:buFont typeface="Arial" panose="020B0604020202020204" pitchFamily="34" charset="0"/>
              <a:buChar char="•"/>
            </a:pPr>
            <a:r>
              <a:rPr lang="en-US" altLang="zh-TW" dirty="0" err="1"/>
              <a:t>i</a:t>
            </a:r>
            <a:r>
              <a:rPr lang="en-US" altLang="zh-TW" dirty="0"/>
              <a:t> </a:t>
            </a:r>
            <a:r>
              <a:rPr lang="en-US" altLang="zh-TW" dirty="0">
                <a:sym typeface="Symbol"/>
              </a:rPr>
              <a:t></a:t>
            </a:r>
            <a:r>
              <a:rPr lang="en-US" altLang="zh-TW" dirty="0"/>
              <a:t> I with I is a set of jobs.</a:t>
            </a:r>
            <a:endParaRPr lang="zh-TW" altLang="zh-TW" dirty="0"/>
          </a:p>
          <a:p>
            <a:pPr marL="285750" indent="-285750" hangingPunct="0">
              <a:buFont typeface="Arial" panose="020B0604020202020204" pitchFamily="34" charset="0"/>
              <a:buChar char="•"/>
            </a:pPr>
            <a:r>
              <a:rPr lang="en-US" altLang="zh-TW" dirty="0"/>
              <a:t>j </a:t>
            </a:r>
            <a:r>
              <a:rPr lang="en-US" altLang="zh-TW" dirty="0">
                <a:sym typeface="Symbol"/>
              </a:rPr>
              <a:t></a:t>
            </a:r>
            <a:r>
              <a:rPr lang="en-US" altLang="zh-TW" dirty="0"/>
              <a:t> J with J is a set of machines.</a:t>
            </a:r>
            <a:endParaRPr lang="zh-TW" altLang="zh-TW" dirty="0"/>
          </a:p>
          <a:p>
            <a:pPr marL="285750" indent="-285750" hangingPunct="0">
              <a:buFont typeface="Arial" panose="020B0604020202020204" pitchFamily="34" charset="0"/>
              <a:buChar char="•"/>
            </a:pPr>
            <a:r>
              <a:rPr lang="en-US" altLang="zh-TW" dirty="0"/>
              <a:t>k </a:t>
            </a:r>
            <a:r>
              <a:rPr lang="en-US" altLang="zh-TW" dirty="0">
                <a:sym typeface="Symbol"/>
              </a:rPr>
              <a:t></a:t>
            </a:r>
            <a:r>
              <a:rPr lang="en-US" altLang="zh-TW" dirty="0"/>
              <a:t> K with K is a set of operations</a:t>
            </a:r>
            <a:r>
              <a:rPr lang="en-US" altLang="zh-TW" dirty="0" smtClean="0"/>
              <a:t>.</a:t>
            </a:r>
            <a:endParaRPr lang="zh-TW" altLang="en-US" dirty="0"/>
          </a:p>
        </p:txBody>
      </p:sp>
    </p:spTree>
    <p:extLst>
      <p:ext uri="{BB962C8B-B14F-4D97-AF65-F5344CB8AC3E}">
        <p14:creationId xmlns:p14="http://schemas.microsoft.com/office/powerpoint/2010/main" val="27818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5220072" y="1844824"/>
                <a:ext cx="3456384" cy="4083618"/>
              </a:xfrm>
              <a:prstGeom prst="rect">
                <a:avLst/>
              </a:prstGeom>
              <a:noFill/>
            </p:spPr>
            <p:txBody>
              <a:bodyPr wrap="square" rtlCol="0">
                <a:spAutoFit/>
              </a:bodyPr>
              <a:lstStyle/>
              <a:p>
                <a:pPr hangingPunct="0"/>
                <a:r>
                  <a:rPr lang="en-US" altLang="zh-TW" b="1" dirty="0"/>
                  <a:t>Parameter:</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𝐾</m:t>
                        </m:r>
                      </m:e>
                      <m:sub>
                        <m:r>
                          <a:rPr lang="en-US" altLang="zh-TW" i="1">
                            <a:latin typeface="Cambria Math"/>
                          </a:rPr>
                          <m:t>𝑖</m:t>
                        </m:r>
                      </m:sub>
                    </m:sSub>
                  </m:oMath>
                </a14:m>
                <a:r>
                  <a:rPr lang="en-US" altLang="zh-TW" dirty="0"/>
                  <a:t>: total number of operations in job </a:t>
                </a:r>
                <a:r>
                  <a:rPr lang="en-US" altLang="zh-TW" dirty="0" err="1"/>
                  <a:t>i</a:t>
                </a:r>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𝐽</m:t>
                        </m:r>
                      </m:e>
                      <m:sub>
                        <m:r>
                          <a:rPr lang="en-US" altLang="zh-TW" i="1">
                            <a:latin typeface="Cambria Math"/>
                          </a:rPr>
                          <m:t>𝑖</m:t>
                        </m:r>
                      </m:sub>
                    </m:sSub>
                  </m:oMath>
                </a14:m>
                <a:r>
                  <a:rPr lang="en-US" altLang="zh-TW" dirty="0"/>
                  <a:t>: the </a:t>
                </a:r>
                <a:r>
                  <a:rPr lang="en-US" altLang="zh-TW" dirty="0" err="1"/>
                  <a:t>i-th</a:t>
                </a:r>
                <a:r>
                  <a:rPr lang="en-US" altLang="zh-TW" dirty="0"/>
                  <a:t> job.</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𝑜</m:t>
                        </m:r>
                      </m:e>
                      <m:sub>
                        <m:r>
                          <a:rPr lang="en-US" altLang="zh-TW" i="1">
                            <a:latin typeface="Cambria Math"/>
                          </a:rPr>
                          <m:t>𝑖𝑘</m:t>
                        </m:r>
                      </m:sub>
                    </m:sSub>
                  </m:oMath>
                </a14:m>
                <a:r>
                  <a:rPr lang="en-US" altLang="zh-TW" dirty="0"/>
                  <a:t>: the k-</a:t>
                </a:r>
                <a:r>
                  <a:rPr lang="en-US" altLang="zh-TW" dirty="0" err="1"/>
                  <a:t>th</a:t>
                </a:r>
                <a:r>
                  <a:rPr lang="en-US" altLang="zh-TW" dirty="0"/>
                  <a:t> operation of job </a:t>
                </a:r>
                <a:r>
                  <a:rPr lang="en-US" altLang="zh-TW" dirty="0" err="1"/>
                  <a:t>i</a:t>
                </a:r>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𝑀</m:t>
                        </m:r>
                      </m:e>
                      <m:sub>
                        <m:r>
                          <a:rPr lang="en-US" altLang="zh-TW" i="1">
                            <a:latin typeface="Cambria Math"/>
                          </a:rPr>
                          <m:t>𝑖</m:t>
                        </m:r>
                        <m:r>
                          <a:rPr lang="en-US" altLang="zh-TW" i="1">
                            <a:latin typeface="Cambria Math"/>
                          </a:rPr>
                          <m:t> </m:t>
                        </m:r>
                      </m:sub>
                    </m:sSub>
                  </m:oMath>
                </a14:m>
                <a:r>
                  <a:rPr lang="en-US" altLang="zh-TW" dirty="0"/>
                  <a:t>: the j-</a:t>
                </a:r>
                <a:r>
                  <a:rPr lang="en-US" altLang="zh-TW" dirty="0" err="1"/>
                  <a:t>th</a:t>
                </a:r>
                <a:r>
                  <a:rPr lang="en-US" altLang="zh-TW" dirty="0"/>
                  <a:t> machine.</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𝑝</m:t>
                        </m:r>
                      </m:e>
                      <m:sub>
                        <m:r>
                          <a:rPr lang="en-US" altLang="zh-TW" i="1">
                            <a:latin typeface="Cambria Math"/>
                          </a:rPr>
                          <m:t>𝑖𝑘𝑗</m:t>
                        </m:r>
                      </m:sub>
                    </m:sSub>
                  </m:oMath>
                </a14:m>
                <a:r>
                  <a:rPr lang="en-US" altLang="zh-TW" dirty="0"/>
                  <a:t>: processing time of operation </a:t>
                </a:r>
                <a14:m>
                  <m:oMath xmlns:m="http://schemas.openxmlformats.org/officeDocument/2006/math">
                    <m:sSub>
                      <m:sSubPr>
                        <m:ctrlPr>
                          <a:rPr lang="zh-TW" altLang="zh-TW" i="1">
                            <a:latin typeface="Cambria Math"/>
                          </a:rPr>
                        </m:ctrlPr>
                      </m:sSubPr>
                      <m:e>
                        <m:r>
                          <a:rPr lang="en-US" altLang="zh-TW" i="1">
                            <a:latin typeface="Cambria Math"/>
                          </a:rPr>
                          <m:t>𝑜</m:t>
                        </m:r>
                      </m:e>
                      <m:sub>
                        <m:r>
                          <a:rPr lang="en-US" altLang="zh-TW" i="1">
                            <a:latin typeface="Cambria Math"/>
                          </a:rPr>
                          <m:t>𝑖𝑘</m:t>
                        </m:r>
                      </m:sub>
                    </m:sSub>
                  </m:oMath>
                </a14:m>
                <a:r>
                  <a:rPr lang="en-US" altLang="zh-TW" dirty="0"/>
                  <a:t> on machine j.</a:t>
                </a:r>
                <a:endParaRPr lang="zh-TW" altLang="zh-TW" dirty="0"/>
              </a:p>
              <a:p>
                <a:pPr marL="285750" indent="-285750" hangingPunct="0">
                  <a:buFont typeface="Arial" panose="020B0604020202020204" pitchFamily="34" charset="0"/>
                  <a:buChar char="•"/>
                </a:pPr>
                <a:r>
                  <a:rPr lang="en-US" altLang="zh-TW" dirty="0"/>
                  <a:t>U: a set of machines with the size m.</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𝑈</m:t>
                        </m:r>
                      </m:e>
                      <m:sub>
                        <m:r>
                          <a:rPr lang="en-US" altLang="zh-TW" i="1">
                            <a:latin typeface="Cambria Math"/>
                          </a:rPr>
                          <m:t>𝑖𝑘</m:t>
                        </m:r>
                        <m:r>
                          <a:rPr lang="en-US" altLang="zh-TW" i="1">
                            <a:latin typeface="Cambria Math"/>
                          </a:rPr>
                          <m:t> </m:t>
                        </m:r>
                      </m:sub>
                    </m:sSub>
                  </m:oMath>
                </a14:m>
                <a:r>
                  <a:rPr lang="en-US" altLang="zh-TW" dirty="0"/>
                  <a:t>: a set of available machines for the operation </a:t>
                </a:r>
                <a14:m>
                  <m:oMath xmlns:m="http://schemas.openxmlformats.org/officeDocument/2006/math">
                    <m:sSub>
                      <m:sSubPr>
                        <m:ctrlPr>
                          <a:rPr lang="zh-TW" altLang="zh-TW" i="1">
                            <a:latin typeface="Cambria Math"/>
                          </a:rPr>
                        </m:ctrlPr>
                      </m:sSubPr>
                      <m:e>
                        <m:r>
                          <a:rPr lang="en-US" altLang="zh-TW" i="1">
                            <a:latin typeface="Cambria Math"/>
                          </a:rPr>
                          <m:t>𝑜</m:t>
                        </m:r>
                      </m:e>
                      <m:sub>
                        <m:r>
                          <a:rPr lang="en-US" altLang="zh-TW" i="1">
                            <a:latin typeface="Cambria Math"/>
                          </a:rPr>
                          <m:t>𝑖𝑘</m:t>
                        </m:r>
                      </m:sub>
                    </m:sSub>
                  </m:oMath>
                </a14:m>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a:latin typeface="Cambria Math"/>
                          </a:rPr>
                        </m:ctrlPr>
                      </m:sSubPr>
                      <m:e>
                        <m:r>
                          <a:rPr lang="en-US" altLang="zh-TW" i="1">
                            <a:latin typeface="Cambria Math"/>
                          </a:rPr>
                          <m:t>𝑊</m:t>
                        </m:r>
                      </m:e>
                      <m:sub>
                        <m:r>
                          <a:rPr lang="en-US" altLang="zh-TW" i="1">
                            <a:latin typeface="Cambria Math"/>
                          </a:rPr>
                          <m:t>𝑗</m:t>
                        </m:r>
                        <m:r>
                          <a:rPr lang="en-US" altLang="zh-TW" i="1">
                            <a:latin typeface="Cambria Math"/>
                          </a:rPr>
                          <m:t> </m:t>
                        </m:r>
                      </m:sub>
                    </m:sSub>
                  </m:oMath>
                </a14:m>
                <a:r>
                  <a:rPr lang="en-US" altLang="zh-TW" dirty="0"/>
                  <a:t>: workload (total processing time) of machine j</a:t>
                </a:r>
                <a:r>
                  <a:rPr lang="en-US" altLang="zh-TW" dirty="0" smtClean="0"/>
                  <a:t>.</a:t>
                </a:r>
                <a:endParaRPr lang="zh-TW"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220072" y="1844824"/>
                <a:ext cx="3456384" cy="4083618"/>
              </a:xfrm>
              <a:prstGeom prst="rect">
                <a:avLst/>
              </a:prstGeom>
              <a:blipFill rotWithShape="1">
                <a:blip r:embed="rId3"/>
                <a:stretch>
                  <a:fillRect l="-1411" t="-746" r="-2116" b="-14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28471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410</TotalTime>
  <Words>2434</Words>
  <Application>Microsoft Office PowerPoint</Application>
  <PresentationFormat>On-screen Show (4:3)</PresentationFormat>
  <Paragraphs>210</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Adjacency</vt:lpstr>
      <vt:lpstr>National Central University</vt:lpstr>
      <vt:lpstr>Problem Definition</vt:lpstr>
      <vt:lpstr>Production Process</vt:lpstr>
      <vt:lpstr>Problem in Brewery Production</vt:lpstr>
      <vt:lpstr>Solution Approach: General Ideas</vt:lpstr>
      <vt:lpstr>Math Programming: Job Assignment</vt:lpstr>
      <vt:lpstr>Math Programming: Job Assignment</vt:lpstr>
      <vt:lpstr>Synchronization with FJS: Model Description</vt:lpstr>
      <vt:lpstr>Synchronization with FJS: Model Description</vt:lpstr>
      <vt:lpstr>Synchronization with FJS: Model Description</vt:lpstr>
      <vt:lpstr>Synchronization with FJS: Model Description</vt:lpstr>
      <vt:lpstr>Solution Approach: Assumption</vt:lpstr>
      <vt:lpstr>Synchronization with GA</vt:lpstr>
      <vt:lpstr>Genetic Presentation</vt:lpstr>
      <vt:lpstr>Sequence Decision Presentation</vt:lpstr>
      <vt:lpstr>Machine Selection Presentation</vt:lpstr>
      <vt:lpstr>Decoding Genes to Plan</vt:lpstr>
      <vt:lpstr>Decoding Genes to Plan</vt:lpstr>
      <vt:lpstr>Design of An Individuals</vt:lpstr>
      <vt:lpstr>Genetic Operations: Mutation</vt:lpstr>
      <vt:lpstr>Genetic Operations: Mutation</vt:lpstr>
      <vt:lpstr>Genetic Operations: Crossover</vt:lpstr>
      <vt:lpstr>Genetic Operations: Crossover</vt:lpstr>
      <vt:lpstr>Populated GA: Parameters</vt:lpstr>
      <vt:lpstr>Populated GA: Pseudocode</vt:lpstr>
      <vt:lpstr>Populated GA: Pseudocode</vt:lpstr>
      <vt:lpstr>Case Study: Sabeco</vt:lpstr>
      <vt:lpstr>Sabeco Product Set</vt:lpstr>
      <vt:lpstr>Sabeco Product Set</vt:lpstr>
      <vt:lpstr>Sabeco Machine Set</vt:lpstr>
      <vt:lpstr>Sabeco Small Test Case</vt:lpstr>
      <vt:lpstr>Sabeco Small Test Case</vt:lpstr>
      <vt:lpstr>Sabeco Small Test Case</vt:lpstr>
      <vt:lpstr>Sabeco Small Test Case</vt:lpstr>
      <vt:lpstr>Sabeco Industrial Test Case</vt:lpstr>
      <vt:lpstr>Sabeco Industrial Test Case</vt:lpstr>
      <vt:lpstr>Sabeco Industrial Test Case: Plan Presentation and Validation</vt:lpstr>
      <vt:lpstr>Sabeco Industrial Test Case: Plan Presentation and Validation</vt:lpstr>
      <vt:lpstr>Sabeco Industrial Test Case: Plan Presentation and Validation</vt:lpstr>
      <vt:lpstr>Experiment on Parameters</vt:lpstr>
      <vt:lpstr>Experiment on Parameters</vt:lpstr>
      <vt:lpstr>Conclusions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Oral Defence</dc:title>
  <dc:creator>User</dc:creator>
  <cp:lastModifiedBy>User</cp:lastModifiedBy>
  <cp:revision>28</cp:revision>
  <dcterms:created xsi:type="dcterms:W3CDTF">2017-06-27T15:30:53Z</dcterms:created>
  <dcterms:modified xsi:type="dcterms:W3CDTF">2017-06-28T15:40:18Z</dcterms:modified>
</cp:coreProperties>
</file>