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8" r:id="rId3"/>
    <p:sldId id="259" r:id="rId4"/>
    <p:sldId id="260" r:id="rId5"/>
    <p:sldId id="261" r:id="rId6"/>
    <p:sldId id="262" r:id="rId7"/>
    <p:sldId id="278" r:id="rId8"/>
    <p:sldId id="279" r:id="rId9"/>
    <p:sldId id="281" r:id="rId10"/>
    <p:sldId id="280" r:id="rId11"/>
    <p:sldId id="282" r:id="rId12"/>
    <p:sldId id="283" r:id="rId13"/>
    <p:sldId id="284" r:id="rId14"/>
    <p:sldId id="285" r:id="rId15"/>
    <p:sldId id="28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8BD3-5FB8-1E81-F09A-8AF9071C8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8060E-8D65-79CB-913C-EBE3B55FE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EA259-990A-8521-722C-40F0ECB7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C59A-4D92-4753-81A2-622A060BAD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8DBCD-5E74-545A-C0B6-4C700E59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C26A4-5BEB-4A7B-6ECE-B463E1D6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EA8-6D7A-48FF-9DF3-AE550C5FD4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2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358D-9936-546A-411E-A337EAC6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CDDF1-1A51-26C3-14A4-5F6E44571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F628F-3C00-F59F-1F5E-3A0016B6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C59A-4D92-4753-81A2-622A060BAD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86A3B-C89A-44D0-92A7-BCBBB52B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894A7-33AF-833F-2DA7-BE354EFF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EA8-6D7A-48FF-9DF3-AE550C5FD4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80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D62A4C-3F75-C376-D7A5-F5E9223A4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A6BFF-E5B4-CD30-E997-80CD324FE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3157F-DF99-2342-3593-78CC30FC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C59A-4D92-4753-81A2-622A060BAD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94003-0C29-A5F1-A5FB-E01234A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1FF07-43F8-AE0A-3B3C-8A9A65BFA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EA8-6D7A-48FF-9DF3-AE550C5FD4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559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8BD3-5FB8-1E81-F09A-8AF9071C8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8060E-8D65-79CB-913C-EBE3B55FE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EA259-990A-8521-722C-40F0ECB7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C59A-4D92-4753-81A2-622A060BAD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8DBCD-5E74-545A-C0B6-4C700E59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C26A4-5BEB-4A7B-6ECE-B463E1D6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EA8-6D7A-48FF-9DF3-AE550C5FD4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35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C389-4F0E-41A1-5B87-79DCF585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EF46-F421-42C4-D088-8AC839530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76C62-4C16-D85E-8A53-8391AB44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C59A-4D92-4753-81A2-622A060BAD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F9674-9E28-328F-E4E2-3D7C8757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62296-EB18-1389-9E2C-CD803DEC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EA8-6D7A-48FF-9DF3-AE550C5FD4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556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C310-C3E0-3004-8A19-E671C38C0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4E90F-615D-467B-3B14-7DA96BFB5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1FD88-063F-014A-128E-F1D5EEF3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C59A-4D92-4753-81A2-622A060BAD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67A8B-FBBC-5494-312B-51E898F9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9A058-3EBC-8C6C-1E00-FE6D0316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EA8-6D7A-48FF-9DF3-AE550C5FD4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774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AD37-21F4-729A-5AB4-9A67C2F7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2D1D-6F42-F8F8-5857-C1F79B9DB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B5126-42C8-0761-8A5C-B66F4D959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EE582-77AE-51AA-ACA3-2BAF678EE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C59A-4D92-4753-81A2-622A060BAD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B3BC4-5A1B-31B2-B8B3-5C6AD5A9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176F1-3B0E-1C88-F579-5042727A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EA8-6D7A-48FF-9DF3-AE550C5FD4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86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4DAB-09F3-16F0-5F1F-5B208D9B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D9A93-558E-AD19-969B-A2F31BCC3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4D09F-15CA-D505-328A-C047F742C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40B13-5EBF-C253-113D-9F12F6820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C2534-1B82-6F6D-D108-AAF383FDA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15D512-4CC9-67D1-3F4F-089AF5B4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C59A-4D92-4753-81A2-622A060BAD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1DB11-2E9F-E17A-59BD-65B77B0C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978970-B448-1347-5B58-3C7CD0BB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EA8-6D7A-48FF-9DF3-AE550C5FD4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072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BA2-5947-1622-F92C-5A74357E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826458-548A-1678-69C7-B4EA4BC9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C59A-4D92-4753-81A2-622A060BAD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B2DEF-D97C-3B52-FC35-79F37F5B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A27EE-9C84-4F4B-0564-B3C54997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EA8-6D7A-48FF-9DF3-AE550C5FD4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762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6A359-9E6E-6132-A978-82D3F994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C59A-4D92-4753-81A2-622A060BAD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ED0B8E-6BA6-668F-BC91-1C0FCED1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6DFFC-562C-8CEC-2E11-107BE8D89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EA8-6D7A-48FF-9DF3-AE550C5FD4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05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115E-F810-59F7-8804-373CA335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F01C9-EE43-AFBF-1AEB-E78DD9325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175B2-9A6F-0C7C-A185-53D173C4C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E8317-13D3-84E9-6E75-BAEDD7F0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C59A-4D92-4753-81A2-622A060BAD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7FE41-0A30-B6B1-3E8B-C7522EA6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41CFC-0F6A-89DD-A854-F1BEA2F5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EA8-6D7A-48FF-9DF3-AE550C5FD4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8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C389-4F0E-41A1-5B87-79DCF585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EF46-F421-42C4-D088-8AC839530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76C62-4C16-D85E-8A53-8391AB44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C59A-4D92-4753-81A2-622A060BAD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F9674-9E28-328F-E4E2-3D7C8757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62296-EB18-1389-9E2C-CD803DEC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EA8-6D7A-48FF-9DF3-AE550C5FD4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450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74FC-30BF-7525-08DC-6B881B934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6E8C8-1A32-694A-4CA2-5CB1010B9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DD6F7-1385-298B-311D-F25A6E7A4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208BE-8D50-AC8C-0212-B01B9475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C59A-4D92-4753-81A2-622A060BAD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16361-B6C7-065F-5111-0D155F10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829EE-445B-7352-301F-8923DFFC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EA8-6D7A-48FF-9DF3-AE550C5FD4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8064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358D-9936-546A-411E-A337EAC6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CDDF1-1A51-26C3-14A4-5F6E44571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F628F-3C00-F59F-1F5E-3A0016B6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C59A-4D92-4753-81A2-622A060BAD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86A3B-C89A-44D0-92A7-BCBBB52B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894A7-33AF-833F-2DA7-BE354EFF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EA8-6D7A-48FF-9DF3-AE550C5FD4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9610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D62A4C-3F75-C376-D7A5-F5E9223A4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A6BFF-E5B4-CD30-E997-80CD324FE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3157F-DF99-2342-3593-78CC30FC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C59A-4D92-4753-81A2-622A060BAD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94003-0C29-A5F1-A5FB-E01234A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1FF07-43F8-AE0A-3B3C-8A9A65BFA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EA8-6D7A-48FF-9DF3-AE550C5FD4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3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C310-C3E0-3004-8A19-E671C38C0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4E90F-615D-467B-3B14-7DA96BFB5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1FD88-063F-014A-128E-F1D5EEF3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C59A-4D92-4753-81A2-622A060BAD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67A8B-FBBC-5494-312B-51E898F9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9A058-3EBC-8C6C-1E00-FE6D0316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EA8-6D7A-48FF-9DF3-AE550C5FD4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9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AD37-21F4-729A-5AB4-9A67C2F7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2D1D-6F42-F8F8-5857-C1F79B9DB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B5126-42C8-0761-8A5C-B66F4D959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EE582-77AE-51AA-ACA3-2BAF678EE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C59A-4D92-4753-81A2-622A060BAD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B3BC4-5A1B-31B2-B8B3-5C6AD5A9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176F1-3B0E-1C88-F579-5042727A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EA8-6D7A-48FF-9DF3-AE550C5FD4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33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4DAB-09F3-16F0-5F1F-5B208D9B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D9A93-558E-AD19-969B-A2F31BCC3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4D09F-15CA-D505-328A-C047F742C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40B13-5EBF-C253-113D-9F12F6820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C2534-1B82-6F6D-D108-AAF383FDA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15D512-4CC9-67D1-3F4F-089AF5B4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C59A-4D92-4753-81A2-622A060BAD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1DB11-2E9F-E17A-59BD-65B77B0C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978970-B448-1347-5B58-3C7CD0BB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EA8-6D7A-48FF-9DF3-AE550C5FD4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65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BA2-5947-1622-F92C-5A74357E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826458-548A-1678-69C7-B4EA4BC9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C59A-4D92-4753-81A2-622A060BAD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B2DEF-D97C-3B52-FC35-79F37F5B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A27EE-9C84-4F4B-0564-B3C54997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EA8-6D7A-48FF-9DF3-AE550C5FD4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80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6A359-9E6E-6132-A978-82D3F994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C59A-4D92-4753-81A2-622A060BAD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ED0B8E-6BA6-668F-BC91-1C0FCED1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6DFFC-562C-8CEC-2E11-107BE8D89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EA8-6D7A-48FF-9DF3-AE550C5FD4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33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115E-F810-59F7-8804-373CA335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F01C9-EE43-AFBF-1AEB-E78DD9325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175B2-9A6F-0C7C-A185-53D173C4C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E8317-13D3-84E9-6E75-BAEDD7F0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C59A-4D92-4753-81A2-622A060BAD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7FE41-0A30-B6B1-3E8B-C7522EA6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41CFC-0F6A-89DD-A854-F1BEA2F5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EA8-6D7A-48FF-9DF3-AE550C5FD4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5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74FC-30BF-7525-08DC-6B881B934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6E8C8-1A32-694A-4CA2-5CB1010B9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DD6F7-1385-298B-311D-F25A6E7A4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208BE-8D50-AC8C-0212-B01B9475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C59A-4D92-4753-81A2-622A060BAD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16361-B6C7-065F-5111-0D155F10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829EE-445B-7352-301F-8923DFFC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FEA8-6D7A-48FF-9DF3-AE550C5FD4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26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F54D3-D376-C0E3-2B03-0E55E1AEB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6F96D-53F8-395B-A3F5-2822CD858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F3435-66F7-786B-0D75-1C844ACF5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8C59A-4D92-4753-81A2-622A060BAD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7644D-BF5A-723E-604B-D6B56001F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EE5D-471E-A3CB-5300-8AFAFC7A9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AFEA8-6D7A-48FF-9DF3-AE550C5FD4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73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F54D3-D376-C0E3-2B03-0E55E1AEB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6F96D-53F8-395B-A3F5-2822CD858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F3435-66F7-786B-0D75-1C844ACF5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8C59A-4D92-4753-81A2-622A060BAD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7644D-BF5A-723E-604B-D6B56001F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EE5D-471E-A3CB-5300-8AFAFC7A9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AFEA8-6D7A-48FF-9DF3-AE550C5FD45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18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F613-2F76-0B8D-D501-4A94A369BE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14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TRÍ TUỆ NHÂN TẠO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3384C-F8DF-C2CB-620D-9DC132723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39814"/>
            <a:ext cx="6858000" cy="1655762"/>
          </a:xfrm>
        </p:spPr>
        <p:txBody>
          <a:bodyPr/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Nguyễn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</a:rPr>
              <a:t>Trần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</a:rPr>
              <a:t>Trọng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 Tín - N20DCCN065</a:t>
            </a:r>
          </a:p>
          <a:p>
            <a:r>
              <a:rPr lang="en-US" i="1" dirty="0" err="1">
                <a:solidFill>
                  <a:schemeClr val="accent5">
                    <a:lumMod val="75000"/>
                  </a:schemeClr>
                </a:solidFill>
              </a:rPr>
              <a:t>Đặng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</a:rPr>
              <a:t>Khắc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</a:rPr>
              <a:t>Toản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 – N20DCCN067</a:t>
            </a:r>
          </a:p>
        </p:txBody>
      </p:sp>
    </p:spTree>
    <p:extLst>
      <p:ext uri="{BB962C8B-B14F-4D97-AF65-F5344CB8AC3E}">
        <p14:creationId xmlns:p14="http://schemas.microsoft.com/office/powerpoint/2010/main" val="397155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2286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18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II.Thuật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toán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SVM</a:t>
            </a:r>
          </a:p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en-US" sz="2400" kern="0" dirty="0">
                <a:solidFill>
                  <a:schemeClr val="accent5">
                    <a:lumMod val="75000"/>
                  </a:schemeClr>
                </a:solidFill>
                <a:latin typeface="Arial"/>
              </a:rPr>
              <a:t>  </a:t>
            </a:r>
            <a:r>
              <a:rPr lang="en-US" altLang="en-US" sz="2400" b="1" kern="0" dirty="0">
                <a:solidFill>
                  <a:schemeClr val="accent5">
                    <a:lumMod val="75000"/>
                  </a:schemeClr>
                </a:solidFill>
                <a:latin typeface="Arial"/>
              </a:rPr>
              <a:t>3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Cơ</a:t>
            </a:r>
            <a:r>
              <a:rPr kumimoji="0" lang="en-US" altLang="en-US" sz="2400" b="1" i="0" u="none" strike="noStrike" kern="0" cap="none" spc="0" normalizeH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sở</a:t>
            </a:r>
            <a:r>
              <a:rPr kumimoji="0" lang="en-US" altLang="en-US" sz="2400" b="1" i="0" u="none" strike="noStrike" kern="0" cap="none" spc="0" normalizeH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lí</a:t>
            </a:r>
            <a:r>
              <a:rPr kumimoji="0" lang="en-US" altLang="en-US" sz="2400" b="1" i="0" u="none" strike="noStrike" kern="0" cap="none" spc="0" normalizeH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thuyết</a:t>
            </a:r>
            <a:r>
              <a:rPr kumimoji="0" lang="en-US" altLang="en-US" sz="2400" b="1" i="0" u="none" strike="noStrike" kern="0" cap="none" spc="0" normalizeH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066800" marR="0" lvl="1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</a:endParaRPr>
          </a:p>
          <a:p>
            <a:pPr marL="1828800" marR="0" lvl="3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600200"/>
            <a:ext cx="946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Margin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2627" y="1600200"/>
            <a:ext cx="45719" cy="40011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2712" y="3429000"/>
            <a:ext cx="38862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Việc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margin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rộng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sẽ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mang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lại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hiệu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ứng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phân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lớp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tốt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hơn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Vì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sự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phân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chia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giữa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2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lớp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rõ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ràng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hơn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0" y="3429000"/>
            <a:ext cx="3886200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Bài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toán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tối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ưu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trong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SVM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chính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đi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tìm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đường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phân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chia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sao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cho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Margin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giữa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2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lớp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lớn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nhất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343400" y="3890665"/>
            <a:ext cx="457200" cy="1479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37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2286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18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II.Thuật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toán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SVM</a:t>
            </a:r>
          </a:p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en-US" sz="2400" kern="0" dirty="0">
                <a:solidFill>
                  <a:schemeClr val="accent5">
                    <a:lumMod val="75000"/>
                  </a:schemeClr>
                </a:solidFill>
                <a:latin typeface="Arial"/>
              </a:rPr>
              <a:t>  </a:t>
            </a:r>
            <a:r>
              <a:rPr lang="en-US" altLang="en-US" sz="2400" b="1" kern="0" dirty="0">
                <a:solidFill>
                  <a:schemeClr val="accent5">
                    <a:lumMod val="75000"/>
                  </a:schemeClr>
                </a:solidFill>
                <a:latin typeface="Arial"/>
              </a:rPr>
              <a:t>4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</a:t>
            </a:r>
            <a:r>
              <a:rPr lang="en-US" altLang="en-US" sz="2400" b="1" kern="0" dirty="0" err="1">
                <a:solidFill>
                  <a:schemeClr val="accent5">
                    <a:lumMod val="75000"/>
                  </a:schemeClr>
                </a:solidFill>
                <a:latin typeface="Arial"/>
              </a:rPr>
              <a:t>Xây</a:t>
            </a:r>
            <a:r>
              <a:rPr lang="en-US" altLang="en-US" sz="2400" b="1" kern="0" dirty="0">
                <a:solidFill>
                  <a:schemeClr val="accent5">
                    <a:lumMod val="75000"/>
                  </a:schemeClr>
                </a:solidFill>
                <a:latin typeface="Arial"/>
              </a:rPr>
              <a:t> </a:t>
            </a:r>
            <a:r>
              <a:rPr lang="en-US" altLang="en-US" sz="2400" b="1" kern="0" dirty="0" err="1">
                <a:solidFill>
                  <a:schemeClr val="accent5">
                    <a:lumMod val="75000"/>
                  </a:schemeClr>
                </a:solidFill>
                <a:latin typeface="Arial"/>
              </a:rPr>
              <a:t>dựng</a:t>
            </a:r>
            <a:r>
              <a:rPr lang="en-US" altLang="en-US" sz="2400" b="1" kern="0" dirty="0">
                <a:solidFill>
                  <a:schemeClr val="accent5">
                    <a:lumMod val="75000"/>
                  </a:schemeClr>
                </a:solidFill>
                <a:latin typeface="Arial"/>
              </a:rPr>
              <a:t> </a:t>
            </a:r>
            <a:r>
              <a:rPr lang="en-US" altLang="en-US" sz="2400" b="1" kern="0" dirty="0" err="1">
                <a:solidFill>
                  <a:schemeClr val="accent5">
                    <a:lumMod val="75000"/>
                  </a:schemeClr>
                </a:solidFill>
                <a:latin typeface="Arial"/>
              </a:rPr>
              <a:t>bài</a:t>
            </a:r>
            <a:r>
              <a:rPr lang="en-US" altLang="en-US" sz="2400" b="1" kern="0" dirty="0">
                <a:solidFill>
                  <a:schemeClr val="accent5">
                    <a:lumMod val="75000"/>
                  </a:schemeClr>
                </a:solidFill>
                <a:latin typeface="Arial"/>
              </a:rPr>
              <a:t> </a:t>
            </a:r>
            <a:r>
              <a:rPr lang="en-US" altLang="en-US" sz="2400" b="1" kern="0" dirty="0" err="1">
                <a:solidFill>
                  <a:schemeClr val="accent5">
                    <a:lumMod val="75000"/>
                  </a:schemeClr>
                </a:solidFill>
                <a:latin typeface="Arial"/>
              </a:rPr>
              <a:t>toán</a:t>
            </a:r>
            <a:r>
              <a:rPr lang="en-US" altLang="en-US" sz="2400" b="1" kern="0" dirty="0">
                <a:solidFill>
                  <a:schemeClr val="accent5">
                    <a:lumMod val="75000"/>
                  </a:schemeClr>
                </a:solidFill>
                <a:latin typeface="Arial"/>
              </a:rPr>
              <a:t> </a:t>
            </a:r>
            <a:r>
              <a:rPr lang="en-US" altLang="en-US" sz="2400" b="1" kern="0" dirty="0" err="1">
                <a:solidFill>
                  <a:schemeClr val="accent5">
                    <a:lumMod val="75000"/>
                  </a:schemeClr>
                </a:solidFill>
                <a:latin typeface="Arial"/>
              </a:rPr>
              <a:t>tối</a:t>
            </a:r>
            <a:r>
              <a:rPr lang="en-US" altLang="en-US" sz="2400" b="1" kern="0" dirty="0">
                <a:solidFill>
                  <a:schemeClr val="accent5">
                    <a:lumMod val="75000"/>
                  </a:schemeClr>
                </a:solidFill>
                <a:latin typeface="Arial"/>
              </a:rPr>
              <a:t> </a:t>
            </a:r>
            <a:r>
              <a:rPr lang="en-US" altLang="en-US" sz="2400" b="1" kern="0" dirty="0" err="1">
                <a:solidFill>
                  <a:schemeClr val="accent5">
                    <a:lumMod val="75000"/>
                  </a:schemeClr>
                </a:solidFill>
                <a:latin typeface="Arial"/>
              </a:rPr>
              <a:t>ưu</a:t>
            </a:r>
            <a:r>
              <a:rPr lang="en-US" altLang="en-US" sz="2400" b="1" kern="0" dirty="0">
                <a:solidFill>
                  <a:schemeClr val="accent5">
                    <a:lumMod val="75000"/>
                  </a:schemeClr>
                </a:solidFill>
                <a:latin typeface="Arial"/>
              </a:rPr>
              <a:t> </a:t>
            </a:r>
            <a:r>
              <a:rPr lang="en-US" altLang="en-US" sz="2400" b="1" kern="0" dirty="0" err="1">
                <a:solidFill>
                  <a:schemeClr val="accent5">
                    <a:lumMod val="75000"/>
                  </a:schemeClr>
                </a:solidFill>
                <a:latin typeface="Arial"/>
              </a:rPr>
              <a:t>cho</a:t>
            </a:r>
            <a:r>
              <a:rPr lang="en-US" altLang="en-US" sz="2400" b="1" kern="0" dirty="0">
                <a:solidFill>
                  <a:schemeClr val="accent5">
                    <a:lumMod val="75000"/>
                  </a:schemeClr>
                </a:solidFill>
                <a:latin typeface="Arial"/>
              </a:rPr>
              <a:t> SVM</a:t>
            </a:r>
            <a:r>
              <a:rPr kumimoji="0" lang="en-US" altLang="en-US" sz="2400" b="1" i="0" u="none" strike="noStrike" kern="0" cap="none" spc="0" normalizeH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066800" marR="0" lvl="1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</a:endParaRPr>
          </a:p>
          <a:p>
            <a:pPr marL="1828800" marR="0" lvl="3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" name="AutoShape 2" descr="https://dominhhai.github.io/images/ml-20180322-svm_2.svg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AutoShape 4" descr="https://dominhhai.github.io/images/ml-20180322-svm_2.svg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4529328" y="2071122"/>
            <a:ext cx="4386580" cy="28867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04006" y="2286000"/>
                <a:ext cx="4115594" cy="1794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Bài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toán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tối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ưu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trong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SVM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chính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là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bài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toán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tìm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 w 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và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 b 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sao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cho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 </a:t>
                </a:r>
                <a:r>
                  <a:rPr lang="en-US" i="1" dirty="0">
                    <a:solidFill>
                      <a:schemeClr val="accent5">
                        <a:lumMod val="75000"/>
                      </a:schemeClr>
                    </a:solidFill>
                  </a:rPr>
                  <a:t>margin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 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này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đạt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giá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trị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lớn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nhất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:</a:t>
                </a:r>
              </a:p>
              <a:p>
                <a:r>
                  <a:rPr lang="en-US" sz="1600" dirty="0">
                    <a:solidFill>
                      <a:schemeClr val="accent5">
                        <a:lumMod val="75000"/>
                      </a:schemeClr>
                    </a:solidFill>
                  </a:rPr>
                  <a:t>(W, b)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16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𝑎𝑟𝑔</m:t>
                          </m:r>
                          <m:r>
                            <a:rPr lang="en-US" sz="16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sz="16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en-US" sz="16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16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16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mr>
                    </m:m>
                    <m:d>
                      <m:dPr>
                        <m:begChr m:val="{"/>
                        <m:endChr m:val="}"/>
                        <m:ctrlPr>
                          <a:rPr lang="en-US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  <m:r>
                          <a:rPr lang="en-US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sz="16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160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16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US" sz="1600" dirty="0">
                    <a:solidFill>
                      <a:schemeClr val="accent5">
                        <a:lumMod val="75000"/>
                      </a:schemeClr>
                    </a:solidFill>
                  </a:rPr>
                  <a:t>            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16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𝑎𝑟𝑔</m:t>
                          </m:r>
                          <m:r>
                            <a:rPr lang="en-US" sz="16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sz="16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en-US" sz="16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16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16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mr>
                    </m:m>
                    <m:d>
                      <m:dPr>
                        <m:begChr m:val="{"/>
                        <m:endChr m:val="}"/>
                        <m:ctrlPr>
                          <a:rPr lang="en-US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  <m:r>
                          <a:rPr lang="en-US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160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06" y="2286000"/>
                <a:ext cx="4115594" cy="1794081"/>
              </a:xfrm>
              <a:prstGeom prst="rect">
                <a:avLst/>
              </a:prstGeom>
              <a:blipFill>
                <a:blip r:embed="rId3"/>
                <a:stretch>
                  <a:fillRect l="-1333" t="-1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56406" y="1611868"/>
            <a:ext cx="522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Đối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với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tập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dữ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liệu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phân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chia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tuyến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tính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(linear SVM)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2627" y="1600200"/>
            <a:ext cx="45719" cy="40011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65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2286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18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II.Thuật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toán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SVM</a:t>
            </a:r>
          </a:p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en-US" sz="2400" kern="0" dirty="0">
                <a:solidFill>
                  <a:schemeClr val="accent5">
                    <a:lumMod val="75000"/>
                  </a:schemeClr>
                </a:solidFill>
                <a:latin typeface="Arial"/>
              </a:rPr>
              <a:t>  </a:t>
            </a:r>
            <a:r>
              <a:rPr lang="en-US" altLang="en-US" sz="2400" b="1" kern="0" dirty="0">
                <a:solidFill>
                  <a:schemeClr val="accent5">
                    <a:lumMod val="75000"/>
                  </a:schemeClr>
                </a:solidFill>
                <a:latin typeface="Arial"/>
              </a:rPr>
              <a:t>4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</a:t>
            </a:r>
            <a:r>
              <a:rPr lang="en-US" altLang="en-US" sz="2400" b="1" kern="0" dirty="0" err="1">
                <a:solidFill>
                  <a:schemeClr val="accent5">
                    <a:lumMod val="75000"/>
                  </a:schemeClr>
                </a:solidFill>
                <a:latin typeface="Arial"/>
              </a:rPr>
              <a:t>Xây</a:t>
            </a:r>
            <a:r>
              <a:rPr lang="en-US" altLang="en-US" sz="2400" b="1" kern="0" dirty="0">
                <a:solidFill>
                  <a:schemeClr val="accent5">
                    <a:lumMod val="75000"/>
                  </a:schemeClr>
                </a:solidFill>
                <a:latin typeface="Arial"/>
              </a:rPr>
              <a:t> </a:t>
            </a:r>
            <a:r>
              <a:rPr lang="en-US" altLang="en-US" sz="2400" b="1" kern="0" dirty="0" err="1">
                <a:solidFill>
                  <a:schemeClr val="accent5">
                    <a:lumMod val="75000"/>
                  </a:schemeClr>
                </a:solidFill>
                <a:latin typeface="Arial"/>
              </a:rPr>
              <a:t>dựng</a:t>
            </a:r>
            <a:r>
              <a:rPr lang="en-US" altLang="en-US" sz="2400" b="1" kern="0" dirty="0">
                <a:solidFill>
                  <a:schemeClr val="accent5">
                    <a:lumMod val="75000"/>
                  </a:schemeClr>
                </a:solidFill>
                <a:latin typeface="Arial"/>
              </a:rPr>
              <a:t> </a:t>
            </a:r>
            <a:r>
              <a:rPr lang="en-US" altLang="en-US" sz="2400" b="1" kern="0" dirty="0" err="1">
                <a:solidFill>
                  <a:schemeClr val="accent5">
                    <a:lumMod val="75000"/>
                  </a:schemeClr>
                </a:solidFill>
                <a:latin typeface="Arial"/>
              </a:rPr>
              <a:t>bài</a:t>
            </a:r>
            <a:r>
              <a:rPr lang="en-US" altLang="en-US" sz="2400" b="1" kern="0" dirty="0">
                <a:solidFill>
                  <a:schemeClr val="accent5">
                    <a:lumMod val="75000"/>
                  </a:schemeClr>
                </a:solidFill>
                <a:latin typeface="Arial"/>
              </a:rPr>
              <a:t> </a:t>
            </a:r>
            <a:r>
              <a:rPr lang="en-US" altLang="en-US" sz="2400" b="1" kern="0" dirty="0" err="1">
                <a:solidFill>
                  <a:schemeClr val="accent5">
                    <a:lumMod val="75000"/>
                  </a:schemeClr>
                </a:solidFill>
                <a:latin typeface="Arial"/>
              </a:rPr>
              <a:t>toán</a:t>
            </a:r>
            <a:r>
              <a:rPr lang="en-US" altLang="en-US" sz="2400" b="1" kern="0" dirty="0">
                <a:solidFill>
                  <a:schemeClr val="accent5">
                    <a:lumMod val="75000"/>
                  </a:schemeClr>
                </a:solidFill>
                <a:latin typeface="Arial"/>
              </a:rPr>
              <a:t> </a:t>
            </a:r>
            <a:r>
              <a:rPr lang="en-US" altLang="en-US" sz="2400" b="1" kern="0" dirty="0" err="1">
                <a:solidFill>
                  <a:schemeClr val="accent5">
                    <a:lumMod val="75000"/>
                  </a:schemeClr>
                </a:solidFill>
                <a:latin typeface="Arial"/>
              </a:rPr>
              <a:t>tối</a:t>
            </a:r>
            <a:r>
              <a:rPr lang="en-US" altLang="en-US" sz="2400" b="1" kern="0" dirty="0">
                <a:solidFill>
                  <a:schemeClr val="accent5">
                    <a:lumMod val="75000"/>
                  </a:schemeClr>
                </a:solidFill>
                <a:latin typeface="Arial"/>
              </a:rPr>
              <a:t> </a:t>
            </a:r>
            <a:r>
              <a:rPr lang="en-US" altLang="en-US" sz="2400" b="1" kern="0" dirty="0" err="1">
                <a:solidFill>
                  <a:schemeClr val="accent5">
                    <a:lumMod val="75000"/>
                  </a:schemeClr>
                </a:solidFill>
                <a:latin typeface="Arial"/>
              </a:rPr>
              <a:t>ưu</a:t>
            </a:r>
            <a:r>
              <a:rPr lang="en-US" altLang="en-US" sz="2400" b="1" kern="0" dirty="0">
                <a:solidFill>
                  <a:schemeClr val="accent5">
                    <a:lumMod val="75000"/>
                  </a:schemeClr>
                </a:solidFill>
                <a:latin typeface="Arial"/>
              </a:rPr>
              <a:t> </a:t>
            </a:r>
            <a:r>
              <a:rPr lang="en-US" altLang="en-US" sz="2400" b="1" kern="0" dirty="0" err="1">
                <a:solidFill>
                  <a:schemeClr val="accent5">
                    <a:lumMod val="75000"/>
                  </a:schemeClr>
                </a:solidFill>
                <a:latin typeface="Arial"/>
              </a:rPr>
              <a:t>cho</a:t>
            </a:r>
            <a:r>
              <a:rPr lang="en-US" altLang="en-US" sz="2400" b="1" kern="0" dirty="0">
                <a:solidFill>
                  <a:schemeClr val="accent5">
                    <a:lumMod val="75000"/>
                  </a:schemeClr>
                </a:solidFill>
                <a:latin typeface="Arial"/>
              </a:rPr>
              <a:t> SVM</a:t>
            </a:r>
            <a:r>
              <a:rPr kumimoji="0" lang="en-US" altLang="en-US" sz="2400" b="1" i="0" u="none" strike="noStrike" kern="0" cap="none" spc="0" normalizeH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066800" marR="0" lvl="1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</a:endParaRPr>
          </a:p>
          <a:p>
            <a:pPr marL="1828800" marR="0" lvl="3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" name="AutoShape 2" descr="https://dominhhai.github.io/images/ml-20180322-svm_2.svg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AutoShape 4" descr="https://dominhhai.github.io/images/ml-20180322-svm_2.svg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6406" y="1611868"/>
            <a:ext cx="631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Đối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với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tập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dữ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liệu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phân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chia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không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tuyến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tính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(non-linear SVM)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2627" y="1600200"/>
            <a:ext cx="45719" cy="40011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266" name="Picture 2" descr="scatter 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8" y="2133600"/>
            <a:ext cx="3451225" cy="329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differ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082" y="2145792"/>
            <a:ext cx="4035425" cy="315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8346" y="5679007"/>
            <a:ext cx="3616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Dữ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liệu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2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lớp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không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phân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biệt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tuyến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tính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trong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không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gian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2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chiều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303295" y="5657670"/>
                <a:ext cx="4191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Nếu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thêm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chiều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thứ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3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là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một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hàm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số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của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2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chiều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còn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lại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là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z=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các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điểm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dữ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liệu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đã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được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phân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bố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trên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1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mặt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parabolic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và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trở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nên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tuyến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tính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295" y="5657670"/>
                <a:ext cx="4191000" cy="1200329"/>
              </a:xfrm>
              <a:prstGeom prst="rect">
                <a:avLst/>
              </a:prstGeom>
              <a:blipFill>
                <a:blip r:embed="rId4"/>
                <a:stretch>
                  <a:fillRect l="-1310" t="-2538" r="-145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35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2286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18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II.Thuật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toán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SVM</a:t>
            </a:r>
          </a:p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en-US" sz="2400" kern="0" dirty="0">
                <a:solidFill>
                  <a:schemeClr val="accent5">
                    <a:lumMod val="75000"/>
                  </a:schemeClr>
                </a:solidFill>
                <a:latin typeface="Arial"/>
              </a:rPr>
              <a:t>  </a:t>
            </a:r>
            <a:r>
              <a:rPr lang="en-US" altLang="en-US" sz="2400" b="1" kern="0" dirty="0">
                <a:solidFill>
                  <a:schemeClr val="accent5">
                    <a:lumMod val="75000"/>
                  </a:schemeClr>
                </a:solidFill>
                <a:latin typeface="Arial"/>
              </a:rPr>
              <a:t>4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</a:t>
            </a:r>
            <a:r>
              <a:rPr lang="en-US" altLang="en-US" sz="2400" b="1" kern="0" dirty="0" err="1">
                <a:solidFill>
                  <a:schemeClr val="accent5">
                    <a:lumMod val="75000"/>
                  </a:schemeClr>
                </a:solidFill>
                <a:latin typeface="Arial"/>
              </a:rPr>
              <a:t>Xây</a:t>
            </a:r>
            <a:r>
              <a:rPr lang="en-US" altLang="en-US" sz="2400" b="1" kern="0" dirty="0">
                <a:solidFill>
                  <a:schemeClr val="accent5">
                    <a:lumMod val="75000"/>
                  </a:schemeClr>
                </a:solidFill>
                <a:latin typeface="Arial"/>
              </a:rPr>
              <a:t> </a:t>
            </a:r>
            <a:r>
              <a:rPr lang="en-US" altLang="en-US" sz="2400" b="1" kern="0" dirty="0" err="1">
                <a:solidFill>
                  <a:schemeClr val="accent5">
                    <a:lumMod val="75000"/>
                  </a:schemeClr>
                </a:solidFill>
                <a:latin typeface="Arial"/>
              </a:rPr>
              <a:t>dựng</a:t>
            </a:r>
            <a:r>
              <a:rPr lang="en-US" altLang="en-US" sz="2400" b="1" kern="0" dirty="0">
                <a:solidFill>
                  <a:schemeClr val="accent5">
                    <a:lumMod val="75000"/>
                  </a:schemeClr>
                </a:solidFill>
                <a:latin typeface="Arial"/>
              </a:rPr>
              <a:t> </a:t>
            </a:r>
            <a:r>
              <a:rPr lang="en-US" altLang="en-US" sz="2400" b="1" kern="0" dirty="0" err="1">
                <a:solidFill>
                  <a:schemeClr val="accent5">
                    <a:lumMod val="75000"/>
                  </a:schemeClr>
                </a:solidFill>
                <a:latin typeface="Arial"/>
              </a:rPr>
              <a:t>bài</a:t>
            </a:r>
            <a:r>
              <a:rPr lang="en-US" altLang="en-US" sz="2400" b="1" kern="0" dirty="0">
                <a:solidFill>
                  <a:schemeClr val="accent5">
                    <a:lumMod val="75000"/>
                  </a:schemeClr>
                </a:solidFill>
                <a:latin typeface="Arial"/>
              </a:rPr>
              <a:t> </a:t>
            </a:r>
            <a:r>
              <a:rPr lang="en-US" altLang="en-US" sz="2400" b="1" kern="0" dirty="0" err="1">
                <a:solidFill>
                  <a:schemeClr val="accent5">
                    <a:lumMod val="75000"/>
                  </a:schemeClr>
                </a:solidFill>
                <a:latin typeface="Arial"/>
              </a:rPr>
              <a:t>toán</a:t>
            </a:r>
            <a:r>
              <a:rPr lang="en-US" altLang="en-US" sz="2400" b="1" kern="0" dirty="0">
                <a:solidFill>
                  <a:schemeClr val="accent5">
                    <a:lumMod val="75000"/>
                  </a:schemeClr>
                </a:solidFill>
                <a:latin typeface="Arial"/>
              </a:rPr>
              <a:t> </a:t>
            </a:r>
            <a:r>
              <a:rPr lang="en-US" altLang="en-US" sz="2400" b="1" kern="0" dirty="0" err="1">
                <a:solidFill>
                  <a:schemeClr val="accent5">
                    <a:lumMod val="75000"/>
                  </a:schemeClr>
                </a:solidFill>
                <a:latin typeface="Arial"/>
              </a:rPr>
              <a:t>tối</a:t>
            </a:r>
            <a:r>
              <a:rPr lang="en-US" altLang="en-US" sz="2400" b="1" kern="0" dirty="0">
                <a:solidFill>
                  <a:schemeClr val="accent5">
                    <a:lumMod val="75000"/>
                  </a:schemeClr>
                </a:solidFill>
                <a:latin typeface="Arial"/>
              </a:rPr>
              <a:t> </a:t>
            </a:r>
            <a:r>
              <a:rPr lang="en-US" altLang="en-US" sz="2400" b="1" kern="0" dirty="0" err="1">
                <a:solidFill>
                  <a:schemeClr val="accent5">
                    <a:lumMod val="75000"/>
                  </a:schemeClr>
                </a:solidFill>
                <a:latin typeface="Arial"/>
              </a:rPr>
              <a:t>ưu</a:t>
            </a:r>
            <a:r>
              <a:rPr lang="en-US" altLang="en-US" sz="2400" b="1" kern="0" dirty="0">
                <a:solidFill>
                  <a:schemeClr val="accent5">
                    <a:lumMod val="75000"/>
                  </a:schemeClr>
                </a:solidFill>
                <a:latin typeface="Arial"/>
              </a:rPr>
              <a:t> </a:t>
            </a:r>
            <a:r>
              <a:rPr lang="en-US" altLang="en-US" sz="2400" b="1" kern="0" dirty="0" err="1">
                <a:solidFill>
                  <a:schemeClr val="accent5">
                    <a:lumMod val="75000"/>
                  </a:schemeClr>
                </a:solidFill>
                <a:latin typeface="Arial"/>
              </a:rPr>
              <a:t>cho</a:t>
            </a:r>
            <a:r>
              <a:rPr lang="en-US" altLang="en-US" sz="2400" b="1" kern="0" dirty="0">
                <a:solidFill>
                  <a:schemeClr val="accent5">
                    <a:lumMod val="75000"/>
                  </a:schemeClr>
                </a:solidFill>
                <a:latin typeface="Arial"/>
              </a:rPr>
              <a:t> SVM</a:t>
            </a:r>
            <a:r>
              <a:rPr kumimoji="0" lang="en-US" altLang="en-US" sz="2400" b="1" i="0" u="none" strike="noStrike" kern="0" cap="none" spc="0" normalizeH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066800" marR="0" lvl="1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</a:endParaRPr>
          </a:p>
          <a:p>
            <a:pPr marL="1828800" marR="0" lvl="3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" name="AutoShape 2" descr="https://dominhhai.github.io/images/ml-20180322-svm_2.svg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AutoShape 4" descr="https://dominhhai.github.io/images/ml-20180322-svm_2.svg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718879"/>
              </p:ext>
            </p:extLst>
          </p:nvPr>
        </p:nvGraphicFramePr>
        <p:xfrm>
          <a:off x="1752600" y="1752600"/>
          <a:ext cx="60960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Ưu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điểm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Nhược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điểm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5065">
                <a:tc>
                  <a:txBody>
                    <a:bodyPr/>
                    <a:lstStyle/>
                    <a:p>
                      <a:r>
                        <a:rPr lang="vi-VN" sz="1600" dirty="0">
                          <a:latin typeface="+mn-lt"/>
                        </a:rPr>
                        <a:t>•</a:t>
                      </a:r>
                      <a:r>
                        <a:rPr lang="en-US" sz="1600" baseline="0" dirty="0">
                          <a:latin typeface="+mn-lt"/>
                        </a:rPr>
                        <a:t>    </a:t>
                      </a:r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T</a:t>
                      </a:r>
                      <a:r>
                        <a:rPr lang="vi-VN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ính toán hiệu quả trên các tập dữ liệu lớn.</a:t>
                      </a:r>
                    </a:p>
                    <a:p>
                      <a:r>
                        <a:rPr lang="vi-VN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•</a:t>
                      </a:r>
                      <a:r>
                        <a:rPr lang="en-US" sz="160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    </a:t>
                      </a:r>
                      <a:r>
                        <a:rPr lang="vi-VN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Xử lý trên không gian số chiều cao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r>
                        <a:rPr lang="vi-VN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•</a:t>
                      </a:r>
                      <a:r>
                        <a:rPr lang="en-US" sz="160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   </a:t>
                      </a:r>
                      <a:r>
                        <a:rPr lang="vi-VN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Tiết kiệm bộ nhớ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r>
                        <a:rPr lang="vi-VN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•</a:t>
                      </a:r>
                      <a:r>
                        <a:rPr lang="en-US" sz="160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   </a:t>
                      </a:r>
                      <a:r>
                        <a:rPr lang="vi-VN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Tính linh hoạt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vi-VN" sz="1600" dirty="0">
                          <a:latin typeface="+mj-lt"/>
                        </a:rPr>
                        <a:t>•</a:t>
                      </a:r>
                      <a:r>
                        <a:rPr lang="en-US" sz="1600" baseline="0" dirty="0">
                          <a:latin typeface="+mj-lt"/>
                        </a:rPr>
                        <a:t>    </a:t>
                      </a:r>
                      <a:r>
                        <a:rPr lang="vi-VN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Trong trường hợp số lượng thuộc tính (p) của tập dữ liệu lớn hơn rất nhiều so với số lượng dữ liệu (n) thì SVM cho kết quả khá tồi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r>
                        <a:rPr lang="vi-VN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•</a:t>
                      </a:r>
                      <a:r>
                        <a:rPr lang="en-US" sz="160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    </a:t>
                      </a:r>
                      <a:r>
                        <a:rPr lang="vi-VN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Chưa thể hiện rõ tính xác suất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endParaRPr lang="en-US" sz="18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59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2286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18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III.</a:t>
            </a:r>
            <a:r>
              <a:rPr kumimoji="0" lang="en-US" altLang="en-US" sz="2800" b="1" i="0" u="none" strike="noStrike" kern="0" cap="none" spc="0" normalizeH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1" i="0" u="none" strike="noStrike" kern="0" cap="none" spc="0" normalizeH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Ứng</a:t>
            </a:r>
            <a:r>
              <a:rPr kumimoji="0" lang="en-US" altLang="en-US" sz="2800" b="1" i="0" u="none" strike="noStrike" kern="0" cap="none" spc="0" normalizeH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1" i="0" u="none" strike="noStrike" kern="0" cap="none" spc="0" normalizeH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dụng</a:t>
            </a:r>
            <a:endParaRPr kumimoji="0" lang="en-US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en-US" sz="2400" kern="0" dirty="0">
                <a:solidFill>
                  <a:schemeClr val="accent5">
                    <a:lumMod val="75000"/>
                  </a:schemeClr>
                </a:solidFill>
                <a:latin typeface="Arial"/>
              </a:rPr>
              <a:t>  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</a:endParaRPr>
          </a:p>
          <a:p>
            <a:pPr marL="1828800" marR="0" lvl="3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1828800"/>
            <a:ext cx="7543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Face detection(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nhận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diện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khuôn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mặt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Text and hypertext categorization(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Phân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loại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văn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bản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siêu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văn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bản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Classification of images(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phân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loại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hình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ảnh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Handwriting recognition(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nhận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dạng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chữ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viết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tay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03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A68E-5FDF-9FCB-AEDD-007C86AFF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848600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en-US" sz="4800" b="1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Vector Machine (SVM)</a:t>
            </a:r>
            <a:endParaRPr lang="en-US" sz="4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02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419100" y="47783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1" dirty="0" err="1">
                <a:solidFill>
                  <a:schemeClr val="accent5">
                    <a:lumMod val="75000"/>
                  </a:schemeClr>
                </a:solidFill>
              </a:rPr>
              <a:t>Nội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</a:rPr>
              <a:t> dung </a:t>
            </a:r>
            <a:r>
              <a:rPr lang="en-US" altLang="en-US" b="1" dirty="0" err="1">
                <a:solidFill>
                  <a:schemeClr val="accent5">
                    <a:lumMod val="75000"/>
                  </a:schemeClr>
                </a:solidFill>
              </a:rPr>
              <a:t>chính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533400" y="2057400"/>
            <a:ext cx="8229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812800" indent="-8128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b="1" dirty="0" err="1">
                <a:solidFill>
                  <a:schemeClr val="accent5">
                    <a:lumMod val="75000"/>
                  </a:schemeClr>
                </a:solidFill>
              </a:rPr>
              <a:t>I.</a:t>
            </a:r>
            <a:r>
              <a:rPr lang="en-US" altLang="en-US" sz="2400" b="1" dirty="0" err="1">
                <a:solidFill>
                  <a:schemeClr val="accent5">
                    <a:lumMod val="75000"/>
                  </a:schemeClr>
                </a:solidFill>
              </a:rPr>
              <a:t>Tại</a:t>
            </a:r>
            <a:r>
              <a:rPr lang="en-US" alt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en-US" sz="2400" b="1" dirty="0" err="1">
                <a:solidFill>
                  <a:schemeClr val="accent5">
                    <a:lumMod val="75000"/>
                  </a:schemeClr>
                </a:solidFill>
              </a:rPr>
              <a:t>sao</a:t>
            </a:r>
            <a:r>
              <a:rPr lang="en-US" alt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en-US" sz="2400" b="1" dirty="0" err="1">
                <a:solidFill>
                  <a:schemeClr val="accent5">
                    <a:lumMod val="75000"/>
                  </a:schemeClr>
                </a:solidFill>
              </a:rPr>
              <a:t>lại</a:t>
            </a:r>
            <a:r>
              <a:rPr lang="en-US" alt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en-US" sz="2400" b="1" dirty="0" err="1">
                <a:solidFill>
                  <a:schemeClr val="accent5">
                    <a:lumMod val="75000"/>
                  </a:schemeClr>
                </a:solidFill>
              </a:rPr>
              <a:t>sử</a:t>
            </a:r>
            <a:r>
              <a:rPr lang="en-US" alt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en-US" sz="2400" b="1" dirty="0" err="1">
                <a:solidFill>
                  <a:schemeClr val="accent5">
                    <a:lumMod val="75000"/>
                  </a:schemeClr>
                </a:solidFill>
              </a:rPr>
              <a:t>dụng</a:t>
            </a:r>
            <a:r>
              <a:rPr lang="en-US" alt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en-US" sz="2400" b="1" dirty="0" err="1">
                <a:solidFill>
                  <a:schemeClr val="accent5">
                    <a:lumMod val="75000"/>
                  </a:schemeClr>
                </a:solidFill>
              </a:rPr>
              <a:t>thuật</a:t>
            </a:r>
            <a:r>
              <a:rPr lang="en-US" alt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en-US" sz="2400" b="1" dirty="0" err="1">
                <a:solidFill>
                  <a:schemeClr val="accent5">
                    <a:lumMod val="75000"/>
                  </a:schemeClr>
                </a:solidFill>
              </a:rPr>
              <a:t>toán</a:t>
            </a:r>
            <a:r>
              <a:rPr lang="en-US" altLang="en-US" sz="2400" b="1" dirty="0">
                <a:solidFill>
                  <a:schemeClr val="accent5">
                    <a:lumMod val="75000"/>
                  </a:schemeClr>
                </a:solidFill>
              </a:rPr>
              <a:t> SVM </a:t>
            </a:r>
            <a:r>
              <a:rPr lang="en-US" altLang="en-US" sz="2400" b="1" dirty="0" err="1">
                <a:solidFill>
                  <a:schemeClr val="accent5">
                    <a:lumMod val="75000"/>
                  </a:schemeClr>
                </a:solidFill>
              </a:rPr>
              <a:t>để</a:t>
            </a:r>
            <a:r>
              <a:rPr lang="en-US" alt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en-US" sz="2400" b="1" dirty="0" err="1">
                <a:solidFill>
                  <a:schemeClr val="accent5">
                    <a:lumMod val="75000"/>
                  </a:schemeClr>
                </a:solidFill>
              </a:rPr>
              <a:t>phân</a:t>
            </a:r>
            <a:r>
              <a:rPr lang="en-US" alt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en-US" sz="2400" b="1" dirty="0" err="1">
                <a:solidFill>
                  <a:schemeClr val="accent5">
                    <a:lumMod val="75000"/>
                  </a:schemeClr>
                </a:solidFill>
              </a:rPr>
              <a:t>lớp</a:t>
            </a:r>
            <a:r>
              <a:rPr lang="en-US" alt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en-US" sz="2400" b="1" dirty="0" err="1">
                <a:solidFill>
                  <a:schemeClr val="accent5">
                    <a:lumMod val="75000"/>
                  </a:schemeClr>
                </a:solidFill>
              </a:rPr>
              <a:t>dữ</a:t>
            </a:r>
            <a:r>
              <a:rPr lang="en-US" alt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en-US" sz="2400" b="1" dirty="0" err="1">
                <a:solidFill>
                  <a:schemeClr val="accent5">
                    <a:lumMod val="75000"/>
                  </a:schemeClr>
                </a:solidFill>
              </a:rPr>
              <a:t>liệu</a:t>
            </a:r>
            <a:r>
              <a:rPr lang="en-US" altLang="en-US" sz="2400" b="1" dirty="0">
                <a:solidFill>
                  <a:schemeClr val="accent5">
                    <a:lumMod val="75000"/>
                  </a:schemeClr>
                </a:solidFill>
              </a:rPr>
              <a:t>?</a:t>
            </a:r>
            <a:r>
              <a:rPr lang="en-US" alt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812800" indent="-812800" eaLnBrk="1" hangingPunct="1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accent5">
                    <a:lumMod val="75000"/>
                  </a:schemeClr>
                </a:solidFill>
              </a:rPr>
              <a:t>II. </a:t>
            </a:r>
            <a:r>
              <a:rPr lang="en-US" altLang="en-US" sz="2400" b="1" dirty="0" err="1">
                <a:solidFill>
                  <a:schemeClr val="accent5">
                    <a:lumMod val="75000"/>
                  </a:schemeClr>
                </a:solidFill>
              </a:rPr>
              <a:t>Thuật</a:t>
            </a:r>
            <a:r>
              <a:rPr lang="en-US" alt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en-US" sz="2400" b="1" dirty="0" err="1">
                <a:solidFill>
                  <a:schemeClr val="accent5">
                    <a:lumMod val="75000"/>
                  </a:schemeClr>
                </a:solidFill>
              </a:rPr>
              <a:t>toán</a:t>
            </a:r>
            <a:r>
              <a:rPr lang="en-US" altLang="en-US" sz="2400" b="1" dirty="0">
                <a:solidFill>
                  <a:schemeClr val="accent5">
                    <a:lumMod val="75000"/>
                  </a:schemeClr>
                </a:solidFill>
              </a:rPr>
              <a:t> Support Vector Machine (SVM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812800" indent="-8128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</a:rPr>
              <a:t>	1.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</a:rPr>
              <a:t>Định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</a:rPr>
              <a:t>nghĩa</a:t>
            </a:r>
            <a:endParaRPr lang="en-US" alt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12800" indent="-8128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</a:rPr>
              <a:t>	2.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</a:rPr>
              <a:t>Phân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</a:rPr>
              <a:t>loại</a:t>
            </a:r>
            <a:endParaRPr lang="en-US" alt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12800" indent="-8128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</a:rPr>
              <a:t>	3.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</a:rPr>
              <a:t>Cơ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</a:rPr>
              <a:t>sở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</a:rPr>
              <a:t>lí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</a:rPr>
              <a:t>thuyết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  <a:p>
            <a:pPr marL="812800" indent="-8128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</a:rPr>
              <a:t>	4.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</a:rPr>
              <a:t>Xây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</a:rPr>
              <a:t>dựng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</a:rPr>
              <a:t>bài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</a:rPr>
              <a:t>toán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</a:rPr>
              <a:t>tới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</a:rPr>
              <a:t>ưu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</a:rPr>
              <a:t>cho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</a:rPr>
              <a:t> SVM</a:t>
            </a:r>
          </a:p>
          <a:p>
            <a:pPr marL="812800" indent="-8128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</a:rPr>
              <a:t>	5.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</a:rPr>
              <a:t>Ưu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</a:rPr>
              <a:t>nhược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</a:rPr>
              <a:t>điểm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</a:rPr>
              <a:t>của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</a:rPr>
              <a:t>thuật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</a:rPr>
              <a:t>toán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</a:rPr>
              <a:t> SVM	</a:t>
            </a:r>
          </a:p>
          <a:p>
            <a:pPr marL="812800" indent="-8128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 dirty="0" err="1">
                <a:solidFill>
                  <a:schemeClr val="accent5">
                    <a:lumMod val="75000"/>
                  </a:schemeClr>
                </a:solidFill>
              </a:rPr>
              <a:t>III.Ứng</a:t>
            </a:r>
            <a:r>
              <a:rPr lang="en-US" alt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en-US" sz="2400" b="1" dirty="0" err="1">
                <a:solidFill>
                  <a:schemeClr val="accent5">
                    <a:lumMod val="75000"/>
                  </a:schemeClr>
                </a:solidFill>
              </a:rPr>
              <a:t>dụng</a:t>
            </a:r>
            <a:r>
              <a:rPr lang="en-US" alt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en-US" sz="2400" b="1" dirty="0" err="1">
                <a:solidFill>
                  <a:schemeClr val="accent5">
                    <a:lumMod val="75000"/>
                  </a:schemeClr>
                </a:solidFill>
              </a:rPr>
              <a:t>của</a:t>
            </a:r>
            <a:r>
              <a:rPr lang="en-US" altLang="en-US" sz="2400" b="1" dirty="0">
                <a:solidFill>
                  <a:schemeClr val="accent5">
                    <a:lumMod val="75000"/>
                  </a:schemeClr>
                </a:solidFill>
              </a:rPr>
              <a:t> SVM</a:t>
            </a:r>
          </a:p>
          <a:p>
            <a:pPr marL="812800" indent="-8128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782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304800" y="500856"/>
            <a:ext cx="876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812800" lvl="0" indent="-81280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800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+mn-ea"/>
                <a:cs typeface="+mn-cs"/>
              </a:rPr>
              <a:t>I.Tại</a:t>
            </a:r>
            <a:r>
              <a:rPr lang="en-US" alt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altLang="en-US" sz="2800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+mn-ea"/>
                <a:cs typeface="+mn-cs"/>
              </a:rPr>
              <a:t>sao</a:t>
            </a:r>
            <a:r>
              <a:rPr lang="en-US" alt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altLang="en-US" sz="2800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+mn-ea"/>
                <a:cs typeface="+mn-cs"/>
              </a:rPr>
              <a:t>lại</a:t>
            </a:r>
            <a:r>
              <a:rPr lang="en-US" alt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altLang="en-US" sz="2800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+mn-ea"/>
                <a:cs typeface="+mn-cs"/>
              </a:rPr>
              <a:t>sử</a:t>
            </a:r>
            <a:r>
              <a:rPr lang="en-US" alt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altLang="en-US" sz="2800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+mn-ea"/>
                <a:cs typeface="+mn-cs"/>
              </a:rPr>
              <a:t>dụng</a:t>
            </a:r>
            <a:r>
              <a:rPr lang="en-US" alt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altLang="en-US" sz="2800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+mn-ea"/>
                <a:cs typeface="+mn-cs"/>
              </a:rPr>
              <a:t>thuật</a:t>
            </a:r>
            <a:r>
              <a:rPr lang="en-US" alt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altLang="en-US" sz="2800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+mn-ea"/>
                <a:cs typeface="+mn-cs"/>
              </a:rPr>
              <a:t>toán</a:t>
            </a:r>
            <a:r>
              <a:rPr lang="en-US" alt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+mn-ea"/>
                <a:cs typeface="+mn-cs"/>
              </a:rPr>
              <a:t> SVM </a:t>
            </a:r>
            <a:r>
              <a:rPr lang="en-US" altLang="en-US" sz="2800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+mn-ea"/>
                <a:cs typeface="+mn-cs"/>
              </a:rPr>
              <a:t>để</a:t>
            </a:r>
            <a:r>
              <a:rPr lang="en-US" alt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altLang="en-US" sz="2800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+mn-ea"/>
                <a:cs typeface="+mn-cs"/>
              </a:rPr>
              <a:t>phân</a:t>
            </a:r>
            <a:r>
              <a:rPr lang="en-US" alt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altLang="en-US" sz="2800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+mn-ea"/>
                <a:cs typeface="+mn-cs"/>
              </a:rPr>
              <a:t>lớp</a:t>
            </a:r>
            <a:r>
              <a:rPr lang="en-US" alt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altLang="en-US" sz="2800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+mn-ea"/>
                <a:cs typeface="+mn-cs"/>
              </a:rPr>
              <a:t>dữ</a:t>
            </a:r>
            <a:r>
              <a:rPr lang="en-US" alt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altLang="en-US" sz="2800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+mn-ea"/>
                <a:cs typeface="+mn-cs"/>
              </a:rPr>
              <a:t>liệu</a:t>
            </a:r>
            <a:r>
              <a:rPr lang="en-US" alt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+mn-ea"/>
                <a:cs typeface="+mn-cs"/>
              </a:rPr>
              <a:t> ?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Tx/>
              <a:buChar char="-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SVM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rất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hiệu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quả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để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giải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quyết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bài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toán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dữ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liệu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có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số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chiều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lớn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Tx/>
              <a:buChar char="-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SVM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giải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quyết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vấn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đề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overfitting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rất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tốt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dữ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liệu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có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nhiễu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và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tách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dời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nhóm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hoặc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dữ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liệu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huấn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luyện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quá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ít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Tx/>
              <a:buChar char="-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Là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phương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pháp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phân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lớp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nhanh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Tx/>
              <a:buChar char="-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Có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hiệu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suất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tổng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hợp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tốt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và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hiệu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suất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tính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toán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cao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Tx/>
              <a:buChar char="-"/>
              <a:tabLst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7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Tx/>
              <a:buChar char="-"/>
              <a:tabLst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Tx/>
              <a:buChar char="-"/>
              <a:tabLst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76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228600"/>
            <a:ext cx="82296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18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II.Thuật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toán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SVM</a:t>
            </a:r>
          </a:p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</a:p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1.Định </a:t>
            </a:r>
            <a:r>
              <a:rPr kumimoji="0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nghĩa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</a:p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	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Là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phương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pháp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dựa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trên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nền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tảng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của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lý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thuyết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thống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kê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nên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có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một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nền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tảng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toán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học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chặt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chẽ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để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đảm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bảo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rằng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kết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quả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tìm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được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là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tối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ưu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-   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Là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thuật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toán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học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giám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sát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supervied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066800" marR="0" lvl="1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</a:rPr>
              <a:t>  learning)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</a:rPr>
              <a:t>được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</a:rPr>
              <a:t>sử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</a:rPr>
              <a:t>dụng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</a:rPr>
              <a:t>cho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</a:rPr>
              <a:t>phân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</a:rPr>
              <a:t>lớp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</a:rPr>
              <a:t>dữ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</a:rPr>
              <a:t>liệu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-   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Là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1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phương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pháp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thử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nghiệm,đưa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1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trong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những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phương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pháp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mạnh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và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chính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xác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nhất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trong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số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các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thuật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toán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nổi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tiếng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về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phân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lớp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dữ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liệu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066800" marR="0" lvl="1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</a:endParaRPr>
          </a:p>
          <a:p>
            <a:pPr marL="1828800" marR="0" lvl="3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</a:endParaRPr>
          </a:p>
          <a:p>
            <a:pPr marL="1828800" marR="0" lvl="3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366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2286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II.Thuật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toán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SVM</a:t>
            </a:r>
          </a:p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en-US" sz="2400" kern="0" dirty="0">
                <a:solidFill>
                  <a:schemeClr val="accent5">
                    <a:lumMod val="75000"/>
                  </a:schemeClr>
                </a:solidFill>
                <a:latin typeface="Arial"/>
              </a:rPr>
              <a:t> 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2.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Phân</a:t>
            </a:r>
            <a:r>
              <a:rPr kumimoji="0" lang="en-US" altLang="en-US" sz="2400" b="1" i="0" u="none" strike="noStrike" kern="0" cap="none" spc="0" normalizeH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loại</a:t>
            </a:r>
            <a:r>
              <a:rPr kumimoji="0" lang="en-US" altLang="en-US" sz="2400" b="1" i="0" u="none" strike="noStrike" kern="0" cap="none" spc="0" normalizeH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066800" marR="0" lvl="1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828800" marR="0" lvl="3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" name="Picture 2" descr="https://static.javatpoint.com/tutorial/machine-learning/images/support-vector-machine-algorithm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19400"/>
            <a:ext cx="2852227" cy="2346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https://static.javatpoint.com/tutorial/machine-learning/images/support-vector-machine-algorithm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340" y="2743200"/>
            <a:ext cx="263906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828800" y="57150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SVM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5638800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Non-Linear SVM</a:t>
            </a:r>
          </a:p>
        </p:txBody>
      </p:sp>
    </p:spTree>
    <p:extLst>
      <p:ext uri="{BB962C8B-B14F-4D97-AF65-F5344CB8AC3E}">
        <p14:creationId xmlns:p14="http://schemas.microsoft.com/office/powerpoint/2010/main" val="20072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2286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18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II.Thuật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toán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SVM</a:t>
            </a:r>
          </a:p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en-US" sz="2400" kern="0" dirty="0">
                <a:solidFill>
                  <a:schemeClr val="accent5">
                    <a:lumMod val="75000"/>
                  </a:schemeClr>
                </a:solidFill>
                <a:latin typeface="Arial"/>
              </a:rPr>
              <a:t>  </a:t>
            </a:r>
            <a:r>
              <a:rPr lang="en-US" altLang="en-US" sz="2400" b="1" kern="0" dirty="0">
                <a:solidFill>
                  <a:schemeClr val="accent5">
                    <a:lumMod val="75000"/>
                  </a:schemeClr>
                </a:solidFill>
                <a:latin typeface="Arial"/>
              </a:rPr>
              <a:t>3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Cơ</a:t>
            </a:r>
            <a:r>
              <a:rPr kumimoji="0" lang="en-US" altLang="en-US" sz="2400" b="1" i="0" u="none" strike="noStrike" kern="0" cap="none" spc="0" normalizeH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sở</a:t>
            </a:r>
            <a:r>
              <a:rPr kumimoji="0" lang="en-US" altLang="en-US" sz="2400" b="1" i="0" u="none" strike="noStrike" kern="0" cap="none" spc="0" normalizeH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lí</a:t>
            </a:r>
            <a:r>
              <a:rPr kumimoji="0" lang="en-US" altLang="en-US" sz="2400" b="1" i="0" u="none" strike="noStrike" kern="0" cap="none" spc="0" normalizeH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thuyết</a:t>
            </a:r>
            <a:r>
              <a:rPr kumimoji="0" lang="en-US" altLang="en-US" sz="2400" b="1" i="0" u="none" strike="noStrike" kern="0" cap="none" spc="0" normalizeH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066800" marR="0" lvl="1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</a:endParaRPr>
          </a:p>
          <a:p>
            <a:pPr marL="1828800" marR="0" lvl="3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2438400"/>
            <a:ext cx="365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Phương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pháp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SVM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tìm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một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siêu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phẳng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(hyperplane)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để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phân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tách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các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điểm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dữ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liệu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Siêu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phẳng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này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sẽ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chia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không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gian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thành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các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miền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khác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nhau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mỗi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miền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sẽ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chứa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một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loại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dữ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liệu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80" y="1922000"/>
            <a:ext cx="4572000" cy="3064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59664" y="4953000"/>
            <a:ext cx="3505200" cy="1219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Vấn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đề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đặt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ra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ở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đây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đó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là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có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rất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nhiều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siêu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phẳng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Vậy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ta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nên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chọn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cái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nào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sẽ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là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tối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ưu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743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2286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18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II.Thuật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toán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SVM</a:t>
            </a:r>
          </a:p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en-US" sz="2400" kern="0" dirty="0">
                <a:solidFill>
                  <a:schemeClr val="accent5">
                    <a:lumMod val="75000"/>
                  </a:schemeClr>
                </a:solidFill>
                <a:latin typeface="Arial"/>
              </a:rPr>
              <a:t>  </a:t>
            </a:r>
            <a:r>
              <a:rPr lang="en-US" altLang="en-US" sz="2400" b="1" kern="0" dirty="0">
                <a:solidFill>
                  <a:schemeClr val="accent5">
                    <a:lumMod val="75000"/>
                  </a:schemeClr>
                </a:solidFill>
                <a:latin typeface="Arial"/>
              </a:rPr>
              <a:t>3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Cơ</a:t>
            </a:r>
            <a:r>
              <a:rPr kumimoji="0" lang="en-US" altLang="en-US" sz="2400" b="1" i="0" u="none" strike="noStrike" kern="0" cap="none" spc="0" normalizeH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sở</a:t>
            </a:r>
            <a:r>
              <a:rPr kumimoji="0" lang="en-US" altLang="en-US" sz="2400" b="1" i="0" u="none" strike="noStrike" kern="0" cap="none" spc="0" normalizeH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lí</a:t>
            </a:r>
            <a:r>
              <a:rPr kumimoji="0" lang="en-US" altLang="en-US" sz="2400" b="1" i="0" u="none" strike="noStrike" kern="0" cap="none" spc="0" normalizeH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thuyết</a:t>
            </a:r>
            <a:r>
              <a:rPr kumimoji="0" lang="en-US" altLang="en-US" sz="2400" b="1" i="0" u="none" strike="noStrike" kern="0" cap="none" spc="0" normalizeH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066800" marR="0" lvl="1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</a:endParaRPr>
          </a:p>
          <a:p>
            <a:pPr marL="1828800" marR="0" lvl="3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14600"/>
            <a:ext cx="4151376" cy="2720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81000" y="2542032"/>
                <a:ext cx="4114800" cy="2879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</a:rPr>
                  <a:t>Trong </a:t>
                </a:r>
                <a:r>
                  <a:rPr lang="en-US" sz="2000" dirty="0" err="1">
                    <a:solidFill>
                      <a:schemeClr val="accent5">
                        <a:lumMod val="75000"/>
                      </a:schemeClr>
                    </a:solidFill>
                  </a:rPr>
                  <a:t>không</a:t>
                </a:r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5">
                        <a:lumMod val="75000"/>
                      </a:schemeClr>
                    </a:solidFill>
                  </a:rPr>
                  <a:t>gian</a:t>
                </a:r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</a:rPr>
                  <a:t> d </a:t>
                </a:r>
                <a:r>
                  <a:rPr lang="en-US" sz="2000" dirty="0" err="1">
                    <a:solidFill>
                      <a:schemeClr val="accent5">
                        <a:lumMod val="75000"/>
                      </a:schemeClr>
                    </a:solidFill>
                  </a:rPr>
                  <a:t>chiều</a:t>
                </a:r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</a:rPr>
                  <a:t>, </a:t>
                </a:r>
                <a:r>
                  <a:rPr lang="en-US" sz="2000" dirty="0" err="1">
                    <a:solidFill>
                      <a:schemeClr val="accent5">
                        <a:lumMod val="75000"/>
                      </a:schemeClr>
                    </a:solidFill>
                  </a:rPr>
                  <a:t>khoảng</a:t>
                </a:r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</a:rPr>
                  <a:t>  </a:t>
                </a:r>
                <a:r>
                  <a:rPr lang="en-US" sz="2000" dirty="0" err="1">
                    <a:solidFill>
                      <a:schemeClr val="accent5">
                        <a:lumMod val="75000"/>
                      </a:schemeClr>
                    </a:solidFill>
                  </a:rPr>
                  <a:t>cách</a:t>
                </a:r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5">
                        <a:lumMod val="75000"/>
                      </a:schemeClr>
                    </a:solidFill>
                  </a:rPr>
                  <a:t>từ</a:t>
                </a:r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5">
                        <a:lumMod val="75000"/>
                      </a:schemeClr>
                    </a:solidFill>
                  </a:rPr>
                  <a:t>một</a:t>
                </a:r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5">
                        <a:lumMod val="75000"/>
                      </a:schemeClr>
                    </a:solidFill>
                  </a:rPr>
                  <a:t>điểm</a:t>
                </a:r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</a:rPr>
                  <a:t> (vector) </a:t>
                </a:r>
                <a:r>
                  <a:rPr lang="en-US" sz="2000" dirty="0" err="1">
                    <a:solidFill>
                      <a:schemeClr val="accent5">
                        <a:lumMod val="75000"/>
                      </a:schemeClr>
                    </a:solidFill>
                  </a:rPr>
                  <a:t>có</a:t>
                </a:r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5">
                        <a:lumMod val="75000"/>
                      </a:schemeClr>
                    </a:solidFill>
                  </a:rPr>
                  <a:t>tọa</a:t>
                </a:r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5">
                        <a:lumMod val="75000"/>
                      </a:schemeClr>
                    </a:solidFill>
                  </a:rPr>
                  <a:t>độ</a:t>
                </a:r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</a:rPr>
                  <a:t>)  </a:t>
                </a:r>
                <a:r>
                  <a:rPr lang="en-US" sz="2000" dirty="0" err="1">
                    <a:solidFill>
                      <a:schemeClr val="accent5">
                        <a:lumMod val="75000"/>
                      </a:schemeClr>
                    </a:solidFill>
                  </a:rPr>
                  <a:t>tới</a:t>
                </a:r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5">
                        <a:lumMod val="75000"/>
                      </a:schemeClr>
                    </a:solidFill>
                  </a:rPr>
                  <a:t>đường</a:t>
                </a:r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5">
                        <a:lumMod val="75000"/>
                      </a:schemeClr>
                    </a:solidFill>
                  </a:rPr>
                  <a:t>thẳng</a:t>
                </a:r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5">
                        <a:lumMod val="75000"/>
                      </a:schemeClr>
                    </a:solidFill>
                  </a:rPr>
                  <a:t>có</a:t>
                </a:r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5">
                        <a:lumMod val="75000"/>
                      </a:schemeClr>
                    </a:solidFill>
                  </a:rPr>
                  <a:t>phương</a:t>
                </a:r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5">
                        <a:lumMod val="75000"/>
                      </a:schemeClr>
                    </a:solidFill>
                  </a:rPr>
                  <a:t>trình</a:t>
                </a:r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</a:rPr>
                      <m:t>𝑥</m:t>
                    </m:r>
                    <m:r>
                      <a:rPr lang="en-US" sz="20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</a:rPr>
                      <m:t>𝑦</m:t>
                    </m:r>
                    <m:r>
                      <a:rPr lang="en-US" sz="20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5">
                        <a:lumMod val="75000"/>
                      </a:schemeClr>
                    </a:solidFill>
                  </a:rPr>
                  <a:t>được</a:t>
                </a:r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5">
                        <a:lumMod val="75000"/>
                      </a:schemeClr>
                    </a:solidFill>
                  </a:rPr>
                  <a:t>xác</a:t>
                </a:r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5">
                        <a:lumMod val="75000"/>
                      </a:schemeClr>
                    </a:solidFill>
                  </a:rPr>
                  <a:t>định</a:t>
                </a:r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5">
                        <a:lumMod val="75000"/>
                      </a:schemeClr>
                    </a:solidFill>
                  </a:rPr>
                  <a:t>bởi</a:t>
                </a:r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</a:rPr>
                  <a:t>: </a:t>
                </a:r>
              </a:p>
              <a:p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</a:rPr>
                  <a:t>	</a:t>
                </a:r>
                <a:endParaRPr lang="en-US" sz="36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360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3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a:rPr lang="en-US" sz="36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sz="360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36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36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60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36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36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sz="36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542032"/>
                <a:ext cx="4114800" cy="2879891"/>
              </a:xfrm>
              <a:prstGeom prst="rect">
                <a:avLst/>
              </a:prstGeom>
              <a:blipFill>
                <a:blip r:embed="rId3"/>
                <a:stretch>
                  <a:fillRect l="-1630" t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09600" y="1600200"/>
            <a:ext cx="417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</a:rPr>
              <a:t>Khoảng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</a:rPr>
              <a:t>cách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 1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</a:rPr>
              <a:t>điểm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</a:rPr>
              <a:t>đến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 1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</a:rPr>
              <a:t>mặt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</a:rPr>
              <a:t>phẳng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2627" y="1600200"/>
            <a:ext cx="45719" cy="40011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51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2286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18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II.Thuật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toán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SVM</a:t>
            </a:r>
          </a:p>
          <a:p>
            <a:pPr marL="711200" marR="0" lvl="0" indent="-711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en-US" sz="2400" kern="0" dirty="0">
                <a:solidFill>
                  <a:schemeClr val="accent5">
                    <a:lumMod val="75000"/>
                  </a:schemeClr>
                </a:solidFill>
                <a:latin typeface="Arial"/>
              </a:rPr>
              <a:t>  </a:t>
            </a:r>
            <a:r>
              <a:rPr lang="en-US" altLang="en-US" sz="2400" b="1" kern="0" dirty="0">
                <a:solidFill>
                  <a:schemeClr val="accent5">
                    <a:lumMod val="75000"/>
                  </a:schemeClr>
                </a:solidFill>
                <a:latin typeface="Arial"/>
              </a:rPr>
              <a:t>3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Cơ</a:t>
            </a:r>
            <a:r>
              <a:rPr kumimoji="0" lang="en-US" altLang="en-US" sz="2400" b="1" i="0" u="none" strike="noStrike" kern="0" cap="none" spc="0" normalizeH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sở</a:t>
            </a:r>
            <a:r>
              <a:rPr kumimoji="0" lang="en-US" altLang="en-US" sz="2400" b="1" i="0" u="none" strike="noStrike" kern="0" cap="none" spc="0" normalizeH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lí</a:t>
            </a:r>
            <a:r>
              <a:rPr kumimoji="0" lang="en-US" altLang="en-US" sz="2400" b="1" i="0" u="none" strike="noStrike" kern="0" cap="none" spc="0" normalizeH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thuyết</a:t>
            </a:r>
            <a:r>
              <a:rPr kumimoji="0" lang="en-US" altLang="en-US" sz="2400" b="1" i="0" u="none" strike="noStrike" kern="0" cap="none" spc="0" normalizeH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066800" marR="0" lvl="1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</a:endParaRPr>
          </a:p>
          <a:p>
            <a:pPr marL="1828800" marR="0" lvl="3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600200"/>
            <a:ext cx="946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Margin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2627" y="1600200"/>
            <a:ext cx="45719" cy="40011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367" y="2514600"/>
            <a:ext cx="4448175" cy="2438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44424" y="2667000"/>
                <a:ext cx="3966521" cy="3088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Margin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của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1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lớp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được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định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nghĩa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là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khoảng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cách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từ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1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điểm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đến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mặt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phân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chia.</a:t>
                </a:r>
              </a:p>
              <a:p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Ý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tưởng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của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SVM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là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margin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của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2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lớp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phải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bằng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nhau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và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phải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lớn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nhất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có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thể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.</a:t>
                </a:r>
              </a:p>
              <a:p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Lúc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này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margin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sẽ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được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tính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bằng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cách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:</a:t>
                </a:r>
              </a:p>
              <a:p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	Margin =min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Với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1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là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nhãn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của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điểm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dữ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liệu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.</a:t>
                </a:r>
              </a:p>
              <a:p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Phương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trình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mặt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phân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cách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accent5">
                        <a:lumMod val="75000"/>
                      </a:schemeClr>
                    </a:solidFill>
                  </a:rPr>
                  <a:t>là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: 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</a:rPr>
                      <m:t>𝑥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</a:rPr>
                      <m:t>𝑏</m:t>
                    </m:r>
                  </m:oMath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24" y="2667000"/>
                <a:ext cx="3966521" cy="3088153"/>
              </a:xfrm>
              <a:prstGeom prst="rect">
                <a:avLst/>
              </a:prstGeom>
              <a:blipFill>
                <a:blip r:embed="rId3"/>
                <a:stretch>
                  <a:fillRect l="-1385" t="-1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18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870</Words>
  <Application>Microsoft Office PowerPoint</Application>
  <PresentationFormat>On-screen Show (4:3)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1_Office Theme</vt:lpstr>
      <vt:lpstr>Office Theme</vt:lpstr>
      <vt:lpstr>NHÓM 14 TRÍ TUỆ NHÂN TẠO</vt:lpstr>
      <vt:lpstr>Support Vector Machine (SVM)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14 TRÍ TUỆ NHÂN TẠO</dc:title>
  <dc:creator>Toản Đặng</dc:creator>
  <cp:lastModifiedBy>Tín Nguyễn</cp:lastModifiedBy>
  <cp:revision>29</cp:revision>
  <dcterms:created xsi:type="dcterms:W3CDTF">2023-05-09T03:28:33Z</dcterms:created>
  <dcterms:modified xsi:type="dcterms:W3CDTF">2023-05-10T01:52:15Z</dcterms:modified>
</cp:coreProperties>
</file>