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0B76D-0214-42A6-8B1F-A052FE26CB88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6"/>
    <a:srgbClr val="C54715"/>
    <a:srgbClr val="E5F9FF"/>
    <a:srgbClr val="E8DED8"/>
    <a:srgbClr val="E7E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894B-152B-4FC8-8720-EEB2F0E14810}" type="datetimeFigureOut">
              <a:rPr lang="en-US" smtClean="0"/>
              <a:t>22/5/2019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4D7-3AB9-43F3-A0B9-DECBC3E3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E070-966C-4D96-8408-09C55A1CCDB6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4DA-5559-4FC8-840B-84D4B5368A92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498-1452-4059-8138-5209BA887E64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7EC-BBA2-4E89-836A-D54FD623E0EB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B7C-960B-43ED-8DB1-5F7AA974B027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93E-ECF7-40B7-9BAF-3284E6CDE1B4}" type="datetime1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A61-DFF9-4F44-B499-4CAC8BC3497F}" type="datetime1">
              <a:rPr lang="en-US" smtClean="0"/>
              <a:t>22/5/2019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B7E-B7C2-4204-8519-776E1A054D9E}" type="datetime1">
              <a:rPr lang="en-US" smtClean="0"/>
              <a:t>22/5/2019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B6D4-F53E-4B69-A230-7550CE5DA2A8}" type="datetime1">
              <a:rPr lang="en-US" smtClean="0"/>
              <a:t>22/5/2019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C32-5FF0-42DB-8D95-8A3EEB2F203A}" type="datetime1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0581-944F-4559-B9DE-E186D1D3CC06}" type="datetime1">
              <a:rPr lang="en-US" smtClean="0"/>
              <a:t>22/5/2019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6F4-3363-4656-A1B6-12A49F87EC46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158"/>
            <a:ext cx="9144000" cy="81383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2532"/>
            <a:ext cx="9144000" cy="3991971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THÔNG TIN CẦU ĐƯỜNG BỘ TRÊN NỀN WEB</a:t>
            </a:r>
          </a:p>
          <a:p>
            <a:endPara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Đinh Quốc Toản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5181147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K21.1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84" y="1101545"/>
            <a:ext cx="1378432" cy="13784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497-6D3D-4B36-84AB-A30205FC3A34}" type="datetime1">
              <a:rPr lang="en-US" smtClean="0"/>
              <a:t>22/5/2019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39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5148811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86" y="1026606"/>
            <a:ext cx="4908278" cy="5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980875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77525" y="1738385"/>
            <a:ext cx="10530339" cy="4322981"/>
            <a:chOff x="677525" y="1763043"/>
            <a:chExt cx="10530339" cy="4322981"/>
          </a:xfrm>
        </p:grpSpPr>
        <p:grpSp>
          <p:nvGrpSpPr>
            <p:cNvPr id="6" name="Group 5"/>
            <p:cNvGrpSpPr/>
            <p:nvPr/>
          </p:nvGrpSpPr>
          <p:grpSpPr>
            <a:xfrm>
              <a:off x="958963" y="1763043"/>
              <a:ext cx="3140858" cy="908721"/>
              <a:chOff x="958963" y="1763043"/>
              <a:chExt cx="3140858" cy="908721"/>
            </a:xfrm>
          </p:grpSpPr>
          <p:grpSp>
            <p:nvGrpSpPr>
              <p:cNvPr id="16" name="Group 15" descr="Small circle with number 1 inside  indicating step 1"/>
              <p:cNvGrpSpPr/>
              <p:nvPr/>
            </p:nvGrpSpPr>
            <p:grpSpPr bwMode="blackWhite">
              <a:xfrm>
                <a:off x="3234284" y="1955411"/>
                <a:ext cx="865537" cy="697382"/>
                <a:chOff x="6953426" y="711274"/>
                <a:chExt cx="558179" cy="449737"/>
              </a:xfrm>
            </p:grpSpPr>
            <p:sp>
              <p:nvSpPr>
                <p:cNvPr id="17" name="Oval 16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9167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958963" y="1763043"/>
                <a:ext cx="2330867" cy="90872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7525" y="2907496"/>
              <a:ext cx="2846195" cy="830645"/>
              <a:chOff x="677525" y="2907496"/>
              <a:chExt cx="2846195" cy="830645"/>
            </a:xfrm>
          </p:grpSpPr>
          <p:grpSp>
            <p:nvGrpSpPr>
              <p:cNvPr id="20" name="Group 19" descr="Small circle with number 1 inside  indicating step 1"/>
              <p:cNvGrpSpPr/>
              <p:nvPr/>
            </p:nvGrpSpPr>
            <p:grpSpPr bwMode="blackWhite">
              <a:xfrm>
                <a:off x="2623176" y="2995746"/>
                <a:ext cx="900544" cy="703296"/>
                <a:chOff x="6942247" y="711274"/>
                <a:chExt cx="558179" cy="435920"/>
              </a:xfrm>
            </p:grpSpPr>
            <p:sp>
              <p:nvSpPr>
                <p:cNvPr id="21" name="Oval 20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2247" y="77786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77525" y="2907496"/>
                <a:ext cx="1991520" cy="8306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99459" y="4010861"/>
              <a:ext cx="2501970" cy="817506"/>
              <a:chOff x="1099459" y="4010861"/>
              <a:chExt cx="2501970" cy="817506"/>
            </a:xfrm>
          </p:grpSpPr>
          <p:grpSp>
            <p:nvGrpSpPr>
              <p:cNvPr id="28" name="Group 27" descr="Small circle with number 1 inside  indicating step 1"/>
              <p:cNvGrpSpPr/>
              <p:nvPr/>
            </p:nvGrpSpPr>
            <p:grpSpPr bwMode="blackWhite">
              <a:xfrm>
                <a:off x="2725807" y="4126096"/>
                <a:ext cx="875622" cy="702271"/>
                <a:chOff x="6943510" y="711274"/>
                <a:chExt cx="558179" cy="449113"/>
              </a:xfrm>
            </p:grpSpPr>
            <p:sp>
              <p:nvSpPr>
                <p:cNvPr id="29" name="Oval 28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3510" y="79105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099459" y="4010861"/>
                <a:ext cx="1531651" cy="74715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endParaRPr lang="en-US" sz="25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5290" y="5276396"/>
              <a:ext cx="2684749" cy="809628"/>
              <a:chOff x="1295290" y="5276396"/>
              <a:chExt cx="2684749" cy="809628"/>
            </a:xfrm>
          </p:grpSpPr>
          <p:grpSp>
            <p:nvGrpSpPr>
              <p:cNvPr id="32" name="Group 31" descr="Small circle with number 1 inside  indicating step 1"/>
              <p:cNvGrpSpPr/>
              <p:nvPr/>
            </p:nvGrpSpPr>
            <p:grpSpPr bwMode="blackWhite">
              <a:xfrm>
                <a:off x="2979962" y="5297372"/>
                <a:ext cx="1000077" cy="788652"/>
                <a:chOff x="6950898" y="711274"/>
                <a:chExt cx="558179" cy="458643"/>
              </a:xfrm>
            </p:grpSpPr>
            <p:sp>
              <p:nvSpPr>
                <p:cNvPr id="33" name="Oval 32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0898" y="80058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</a:p>
              </p:txBody>
            </p:sp>
          </p:grp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295290" y="5276396"/>
                <a:ext cx="1778158" cy="7749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endParaRPr lang="en-US" sz="2500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539312" y="2237109"/>
              <a:ext cx="2800471" cy="720637"/>
              <a:chOff x="7539312" y="2237109"/>
              <a:chExt cx="2800471" cy="720637"/>
            </a:xfrm>
          </p:grpSpPr>
          <p:grpSp>
            <p:nvGrpSpPr>
              <p:cNvPr id="27" name="Group 26" descr="Small circle with number 1 inside  indicating step 1"/>
              <p:cNvGrpSpPr/>
              <p:nvPr/>
            </p:nvGrpSpPr>
            <p:grpSpPr bwMode="blackWhite">
              <a:xfrm>
                <a:off x="7539312" y="2277928"/>
                <a:ext cx="852088" cy="679818"/>
                <a:chOff x="6953426" y="711274"/>
                <a:chExt cx="558179" cy="445330"/>
              </a:xfrm>
            </p:grpSpPr>
            <p:sp>
              <p:nvSpPr>
                <p:cNvPr id="40" name="Oval 39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6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8383684" y="2237109"/>
                <a:ext cx="1956099" cy="7067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endParaRPr lang="en-US" sz="25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90303" y="4376422"/>
              <a:ext cx="3227764" cy="673919"/>
              <a:chOff x="7790303" y="4376422"/>
              <a:chExt cx="3227764" cy="673919"/>
            </a:xfrm>
          </p:grpSpPr>
          <p:grpSp>
            <p:nvGrpSpPr>
              <p:cNvPr id="43" name="Group 42" descr="Small circle with number 1 inside  indicating step 1"/>
              <p:cNvGrpSpPr/>
              <p:nvPr/>
            </p:nvGrpSpPr>
            <p:grpSpPr bwMode="blackWhite">
              <a:xfrm>
                <a:off x="7790303" y="4376422"/>
                <a:ext cx="917844" cy="673919"/>
                <a:chOff x="6953270" y="711274"/>
                <a:chExt cx="558179" cy="409838"/>
              </a:xfrm>
            </p:grpSpPr>
            <p:sp>
              <p:nvSpPr>
                <p:cNvPr id="44" name="Oval 4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270" y="798188"/>
                  <a:ext cx="558179" cy="22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8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8591064" y="4512165"/>
                <a:ext cx="2427003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</a:t>
                </a:r>
                <a:endParaRPr lang="en-US" sz="25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29725" y="5432681"/>
              <a:ext cx="2800691" cy="651248"/>
              <a:chOff x="7429725" y="5432681"/>
              <a:chExt cx="2800691" cy="651248"/>
            </a:xfrm>
          </p:grpSpPr>
          <p:grpSp>
            <p:nvGrpSpPr>
              <p:cNvPr id="47" name="Group 46" descr="Small circle with number 1 inside  indicating step 1"/>
              <p:cNvGrpSpPr/>
              <p:nvPr/>
            </p:nvGrpSpPr>
            <p:grpSpPr bwMode="blackWhite">
              <a:xfrm>
                <a:off x="7429725" y="5432681"/>
                <a:ext cx="886967" cy="651248"/>
                <a:chOff x="6957096" y="711274"/>
                <a:chExt cx="558179" cy="409838"/>
              </a:xfrm>
            </p:grpSpPr>
            <p:sp>
              <p:nvSpPr>
                <p:cNvPr id="48" name="Oval 47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7096" y="788902"/>
                  <a:ext cx="558179" cy="232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9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8294409" y="5523117"/>
                <a:ext cx="1936007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cáo</a:t>
                </a:r>
                <a:endParaRPr lang="en-US" sz="2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95135" y="3349540"/>
              <a:ext cx="3312729" cy="625638"/>
              <a:chOff x="7895135" y="3349540"/>
              <a:chExt cx="3312729" cy="625638"/>
            </a:xfrm>
          </p:grpSpPr>
          <p:grpSp>
            <p:nvGrpSpPr>
              <p:cNvPr id="51" name="Group 50" descr="Small circle with number 1 inside  indicating step 1"/>
              <p:cNvGrpSpPr/>
              <p:nvPr/>
            </p:nvGrpSpPr>
            <p:grpSpPr bwMode="blackWhite">
              <a:xfrm>
                <a:off x="7895135" y="3349540"/>
                <a:ext cx="852088" cy="625638"/>
                <a:chOff x="6953426" y="711274"/>
                <a:chExt cx="558179" cy="409838"/>
              </a:xfrm>
            </p:grpSpPr>
            <p:sp>
              <p:nvSpPr>
                <p:cNvPr id="52" name="Oval 51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241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7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8630140" y="3465557"/>
                <a:ext cx="2577724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endParaRPr lang="en-US" sz="25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67273" y="2341304"/>
              <a:ext cx="4970101" cy="3052598"/>
              <a:chOff x="3267273" y="2341304"/>
              <a:chExt cx="4970101" cy="305259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42272" y="2341304"/>
                <a:ext cx="2507055" cy="1963028"/>
                <a:chOff x="1188129" y="3335390"/>
                <a:chExt cx="2507055" cy="1963028"/>
              </a:xfrm>
            </p:grpSpPr>
            <p:grpSp>
              <p:nvGrpSpPr>
                <p:cNvPr id="36" name="Group 35" descr="Small circle with number 1 inside  indicating step 1"/>
                <p:cNvGrpSpPr/>
                <p:nvPr/>
              </p:nvGrpSpPr>
              <p:grpSpPr bwMode="blackWhite">
                <a:xfrm>
                  <a:off x="1640536" y="4237134"/>
                  <a:ext cx="1445416" cy="1061284"/>
                  <a:chOff x="7260893" y="698116"/>
                  <a:chExt cx="558179" cy="409838"/>
                </a:xfrm>
              </p:grpSpPr>
              <p:sp>
                <p:nvSpPr>
                  <p:cNvPr id="37" name="Oval 36" descr="Small circle"/>
                  <p:cNvSpPr/>
                  <p:nvPr/>
                </p:nvSpPr>
                <p:spPr bwMode="blackWhite">
                  <a:xfrm>
                    <a:off x="7331980" y="698116"/>
                    <a:ext cx="409838" cy="40983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TextBox 37" descr="Number 1"/>
                  <p:cNvSpPr txBox="1">
                    <a:spLocks noChangeAspect="1"/>
                  </p:cNvSpPr>
                  <p:nvPr/>
                </p:nvSpPr>
                <p:spPr bwMode="blackWhite">
                  <a:xfrm>
                    <a:off x="7260893" y="774694"/>
                    <a:ext cx="558179" cy="249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>
                <a:xfrm>
                  <a:off x="1188129" y="3335390"/>
                  <a:ext cx="2507055" cy="90174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Thông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tin</a:t>
                  </a:r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cầu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đường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bộ</a:t>
                  </a:r>
                  <a:endParaRPr lang="en-US" sz="25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30000"/>
                    </a:lnSpc>
                    <a:buFont typeface="Arial" panose="020B0604020202020204" pitchFamily="34" charset="0"/>
                    <a:buNone/>
                  </a:pPr>
                  <a:endParaRPr lang="en-US" sz="25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Curved Left Arrow 3"/>
              <p:cNvSpPr/>
              <p:nvPr/>
            </p:nvSpPr>
            <p:spPr>
              <a:xfrm rot="2005030">
                <a:off x="3590637" y="2574594"/>
                <a:ext cx="230858" cy="790492"/>
              </a:xfrm>
              <a:prstGeom prst="curvedLef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Right Arrow 4"/>
              <p:cNvSpPr/>
              <p:nvPr/>
            </p:nvSpPr>
            <p:spPr>
              <a:xfrm rot="17081759">
                <a:off x="4064592" y="297657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Right Arrow 55"/>
              <p:cNvSpPr/>
              <p:nvPr/>
            </p:nvSpPr>
            <p:spPr>
              <a:xfrm rot="13797720">
                <a:off x="4686629" y="3957225"/>
                <a:ext cx="331335" cy="2433968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urved Right Arrow 56"/>
              <p:cNvSpPr/>
              <p:nvPr/>
            </p:nvSpPr>
            <p:spPr>
              <a:xfrm rot="15345816">
                <a:off x="4254605" y="3563894"/>
                <a:ext cx="331335" cy="214679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Right Arrow 57"/>
              <p:cNvSpPr/>
              <p:nvPr/>
            </p:nvSpPr>
            <p:spPr>
              <a:xfrm rot="17081759">
                <a:off x="6712629" y="3628765"/>
                <a:ext cx="331335" cy="2182601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rved Right Arrow 58"/>
              <p:cNvSpPr/>
              <p:nvPr/>
            </p:nvSpPr>
            <p:spPr>
              <a:xfrm rot="15948398">
                <a:off x="6988931" y="3085403"/>
                <a:ext cx="331335" cy="216555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urved Right Arrow 59"/>
              <p:cNvSpPr/>
              <p:nvPr/>
            </p:nvSpPr>
            <p:spPr>
              <a:xfrm rot="14849693">
                <a:off x="6911848" y="241416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urved Right Arrow 60"/>
              <p:cNvSpPr/>
              <p:nvPr/>
            </p:nvSpPr>
            <p:spPr>
              <a:xfrm rot="18534807">
                <a:off x="6397241" y="4050536"/>
                <a:ext cx="331335" cy="2355397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88278"/>
            <a:ext cx="102514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2243"/>
              </p:ext>
            </p:extLst>
          </p:nvPr>
        </p:nvGraphicFramePr>
        <p:xfrm>
          <a:off x="956425" y="1732325"/>
          <a:ext cx="4908666" cy="471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625">
                  <a:extLst>
                    <a:ext uri="{9D8B030D-6E8A-4147-A177-3AD203B41FA5}">
                      <a16:colId xmlns:a16="http://schemas.microsoft.com/office/drawing/2014/main" val="2637501014"/>
                    </a:ext>
                  </a:extLst>
                </a:gridCol>
                <a:gridCol w="1994416">
                  <a:extLst>
                    <a:ext uri="{9D8B030D-6E8A-4147-A177-3AD203B41FA5}">
                      <a16:colId xmlns:a16="http://schemas.microsoft.com/office/drawing/2014/main" val="2517251258"/>
                    </a:ext>
                  </a:extLst>
                </a:gridCol>
                <a:gridCol w="2530625">
                  <a:extLst>
                    <a:ext uri="{9D8B030D-6E8A-4147-A177-3AD203B41FA5}">
                      <a16:colId xmlns:a16="http://schemas.microsoft.com/office/drawing/2014/main" val="3350022193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thể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646899169"/>
                  </a:ext>
                </a:extLst>
              </a:tr>
              <a:tr h="2954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Lưu thông tin chính về cầu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96998526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d </a:t>
                      </a:r>
                      <a:r>
                        <a:rPr lang="en-US" sz="1300" dirty="0" err="1">
                          <a:effectLst/>
                        </a:rPr>
                        <a:t>sửa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07047356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Tb_cau_baotri_mucdo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066375167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Tb_cau_catngangmatcau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cắt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134893989"/>
                  </a:ext>
                </a:extLst>
              </a:tr>
              <a:tr h="3224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Tb_cau_chongtham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chống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thấm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796269788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Tb_cau_goicau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28410024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Tb_cau_kebaove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2073196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Tb_cau_ketcauduoi_mo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mố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83840085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Tb_cau_ketcauduoi_tru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trụ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979827540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Tb_cau_ketcaunhip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nhịp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9893737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Tb_cau_khecogian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khe</a:t>
                      </a:r>
                      <a:r>
                        <a:rPr lang="en-US" sz="1300" dirty="0">
                          <a:effectLst/>
                        </a:rPr>
                        <a:t> co </a:t>
                      </a:r>
                      <a:r>
                        <a:rPr lang="en-US" sz="1300" dirty="0" err="1">
                          <a:effectLst/>
                        </a:rPr>
                        <a:t>giãn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63362380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Tb_cau_kiemtra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về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4700073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2585"/>
              </p:ext>
            </p:extLst>
          </p:nvPr>
        </p:nvGraphicFramePr>
        <p:xfrm>
          <a:off x="6114472" y="1732322"/>
          <a:ext cx="5093392" cy="471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307">
                  <a:extLst>
                    <a:ext uri="{9D8B030D-6E8A-4147-A177-3AD203B41FA5}">
                      <a16:colId xmlns:a16="http://schemas.microsoft.com/office/drawing/2014/main" val="1172116453"/>
                    </a:ext>
                  </a:extLst>
                </a:gridCol>
                <a:gridCol w="2094469">
                  <a:extLst>
                    <a:ext uri="{9D8B030D-6E8A-4147-A177-3AD203B41FA5}">
                      <a16:colId xmlns:a16="http://schemas.microsoft.com/office/drawing/2014/main" val="1070583286"/>
                    </a:ext>
                  </a:extLst>
                </a:gridCol>
                <a:gridCol w="2595616">
                  <a:extLst>
                    <a:ext uri="{9D8B030D-6E8A-4147-A177-3AD203B41FA5}">
                      <a16:colId xmlns:a16="http://schemas.microsoft.com/office/drawing/2014/main" val="3171966850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thực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654193924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Tb_cau_kiemtra_mucdo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94652206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Tb_cau_lichsu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lịch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31687981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Tb_cau_thietbicongcong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Thiết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cộng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trên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6313311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Tb_cau_thongtinchung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Dữ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chuẩn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hóa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76087875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Tb_cau_thongtinduungluc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Thuộc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449166521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Tb_donvi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4084186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Tb_hinhanh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ảnh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70567393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Tb_tuyenduong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tuyến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034401840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Người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dụng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93185437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Vn_tinh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Tỉnh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phố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6414863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Vn_huyen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Quận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Huyện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45866650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giới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Xã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Phường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41497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91" y="1548720"/>
            <a:ext cx="7984218" cy="48510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465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15" y="1742508"/>
            <a:ext cx="6280349" cy="450127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56425" y="1742509"/>
            <a:ext cx="3730106" cy="45012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EA6216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56425" y="1742509"/>
            <a:ext cx="3375430" cy="45012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EA6216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Maps.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E:\All-Back-up\IT\HK-4\Do-an-tot-nghiep\toandq-baocao\data_all\2-Trang-ch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42509"/>
            <a:ext cx="6635864" cy="4501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5" y="1548721"/>
            <a:ext cx="10251440" cy="35098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956424" y="5163917"/>
            <a:ext cx="10251439" cy="11924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EA6216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hể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56424" y="5504873"/>
            <a:ext cx="10251439" cy="8514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EA6216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3" y="1548720"/>
            <a:ext cx="10251439" cy="3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2162680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4.5. DEMO CHƯƠNG TRÌNH 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73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37" y="1804811"/>
            <a:ext cx="7157519" cy="45267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91351" y="1714274"/>
            <a:ext cx="814812" cy="6518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5737" y="2568197"/>
            <a:ext cx="7157519" cy="452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91351" y="2477660"/>
            <a:ext cx="814812" cy="6518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5737" y="3338019"/>
            <a:ext cx="7157519" cy="45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91351" y="3247482"/>
            <a:ext cx="814812" cy="6518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5737" y="4107656"/>
            <a:ext cx="7157519" cy="452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91351" y="4017119"/>
            <a:ext cx="814812" cy="6518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5737" y="4877293"/>
            <a:ext cx="7157519" cy="4526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91351" y="4786756"/>
            <a:ext cx="814812" cy="6518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3C82-A3A0-4446-8378-6BB31A44E087}" type="datetime1">
              <a:rPr lang="en-US" smtClean="0"/>
              <a:t>22/5/2019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3"/>
            <a:ext cx="6432667" cy="47654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Web”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55" y="2039773"/>
            <a:ext cx="3599408" cy="3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4"/>
            <a:ext cx="6137103" cy="24177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32" y="2439061"/>
            <a:ext cx="3971031" cy="298268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56423" y="4152289"/>
            <a:ext cx="6137103" cy="20654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4D6-12EC-465E-9121-6B89A65DF59F}" type="datetime1">
              <a:rPr lang="en-US" smtClean="0"/>
              <a:t>22/5/2019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8600" y="722899"/>
            <a:ext cx="562773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Thầy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/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Cô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và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các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đã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quan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tâm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theo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dõi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37" y="2972668"/>
            <a:ext cx="7127009" cy="37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157340"/>
            <a:ext cx="10251439" cy="5040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EA6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C547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572978"/>
            <a:ext cx="10251439" cy="31929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5707-220A-47DC-A07F-5C19EFAB9A78}" type="datetime1">
              <a:rPr lang="en-US" smtClean="0"/>
              <a:t>22/5/2019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1"/>
            <a:ext cx="4167882" cy="2546342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Python, Java,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C#, PHP, C/C++…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08" y="1157339"/>
            <a:ext cx="6083556" cy="51990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6426" y="3939735"/>
            <a:ext cx="4167882" cy="241661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Oracle, MySQL,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PostgreSQL, MongoDB, 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2"/>
            <a:ext cx="4883059" cy="2445937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MySQL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Káº¿t quáº£ hÃ¬nh áº£nh cho PHP va My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1157342"/>
            <a:ext cx="5169203" cy="244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All-Back-up\IT\4\DoAnTotNghiep\top-php-framework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3728037"/>
            <a:ext cx="5169203" cy="25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56426" y="3728036"/>
            <a:ext cx="4883059" cy="253877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Yii2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 Framework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10251438" cy="5265550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So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43043"/>
              </p:ext>
            </p:extLst>
          </p:nvPr>
        </p:nvGraphicFramePr>
        <p:xfrm>
          <a:off x="1095470" y="1693959"/>
          <a:ext cx="9999478" cy="457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701">
                  <a:extLst>
                    <a:ext uri="{9D8B030D-6E8A-4147-A177-3AD203B41FA5}">
                      <a16:colId xmlns:a16="http://schemas.microsoft.com/office/drawing/2014/main" val="3549824269"/>
                    </a:ext>
                  </a:extLst>
                </a:gridCol>
                <a:gridCol w="1456487">
                  <a:extLst>
                    <a:ext uri="{9D8B030D-6E8A-4147-A177-3AD203B41FA5}">
                      <a16:colId xmlns:a16="http://schemas.microsoft.com/office/drawing/2014/main" val="1941486114"/>
                    </a:ext>
                  </a:extLst>
                </a:gridCol>
                <a:gridCol w="2038808">
                  <a:extLst>
                    <a:ext uri="{9D8B030D-6E8A-4147-A177-3AD203B41FA5}">
                      <a16:colId xmlns:a16="http://schemas.microsoft.com/office/drawing/2014/main" val="2878304512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792675967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23577416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087505477"/>
                    </a:ext>
                  </a:extLst>
                </a:gridCol>
              </a:tblGrid>
              <a:tr h="27043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Nội dung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Laravel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Symfony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Yii2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Zend Framework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extLst>
                  <a:ext uri="{0D108BD9-81ED-4DB2-BD59-A6C34878D82A}">
                    <a16:rowId xmlns:a16="http://schemas.microsoft.com/office/drawing/2014/main" val="104228548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Năm phát hành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2011.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Năm</a:t>
                      </a:r>
                      <a:r>
                        <a:rPr lang="en-US" sz="1200" dirty="0">
                          <a:effectLst/>
                        </a:rPr>
                        <a:t> 2008.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08934559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Mô hình lập trình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3811474"/>
                  </a:ext>
                </a:extLst>
              </a:tr>
              <a:tr h="639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Tốc độ, hiệu suất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chậm (so với Symfony, Yii2).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ổn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cao nhất (so với Laravel, Symfony).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ổn định.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9751918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Mức độ đơn giản, dễ học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1781980752"/>
                  </a:ext>
                </a:extLst>
              </a:tr>
              <a:tr h="4265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Loại dự án phù hợp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vừa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210877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Tự động sinh code (CRUD)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872476973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Tài liệu hướng dẫn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 (Tiếng Việt).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Đầy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hướng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dẫn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79704017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Bảo trì, nâng cấp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79415604"/>
                  </a:ext>
                </a:extLst>
              </a:tr>
              <a:tr h="10979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Nhược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chuyển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đổi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giữa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Laravel</a:t>
                      </a:r>
                      <a:r>
                        <a:rPr lang="en-US" sz="1200" dirty="0">
                          <a:effectLst/>
                        </a:rPr>
                        <a:t> 4 </a:t>
                      </a:r>
                      <a:r>
                        <a:rPr lang="en-US" sz="1200" dirty="0" smtClean="0">
                          <a:effectLst/>
                        </a:rPr>
                        <a:t>-&gt; </a:t>
                      </a:r>
                      <a:r>
                        <a:rPr lang="en-US" sz="1200" dirty="0">
                          <a:effectLst/>
                        </a:rPr>
                        <a:t>5).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shared hosting.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Symfony2 (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hỗ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MVC.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sẵn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91018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10251438" cy="503921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so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Yii2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Yii2.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22/5/2019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5082236" cy="5175016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2.7. Yii2 framework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ActiveRecord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(Chu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Yii2)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Request Lifecyc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3" y="1026608"/>
            <a:ext cx="5033401" cy="51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2042</Words>
  <Application>Microsoft Office PowerPoint</Application>
  <PresentationFormat>Widescreen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TRƯỜNG ĐẠI HỌC GIAO THÔNG VẬN TẢI KHOA CÔNG NGHỆ THÔNG TIN</vt:lpstr>
      <vt:lpstr>NỘI DUNG BÁO CÁO</vt:lpstr>
      <vt:lpstr>1. Lý do chọn đề tài (1)</vt:lpstr>
      <vt:lpstr>1. Lý do chọn đề tài (2)</vt:lpstr>
      <vt:lpstr>2. Ngôn ngữ lập trình và hệ quản trị cơ sở dữ liệu (1)</vt:lpstr>
      <vt:lpstr>2. Ngôn ngữ lập trình và hệ quản trị cơ sở dữ liệu (2)</vt:lpstr>
      <vt:lpstr>2. Ngôn ngữ lập trình và hệ quản trị cơ sở dữ liệu (3)</vt:lpstr>
      <vt:lpstr>2. Ngôn ngữ lập trình và hệ quản trị cơ sở dữ liệu (3)</vt:lpstr>
      <vt:lpstr>2. Ngôn ngữ lập trình và hệ quản trị cơ sở dữ liệu (4)</vt:lpstr>
      <vt:lpstr>3. Phân tích thiết kế hệ thống (1)</vt:lpstr>
      <vt:lpstr>3. Phân tích thiết kế hệ thống (2)</vt:lpstr>
      <vt:lpstr>3. Phân tích thiết kế hệ thống (3)</vt:lpstr>
      <vt:lpstr>3. Phân tích thiết kế hệ thống (4)</vt:lpstr>
      <vt:lpstr>3. Phân tích thiết kế hệ thống (5)</vt:lpstr>
      <vt:lpstr>4. Xây dựng chương trình (1)</vt:lpstr>
      <vt:lpstr>4. Xây dựng chương trình (2)</vt:lpstr>
      <vt:lpstr>4. Xây dựng chương trình (3)</vt:lpstr>
      <vt:lpstr>4. Xây dựng chương trình (4)</vt:lpstr>
      <vt:lpstr>4. Xây dựng chương trình (5)</vt:lpstr>
      <vt:lpstr>5. Kết quả đạt được và Hướng phát triển (1)</vt:lpstr>
      <vt:lpstr>5. Kết quả đạt được và Hướng phát triển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Toản Đinh Quốc</cp:lastModifiedBy>
  <cp:revision>139</cp:revision>
  <dcterms:created xsi:type="dcterms:W3CDTF">2019-04-03T09:17:06Z</dcterms:created>
  <dcterms:modified xsi:type="dcterms:W3CDTF">2019-05-22T10:03:08Z</dcterms:modified>
</cp:coreProperties>
</file>