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70" r:id="rId12"/>
    <p:sldId id="271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6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40B76D-0214-42A6-8B1F-A052FE26CB88}">
          <p14:sldIdLst>
            <p14:sldId id="256"/>
            <p14:sldId id="257"/>
            <p14:sldId id="259"/>
            <p14:sldId id="261"/>
            <p14:sldId id="262"/>
            <p14:sldId id="263"/>
            <p14:sldId id="264"/>
            <p14:sldId id="266"/>
            <p14:sldId id="267"/>
            <p14:sldId id="268"/>
            <p14:sldId id="270"/>
            <p14:sldId id="271"/>
            <p14:sldId id="269"/>
            <p14:sldId id="272"/>
            <p14:sldId id="273"/>
            <p14:sldId id="274"/>
            <p14:sldId id="275"/>
            <p14:sldId id="276"/>
            <p14:sldId id="277"/>
            <p14:sldId id="27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216"/>
    <a:srgbClr val="C54715"/>
    <a:srgbClr val="E5F9FF"/>
    <a:srgbClr val="E8DED8"/>
    <a:srgbClr val="E7E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8894B-152B-4FC8-8720-EEB2F0E14810}" type="datetimeFigureOut">
              <a:rPr lang="en-US" smtClean="0"/>
              <a:t>30/05/2019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734D7-3AB9-43F3-A0B9-DECBC3E3E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E070-966C-4D96-8408-09C55A1CCDB6}" type="datetime1">
              <a:rPr lang="en-US" smtClean="0"/>
              <a:t>30/05/2019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7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4DA-5559-4FC8-840B-84D4B5368A92}" type="datetime1">
              <a:rPr lang="en-US" smtClean="0"/>
              <a:t>30/05/2019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6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0498-1452-4059-8138-5209BA887E64}" type="datetime1">
              <a:rPr lang="en-US" smtClean="0"/>
              <a:t>30/05/2019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9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F7EC-BBA2-4E89-836A-D54FD623E0EB}" type="datetime1">
              <a:rPr lang="en-US" smtClean="0"/>
              <a:t>30/05/2019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4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0B7C-960B-43ED-8DB1-5F7AA974B027}" type="datetime1">
              <a:rPr lang="en-US" smtClean="0"/>
              <a:t>30/05/2019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493E-ECF7-40B7-9BAF-3284E6CDE1B4}" type="datetime1">
              <a:rPr lang="en-US" smtClean="0"/>
              <a:t>30/05/2019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8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BA61-DFF9-4F44-B499-4CAC8BC3497F}" type="datetime1">
              <a:rPr lang="en-US" smtClean="0"/>
              <a:t>30/05/2019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4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4B7E-B7C2-4204-8519-776E1A054D9E}" type="datetime1">
              <a:rPr lang="en-US" smtClean="0"/>
              <a:t>30/05/2019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9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B6D4-F53E-4B69-A230-7550CE5DA2A8}" type="datetime1">
              <a:rPr lang="en-US" smtClean="0"/>
              <a:t>30/05/2019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7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C32-5FF0-42DB-8D95-8A3EEB2F203A}" type="datetime1">
              <a:rPr lang="en-US" smtClean="0"/>
              <a:t>30/05/2019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5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0581-944F-4559-B9DE-E186D1D3CC06}" type="datetime1">
              <a:rPr lang="en-US" smtClean="0"/>
              <a:t>30/05/2019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2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376F4-3363-4656-A1B6-12A49F87EC46}" type="datetime1">
              <a:rPr lang="en-US" smtClean="0"/>
              <a:t>30/05/2019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0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5158"/>
            <a:ext cx="9144000" cy="813833"/>
          </a:xfrm>
        </p:spPr>
        <p:txBody>
          <a:bodyPr>
            <a:norm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GIAO THÔNG VẬN TẢI</a:t>
            </a:r>
            <a:b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12532"/>
            <a:ext cx="9144000" cy="3991971"/>
          </a:xfrm>
        </p:spPr>
        <p:txBody>
          <a:bodyPr>
            <a:no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TỐT NGHIỆP</a:t>
            </a:r>
          </a:p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HỆ THỐNG QUẢN LÝ THÔNG TIN CẦU ĐƯỜNG BỘ TRÊN NỀN WEB</a:t>
            </a:r>
          </a:p>
          <a:p>
            <a:endParaRPr lang="en-US" sz="1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algn="just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TS.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Quốc </a:t>
            </a:r>
            <a:r>
              <a:rPr lang="en-US" sz="1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 Đinh Quốc Toản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 5181147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CNTT K21.1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784" y="1101545"/>
            <a:ext cx="1378432" cy="137843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F497-6D3D-4B36-84AB-A30205FC3A34}" type="datetime1">
              <a:rPr lang="en-US" smtClean="0"/>
              <a:t>30/05/2019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364354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</a:t>
            </a:r>
            <a:endParaRPr lang="en-US" sz="3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30/05/2019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10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56424" y="1026607"/>
            <a:ext cx="5148811" cy="5254119"/>
          </a:xfrm>
          <a:prstGeom prst="rect">
            <a:avLst/>
          </a:prstGeom>
          <a:ln w="1270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ban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dưỡng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chữa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586" y="1026606"/>
            <a:ext cx="4908278" cy="525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7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364354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(3)</a:t>
            </a:r>
            <a:endParaRPr lang="en-US" sz="3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30/05/2019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11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980875"/>
            <a:ext cx="10369664" cy="4167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3.3.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677525" y="1738385"/>
            <a:ext cx="10530339" cy="4322981"/>
            <a:chOff x="677525" y="1763043"/>
            <a:chExt cx="10530339" cy="4322981"/>
          </a:xfrm>
        </p:grpSpPr>
        <p:grpSp>
          <p:nvGrpSpPr>
            <p:cNvPr id="6" name="Group 5"/>
            <p:cNvGrpSpPr/>
            <p:nvPr/>
          </p:nvGrpSpPr>
          <p:grpSpPr>
            <a:xfrm>
              <a:off x="958963" y="1763043"/>
              <a:ext cx="3140858" cy="908721"/>
              <a:chOff x="958963" y="1763043"/>
              <a:chExt cx="3140858" cy="908721"/>
            </a:xfrm>
          </p:grpSpPr>
          <p:grpSp>
            <p:nvGrpSpPr>
              <p:cNvPr id="16" name="Group 15" descr="Small circle with number 1 inside  indicating step 1"/>
              <p:cNvGrpSpPr/>
              <p:nvPr/>
            </p:nvGrpSpPr>
            <p:grpSpPr bwMode="blackWhite">
              <a:xfrm>
                <a:off x="3234284" y="1955411"/>
                <a:ext cx="865537" cy="697382"/>
                <a:chOff x="6953426" y="711274"/>
                <a:chExt cx="558179" cy="449737"/>
              </a:xfrm>
            </p:grpSpPr>
            <p:sp>
              <p:nvSpPr>
                <p:cNvPr id="17" name="Oval 16" descr="Small circle"/>
                <p:cNvSpPr/>
                <p:nvPr/>
              </p:nvSpPr>
              <p:spPr bwMode="blackWhite">
                <a:xfrm>
                  <a:off x="7025069" y="711274"/>
                  <a:ext cx="409838" cy="409838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TextBox 17" descr="Number 1"/>
                <p:cNvSpPr txBox="1">
                  <a:spLocks noChangeAspect="1"/>
                </p:cNvSpPr>
                <p:nvPr/>
              </p:nvSpPr>
              <p:spPr bwMode="blackWhite">
                <a:xfrm>
                  <a:off x="6953426" y="791679"/>
                  <a:ext cx="558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1</a:t>
                  </a:r>
                </a:p>
              </p:txBody>
            </p:sp>
          </p:grpSp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958963" y="1763043"/>
                <a:ext cx="2330867" cy="908721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500" dirty="0" err="1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Thông</a:t>
                </a:r>
                <a:r>
                  <a:rPr lang="en-US" sz="2500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tin </a:t>
                </a:r>
                <a:r>
                  <a:rPr lang="en-US" sz="2500" dirty="0" err="1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đơn</a:t>
                </a:r>
                <a:r>
                  <a:rPr lang="en-US" sz="2500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vị</a:t>
                </a:r>
                <a:r>
                  <a:rPr lang="en-US" sz="2500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500" dirty="0" err="1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quản</a:t>
                </a:r>
                <a:r>
                  <a:rPr lang="en-US" sz="2500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lý</a:t>
                </a:r>
                <a:r>
                  <a:rPr lang="en-US" sz="2500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30000"/>
                  </a:lnSpc>
                  <a:buFont typeface="Arial" panose="020B0604020202020204" pitchFamily="34" charset="0"/>
                  <a:buNone/>
                </a:pPr>
                <a:endParaRPr lang="en-US" sz="25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77525" y="2907496"/>
              <a:ext cx="2846195" cy="830645"/>
              <a:chOff x="677525" y="2907496"/>
              <a:chExt cx="2846195" cy="830645"/>
            </a:xfrm>
          </p:grpSpPr>
          <p:grpSp>
            <p:nvGrpSpPr>
              <p:cNvPr id="20" name="Group 19" descr="Small circle with number 1 inside  indicating step 1"/>
              <p:cNvGrpSpPr/>
              <p:nvPr/>
            </p:nvGrpSpPr>
            <p:grpSpPr bwMode="blackWhite">
              <a:xfrm>
                <a:off x="2623176" y="2995746"/>
                <a:ext cx="900544" cy="703296"/>
                <a:chOff x="6942247" y="711274"/>
                <a:chExt cx="558179" cy="435920"/>
              </a:xfrm>
            </p:grpSpPr>
            <p:sp>
              <p:nvSpPr>
                <p:cNvPr id="21" name="Oval 20" descr="Small circle"/>
                <p:cNvSpPr/>
                <p:nvPr/>
              </p:nvSpPr>
              <p:spPr bwMode="blackWhite">
                <a:xfrm>
                  <a:off x="7025069" y="711274"/>
                  <a:ext cx="409838" cy="409838"/>
                </a:xfrm>
                <a:prstGeom prst="ellipse">
                  <a:avLst/>
                </a:prstGeom>
                <a:solidFill>
                  <a:srgbClr val="D247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TextBox 21" descr="Number 1"/>
                <p:cNvSpPr txBox="1">
                  <a:spLocks noChangeAspect="1"/>
                </p:cNvSpPr>
                <p:nvPr/>
              </p:nvSpPr>
              <p:spPr bwMode="blackWhite">
                <a:xfrm>
                  <a:off x="6942247" y="777862"/>
                  <a:ext cx="558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2</a:t>
                  </a:r>
                </a:p>
              </p:txBody>
            </p:sp>
          </p:grpSp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77525" y="2907496"/>
                <a:ext cx="1991520" cy="83064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500" dirty="0" err="1" smtClean="0">
                    <a:solidFill>
                      <a:srgbClr val="C5471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Thông</a:t>
                </a:r>
                <a:r>
                  <a:rPr lang="en-US" sz="2500" dirty="0" smtClean="0">
                    <a:solidFill>
                      <a:srgbClr val="C5471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tin 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500" dirty="0" err="1" smtClean="0">
                    <a:solidFill>
                      <a:srgbClr val="C5471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tuyến</a:t>
                </a:r>
                <a:r>
                  <a:rPr lang="en-US" sz="2500" dirty="0" smtClean="0">
                    <a:solidFill>
                      <a:srgbClr val="C5471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rgbClr val="C5471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đường</a:t>
                </a:r>
                <a:r>
                  <a:rPr lang="en-US" sz="2500" dirty="0" smtClean="0">
                    <a:solidFill>
                      <a:srgbClr val="C5471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30000"/>
                  </a:lnSpc>
                  <a:buFont typeface="Arial" panose="020B0604020202020204" pitchFamily="34" charset="0"/>
                  <a:buNone/>
                </a:pPr>
                <a:endParaRPr lang="en-US" sz="25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099459" y="4010861"/>
              <a:ext cx="2501970" cy="817506"/>
              <a:chOff x="1099459" y="4010861"/>
              <a:chExt cx="2501970" cy="817506"/>
            </a:xfrm>
          </p:grpSpPr>
          <p:grpSp>
            <p:nvGrpSpPr>
              <p:cNvPr id="28" name="Group 27" descr="Small circle with number 1 inside  indicating step 1"/>
              <p:cNvGrpSpPr/>
              <p:nvPr/>
            </p:nvGrpSpPr>
            <p:grpSpPr bwMode="blackWhite">
              <a:xfrm>
                <a:off x="2725807" y="4126096"/>
                <a:ext cx="875622" cy="702271"/>
                <a:chOff x="6943510" y="711274"/>
                <a:chExt cx="558179" cy="449113"/>
              </a:xfrm>
            </p:grpSpPr>
            <p:sp>
              <p:nvSpPr>
                <p:cNvPr id="29" name="Oval 28" descr="Small circle"/>
                <p:cNvSpPr/>
                <p:nvPr/>
              </p:nvSpPr>
              <p:spPr bwMode="blackWhite">
                <a:xfrm>
                  <a:off x="7025069" y="711274"/>
                  <a:ext cx="409838" cy="40983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TextBox 29" descr="Number 1"/>
                <p:cNvSpPr txBox="1">
                  <a:spLocks noChangeAspect="1"/>
                </p:cNvSpPr>
                <p:nvPr/>
              </p:nvSpPr>
              <p:spPr bwMode="blackWhite">
                <a:xfrm>
                  <a:off x="6943510" y="791055"/>
                  <a:ext cx="558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3</a:t>
                  </a:r>
                </a:p>
              </p:txBody>
            </p:sp>
          </p:grpSp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099459" y="4010861"/>
                <a:ext cx="1531651" cy="747159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500" dirty="0" err="1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sz="250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250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chuẩn</a:t>
                </a:r>
                <a:r>
                  <a:rPr lang="en-US" sz="250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hóa</a:t>
                </a:r>
                <a:endParaRPr lang="en-US" sz="25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Font typeface="Arial" panose="020B0604020202020204" pitchFamily="34" charset="0"/>
                  <a:buNone/>
                </a:pPr>
                <a:endParaRPr lang="en-US" sz="25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295290" y="5276396"/>
              <a:ext cx="2684749" cy="809628"/>
              <a:chOff x="1295290" y="5276396"/>
              <a:chExt cx="2684749" cy="809628"/>
            </a:xfrm>
          </p:grpSpPr>
          <p:grpSp>
            <p:nvGrpSpPr>
              <p:cNvPr id="32" name="Group 31" descr="Small circle with number 1 inside  indicating step 1"/>
              <p:cNvGrpSpPr/>
              <p:nvPr/>
            </p:nvGrpSpPr>
            <p:grpSpPr bwMode="blackWhite">
              <a:xfrm>
                <a:off x="2979962" y="5297372"/>
                <a:ext cx="1000077" cy="788652"/>
                <a:chOff x="6950898" y="711274"/>
                <a:chExt cx="558179" cy="458643"/>
              </a:xfrm>
            </p:grpSpPr>
            <p:sp>
              <p:nvSpPr>
                <p:cNvPr id="33" name="Oval 32" descr="Small circle"/>
                <p:cNvSpPr/>
                <p:nvPr/>
              </p:nvSpPr>
              <p:spPr bwMode="blackWhite">
                <a:xfrm>
                  <a:off x="7025069" y="711274"/>
                  <a:ext cx="409838" cy="409838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TextBox 33" descr="Number 1"/>
                <p:cNvSpPr txBox="1">
                  <a:spLocks noChangeAspect="1"/>
                </p:cNvSpPr>
                <p:nvPr/>
              </p:nvSpPr>
              <p:spPr bwMode="blackWhite">
                <a:xfrm>
                  <a:off x="6950898" y="800585"/>
                  <a:ext cx="558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4</a:t>
                  </a:r>
                </a:p>
              </p:txBody>
            </p:sp>
          </p:grpSp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1295290" y="5276396"/>
                <a:ext cx="1778158" cy="77494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500" dirty="0" err="1" smtClean="0">
                    <a:solidFill>
                      <a:schemeClr val="accent5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Địa</a:t>
                </a:r>
                <a:r>
                  <a:rPr lang="en-US" sz="2500" dirty="0" smtClean="0">
                    <a:solidFill>
                      <a:schemeClr val="accent5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chemeClr val="accent5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giới</a:t>
                </a:r>
                <a:r>
                  <a:rPr lang="en-US" sz="2500" dirty="0" smtClean="0">
                    <a:solidFill>
                      <a:schemeClr val="accent5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chemeClr val="accent5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hành</a:t>
                </a:r>
                <a:r>
                  <a:rPr lang="en-US" sz="2500" dirty="0" smtClean="0">
                    <a:solidFill>
                      <a:schemeClr val="accent5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chemeClr val="accent5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chính</a:t>
                </a:r>
                <a:endParaRPr lang="en-US" sz="2500" dirty="0" smtClean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Font typeface="Arial" panose="020B0604020202020204" pitchFamily="34" charset="0"/>
                  <a:buNone/>
                </a:pPr>
                <a:endParaRPr lang="en-US" sz="25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539312" y="2237109"/>
              <a:ext cx="2800471" cy="720637"/>
              <a:chOff x="7539312" y="2237109"/>
              <a:chExt cx="2800471" cy="720637"/>
            </a:xfrm>
          </p:grpSpPr>
          <p:grpSp>
            <p:nvGrpSpPr>
              <p:cNvPr id="27" name="Group 26" descr="Small circle with number 1 inside  indicating step 1"/>
              <p:cNvGrpSpPr/>
              <p:nvPr/>
            </p:nvGrpSpPr>
            <p:grpSpPr bwMode="blackWhite">
              <a:xfrm>
                <a:off x="7539312" y="2277928"/>
                <a:ext cx="852088" cy="679818"/>
                <a:chOff x="6953426" y="711274"/>
                <a:chExt cx="558179" cy="445330"/>
              </a:xfrm>
            </p:grpSpPr>
            <p:sp>
              <p:nvSpPr>
                <p:cNvPr id="40" name="Oval 39" descr="Small circle"/>
                <p:cNvSpPr/>
                <p:nvPr/>
              </p:nvSpPr>
              <p:spPr bwMode="blackWhite">
                <a:xfrm>
                  <a:off x="7025069" y="711274"/>
                  <a:ext cx="409838" cy="409838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TextBox 40" descr="Number 1"/>
                <p:cNvSpPr txBox="1">
                  <a:spLocks noChangeAspect="1"/>
                </p:cNvSpPr>
                <p:nvPr/>
              </p:nvSpPr>
              <p:spPr bwMode="blackWhite">
                <a:xfrm>
                  <a:off x="6953426" y="787272"/>
                  <a:ext cx="558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6</a:t>
                  </a:r>
                  <a:endParaRPr lang="en-US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</p:grpSp>
          <p:sp>
            <p:nvSpPr>
              <p:cNvPr id="42" name="Content Placeholder 2"/>
              <p:cNvSpPr txBox="1">
                <a:spLocks/>
              </p:cNvSpPr>
              <p:nvPr/>
            </p:nvSpPr>
            <p:spPr>
              <a:xfrm>
                <a:off x="8383684" y="2237109"/>
                <a:ext cx="1956099" cy="70671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5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Thông</a:t>
                </a:r>
                <a:r>
                  <a:rPr lang="en-US" sz="25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tin </a:t>
                </a:r>
                <a:r>
                  <a:rPr lang="en-US" sz="25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sz="25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cấu</a:t>
                </a:r>
                <a:r>
                  <a:rPr lang="en-US" sz="25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cầu</a:t>
                </a:r>
                <a:endParaRPr lang="en-US" sz="2500" dirty="0" smtClean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Font typeface="Arial" panose="020B0604020202020204" pitchFamily="34" charset="0"/>
                  <a:buNone/>
                </a:pPr>
                <a:endParaRPr lang="en-US" sz="25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790303" y="4376422"/>
              <a:ext cx="3227764" cy="673919"/>
              <a:chOff x="7790303" y="4376422"/>
              <a:chExt cx="3227764" cy="673919"/>
            </a:xfrm>
          </p:grpSpPr>
          <p:grpSp>
            <p:nvGrpSpPr>
              <p:cNvPr id="43" name="Group 42" descr="Small circle with number 1 inside  indicating step 1"/>
              <p:cNvGrpSpPr/>
              <p:nvPr/>
            </p:nvGrpSpPr>
            <p:grpSpPr bwMode="blackWhite">
              <a:xfrm>
                <a:off x="7790303" y="4376422"/>
                <a:ext cx="917844" cy="673919"/>
                <a:chOff x="6953270" y="711274"/>
                <a:chExt cx="558179" cy="409838"/>
              </a:xfrm>
            </p:grpSpPr>
            <p:sp>
              <p:nvSpPr>
                <p:cNvPr id="44" name="Oval 43" descr="Small circle"/>
                <p:cNvSpPr/>
                <p:nvPr/>
              </p:nvSpPr>
              <p:spPr bwMode="blackWhite">
                <a:xfrm>
                  <a:off x="7025069" y="711274"/>
                  <a:ext cx="409838" cy="409838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TextBox 44" descr="Number 1"/>
                <p:cNvSpPr txBox="1">
                  <a:spLocks noChangeAspect="1"/>
                </p:cNvSpPr>
                <p:nvPr/>
              </p:nvSpPr>
              <p:spPr bwMode="blackWhite">
                <a:xfrm>
                  <a:off x="6953270" y="798188"/>
                  <a:ext cx="558179" cy="2246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8</a:t>
                  </a:r>
                  <a:endParaRPr lang="en-US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</p:grpSp>
          <p:sp>
            <p:nvSpPr>
              <p:cNvPr id="46" name="Content Placeholder 2"/>
              <p:cNvSpPr txBox="1">
                <a:spLocks/>
              </p:cNvSpPr>
              <p:nvPr/>
            </p:nvSpPr>
            <p:spPr>
              <a:xfrm>
                <a:off x="8591064" y="4512165"/>
                <a:ext cx="2427003" cy="41679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500" dirty="0" err="1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Thông</a:t>
                </a:r>
                <a:r>
                  <a:rPr lang="en-US" sz="25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tin </a:t>
                </a:r>
                <a:r>
                  <a:rPr lang="en-US" sz="2500" dirty="0" err="1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bảo</a:t>
                </a:r>
                <a:r>
                  <a:rPr lang="en-US" sz="25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</a:t>
                </a:r>
                <a:endParaRPr lang="en-US" sz="25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Font typeface="Arial" panose="020B0604020202020204" pitchFamily="34" charset="0"/>
                  <a:buNone/>
                </a:pPr>
                <a:endParaRPr lang="en-US" sz="25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7429725" y="5432681"/>
              <a:ext cx="2800691" cy="651248"/>
              <a:chOff x="7429725" y="5432681"/>
              <a:chExt cx="2800691" cy="651248"/>
            </a:xfrm>
          </p:grpSpPr>
          <p:grpSp>
            <p:nvGrpSpPr>
              <p:cNvPr id="47" name="Group 46" descr="Small circle with number 1 inside  indicating step 1"/>
              <p:cNvGrpSpPr/>
              <p:nvPr/>
            </p:nvGrpSpPr>
            <p:grpSpPr bwMode="blackWhite">
              <a:xfrm>
                <a:off x="7429725" y="5432681"/>
                <a:ext cx="886967" cy="651248"/>
                <a:chOff x="6957096" y="711274"/>
                <a:chExt cx="558179" cy="409838"/>
              </a:xfrm>
            </p:grpSpPr>
            <p:sp>
              <p:nvSpPr>
                <p:cNvPr id="48" name="Oval 47" descr="Small circle"/>
                <p:cNvSpPr/>
                <p:nvPr/>
              </p:nvSpPr>
              <p:spPr bwMode="blackWhite">
                <a:xfrm>
                  <a:off x="7025069" y="711274"/>
                  <a:ext cx="409838" cy="409838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TextBox 48" descr="Number 1"/>
                <p:cNvSpPr txBox="1">
                  <a:spLocks noChangeAspect="1"/>
                </p:cNvSpPr>
                <p:nvPr/>
              </p:nvSpPr>
              <p:spPr bwMode="blackWhite">
                <a:xfrm>
                  <a:off x="6957096" y="788902"/>
                  <a:ext cx="558179" cy="232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9</a:t>
                  </a:r>
                  <a:endParaRPr lang="en-US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</p:grpSp>
          <p:sp>
            <p:nvSpPr>
              <p:cNvPr id="50" name="Content Placeholder 2"/>
              <p:cNvSpPr txBox="1">
                <a:spLocks/>
              </p:cNvSpPr>
              <p:nvPr/>
            </p:nvSpPr>
            <p:spPr>
              <a:xfrm>
                <a:off x="8294409" y="5523117"/>
                <a:ext cx="1936007" cy="41679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500" dirty="0" err="1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25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báo</a:t>
                </a:r>
                <a:r>
                  <a:rPr lang="en-US" sz="25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cáo</a:t>
                </a:r>
                <a:endParaRPr lang="en-US" sz="2500" dirty="0" smtClean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Font typeface="Arial" panose="020B0604020202020204" pitchFamily="34" charset="0"/>
                  <a:buNone/>
                </a:pPr>
                <a:endParaRPr lang="en-US" sz="25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895135" y="3349540"/>
              <a:ext cx="3312729" cy="625638"/>
              <a:chOff x="7895135" y="3349540"/>
              <a:chExt cx="3312729" cy="625638"/>
            </a:xfrm>
          </p:grpSpPr>
          <p:grpSp>
            <p:nvGrpSpPr>
              <p:cNvPr id="51" name="Group 50" descr="Small circle with number 1 inside  indicating step 1"/>
              <p:cNvGrpSpPr/>
              <p:nvPr/>
            </p:nvGrpSpPr>
            <p:grpSpPr bwMode="blackWhite">
              <a:xfrm>
                <a:off x="7895135" y="3349540"/>
                <a:ext cx="852088" cy="625638"/>
                <a:chOff x="6953426" y="711274"/>
                <a:chExt cx="558179" cy="409838"/>
              </a:xfrm>
            </p:grpSpPr>
            <p:sp>
              <p:nvSpPr>
                <p:cNvPr id="52" name="Oval 51" descr="Small circle"/>
                <p:cNvSpPr/>
                <p:nvPr/>
              </p:nvSpPr>
              <p:spPr bwMode="blackWhite">
                <a:xfrm>
                  <a:off x="7025069" y="711274"/>
                  <a:ext cx="409838" cy="409838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TextBox 52" descr="Number 1"/>
                <p:cNvSpPr txBox="1">
                  <a:spLocks noChangeAspect="1"/>
                </p:cNvSpPr>
                <p:nvPr/>
              </p:nvSpPr>
              <p:spPr bwMode="blackWhite">
                <a:xfrm>
                  <a:off x="6953426" y="787272"/>
                  <a:ext cx="558179" cy="2419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7</a:t>
                  </a:r>
                  <a:endParaRPr lang="en-US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</p:grpSp>
          <p:sp>
            <p:nvSpPr>
              <p:cNvPr id="54" name="Content Placeholder 2"/>
              <p:cNvSpPr txBox="1">
                <a:spLocks/>
              </p:cNvSpPr>
              <p:nvPr/>
            </p:nvSpPr>
            <p:spPr>
              <a:xfrm>
                <a:off x="8630140" y="3465557"/>
                <a:ext cx="2577724" cy="41679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500" dirty="0" err="1" smtClean="0">
                    <a:solidFill>
                      <a:schemeClr val="accent4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Thông</a:t>
                </a:r>
                <a:r>
                  <a:rPr lang="en-US" sz="2500" dirty="0" smtClean="0">
                    <a:solidFill>
                      <a:schemeClr val="accent4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tin </a:t>
                </a:r>
                <a:r>
                  <a:rPr lang="en-US" sz="2500" dirty="0" err="1" smtClean="0">
                    <a:solidFill>
                      <a:schemeClr val="accent4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kiểm</a:t>
                </a:r>
                <a:r>
                  <a:rPr lang="en-US" sz="2500" dirty="0" smtClean="0">
                    <a:solidFill>
                      <a:schemeClr val="accent4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chemeClr val="accent4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</a:t>
                </a:r>
                <a:endParaRPr lang="en-US" sz="2500" dirty="0" smtClean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Font typeface="Arial" panose="020B0604020202020204" pitchFamily="34" charset="0"/>
                  <a:buNone/>
                </a:pPr>
                <a:endParaRPr lang="en-US" sz="25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267273" y="2341304"/>
              <a:ext cx="4970101" cy="3052598"/>
              <a:chOff x="3267273" y="2341304"/>
              <a:chExt cx="4970101" cy="3052598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442272" y="2341304"/>
                <a:ext cx="2507055" cy="1963028"/>
                <a:chOff x="1188129" y="3335390"/>
                <a:chExt cx="2507055" cy="1963028"/>
              </a:xfrm>
            </p:grpSpPr>
            <p:grpSp>
              <p:nvGrpSpPr>
                <p:cNvPr id="36" name="Group 35" descr="Small circle with number 1 inside  indicating step 1"/>
                <p:cNvGrpSpPr/>
                <p:nvPr/>
              </p:nvGrpSpPr>
              <p:grpSpPr bwMode="blackWhite">
                <a:xfrm>
                  <a:off x="1640536" y="4237134"/>
                  <a:ext cx="1445416" cy="1061284"/>
                  <a:chOff x="7260893" y="698116"/>
                  <a:chExt cx="558179" cy="409838"/>
                </a:xfrm>
              </p:grpSpPr>
              <p:sp>
                <p:nvSpPr>
                  <p:cNvPr id="37" name="Oval 36" descr="Small circle"/>
                  <p:cNvSpPr/>
                  <p:nvPr/>
                </p:nvSpPr>
                <p:spPr bwMode="blackWhite">
                  <a:xfrm>
                    <a:off x="7331980" y="698116"/>
                    <a:ext cx="409838" cy="409838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" name="TextBox 37" descr="Number 1"/>
                  <p:cNvSpPr txBox="1">
                    <a:spLocks noChangeAspect="1"/>
                  </p:cNvSpPr>
                  <p:nvPr/>
                </p:nvSpPr>
                <p:spPr bwMode="blackWhite">
                  <a:xfrm>
                    <a:off x="7260893" y="774694"/>
                    <a:ext cx="558179" cy="2495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dirty="0">
                        <a:solidFill>
                          <a:schemeClr val="bg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rPr>
                      <a:t>5</a:t>
                    </a:r>
                  </a:p>
                </p:txBody>
              </p:sp>
            </p:grpSp>
            <p:sp>
              <p:nvSpPr>
                <p:cNvPr id="39" name="Content Placeholder 2"/>
                <p:cNvSpPr txBox="1">
                  <a:spLocks/>
                </p:cNvSpPr>
                <p:nvPr/>
              </p:nvSpPr>
              <p:spPr>
                <a:xfrm>
                  <a:off x="1188129" y="3335390"/>
                  <a:ext cx="2507055" cy="90174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00000"/>
                    </a:lnSpc>
                    <a:spcBef>
                      <a:spcPts val="0"/>
                    </a:spcBef>
                    <a:buNone/>
                  </a:pPr>
                  <a:r>
                    <a:rPr lang="en-US" sz="2500" dirty="0" err="1" smtClean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Thông</a:t>
                  </a:r>
                  <a:r>
                    <a:rPr lang="en-US" sz="2500" dirty="0" smtClean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tin</a:t>
                  </a:r>
                </a:p>
                <a:p>
                  <a:pPr marL="0" indent="0" algn="ctr">
                    <a:lnSpc>
                      <a:spcPct val="100000"/>
                    </a:lnSpc>
                    <a:spcBef>
                      <a:spcPts val="0"/>
                    </a:spcBef>
                    <a:buNone/>
                  </a:pPr>
                  <a:r>
                    <a:rPr lang="en-US" sz="2500" dirty="0" err="1" smtClean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cầu</a:t>
                  </a:r>
                  <a:r>
                    <a:rPr lang="en-US" sz="2500" dirty="0" smtClean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2500" dirty="0" err="1" smtClean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đường</a:t>
                  </a:r>
                  <a:r>
                    <a:rPr lang="en-US" sz="2500" dirty="0" smtClean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2500" dirty="0" err="1" smtClean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bộ</a:t>
                  </a:r>
                  <a:endParaRPr lang="en-US" sz="25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0" indent="0">
                    <a:lnSpc>
                      <a:spcPct val="130000"/>
                    </a:lnSpc>
                    <a:buFont typeface="Arial" panose="020B0604020202020204" pitchFamily="34" charset="0"/>
                    <a:buNone/>
                  </a:pPr>
                  <a:endParaRPr lang="en-US" sz="25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" name="Curved Left Arrow 3"/>
              <p:cNvSpPr/>
              <p:nvPr/>
            </p:nvSpPr>
            <p:spPr>
              <a:xfrm rot="2005030">
                <a:off x="3590637" y="2574594"/>
                <a:ext cx="230858" cy="790492"/>
              </a:xfrm>
              <a:prstGeom prst="curvedLef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Curved Right Arrow 4"/>
              <p:cNvSpPr/>
              <p:nvPr/>
            </p:nvSpPr>
            <p:spPr>
              <a:xfrm rot="17081759">
                <a:off x="4064592" y="2976573"/>
                <a:ext cx="331335" cy="1925973"/>
              </a:xfrm>
              <a:prstGeom prst="curvedRigh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Curved Right Arrow 55"/>
              <p:cNvSpPr/>
              <p:nvPr/>
            </p:nvSpPr>
            <p:spPr>
              <a:xfrm rot="13797720">
                <a:off x="4686629" y="3957225"/>
                <a:ext cx="331335" cy="2433968"/>
              </a:xfrm>
              <a:prstGeom prst="curvedRigh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Curved Right Arrow 56"/>
              <p:cNvSpPr/>
              <p:nvPr/>
            </p:nvSpPr>
            <p:spPr>
              <a:xfrm rot="15345816">
                <a:off x="4254605" y="3563894"/>
                <a:ext cx="331335" cy="2146790"/>
              </a:xfrm>
              <a:prstGeom prst="curvedRigh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Curved Right Arrow 57"/>
              <p:cNvSpPr/>
              <p:nvPr/>
            </p:nvSpPr>
            <p:spPr>
              <a:xfrm rot="17081759">
                <a:off x="6712629" y="3628765"/>
                <a:ext cx="331335" cy="2182601"/>
              </a:xfrm>
              <a:prstGeom prst="curvedRigh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Curved Right Arrow 58"/>
              <p:cNvSpPr/>
              <p:nvPr/>
            </p:nvSpPr>
            <p:spPr>
              <a:xfrm rot="15948398">
                <a:off x="6988931" y="3085403"/>
                <a:ext cx="331335" cy="2165550"/>
              </a:xfrm>
              <a:prstGeom prst="curvedRigh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Curved Right Arrow 59"/>
              <p:cNvSpPr/>
              <p:nvPr/>
            </p:nvSpPr>
            <p:spPr>
              <a:xfrm rot="14849693">
                <a:off x="6911848" y="2414163"/>
                <a:ext cx="331335" cy="1925973"/>
              </a:xfrm>
              <a:prstGeom prst="curvedRigh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Curved Right Arrow 60"/>
              <p:cNvSpPr/>
              <p:nvPr/>
            </p:nvSpPr>
            <p:spPr>
              <a:xfrm rot="18534807">
                <a:off x="6397241" y="4050536"/>
                <a:ext cx="331335" cy="2355397"/>
              </a:xfrm>
              <a:prstGeom prst="curvedRigh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44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364354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(4)</a:t>
            </a:r>
            <a:endParaRPr lang="en-US" sz="3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30/05/2019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8200" y="1088278"/>
            <a:ext cx="1025143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412243"/>
              </p:ext>
            </p:extLst>
          </p:nvPr>
        </p:nvGraphicFramePr>
        <p:xfrm>
          <a:off x="956425" y="1732325"/>
          <a:ext cx="4908666" cy="47134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3625">
                  <a:extLst>
                    <a:ext uri="{9D8B030D-6E8A-4147-A177-3AD203B41FA5}">
                      <a16:colId xmlns:a16="http://schemas.microsoft.com/office/drawing/2014/main" xmlns="" val="2637501014"/>
                    </a:ext>
                  </a:extLst>
                </a:gridCol>
                <a:gridCol w="1994416">
                  <a:extLst>
                    <a:ext uri="{9D8B030D-6E8A-4147-A177-3AD203B41FA5}">
                      <a16:colId xmlns:a16="http://schemas.microsoft.com/office/drawing/2014/main" xmlns="" val="2517251258"/>
                    </a:ext>
                  </a:extLst>
                </a:gridCol>
                <a:gridCol w="2530625">
                  <a:extLst>
                    <a:ext uri="{9D8B030D-6E8A-4147-A177-3AD203B41FA5}">
                      <a16:colId xmlns:a16="http://schemas.microsoft.com/office/drawing/2014/main" xmlns="" val="3350022193"/>
                    </a:ext>
                  </a:extLst>
                </a:gridCol>
              </a:tblGrid>
              <a:tr h="332976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STT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Tên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thực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thể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Mô tả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xmlns="" val="3646899169"/>
                  </a:ext>
                </a:extLst>
              </a:tr>
              <a:tr h="295451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Tb_cau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Lưu thông tin chính về cầu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xmlns="" val="496998526"/>
                  </a:ext>
                </a:extLst>
              </a:tr>
              <a:tr h="39194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Tb_cau_baotri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tin </a:t>
                      </a:r>
                      <a:r>
                        <a:rPr lang="en-US" sz="1300" dirty="0" err="1">
                          <a:effectLst/>
                        </a:rPr>
                        <a:t>về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smtClean="0">
                          <a:effectLst/>
                        </a:rPr>
                        <a:t>d </a:t>
                      </a:r>
                      <a:r>
                        <a:rPr lang="en-US" sz="1300" dirty="0" err="1">
                          <a:effectLst/>
                        </a:rPr>
                        <a:t>sửa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chữa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xmlns="" val="4070473569"/>
                  </a:ext>
                </a:extLst>
              </a:tr>
              <a:tr h="221864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Tb_cau_baotri_mucdo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tin </a:t>
                      </a:r>
                      <a:r>
                        <a:rPr lang="en-US" sz="1300" dirty="0" err="1">
                          <a:effectLst/>
                        </a:rPr>
                        <a:t>mức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độ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bảo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trì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xmlns="" val="1066375167"/>
                  </a:ext>
                </a:extLst>
              </a:tr>
              <a:tr h="39194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Tb_cau_catngangmatcau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tin </a:t>
                      </a:r>
                      <a:r>
                        <a:rPr lang="en-US" sz="1300" dirty="0" err="1" smtClean="0">
                          <a:effectLst/>
                        </a:rPr>
                        <a:t>cắt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ngang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mặt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xmlns="" val="1134893989"/>
                  </a:ext>
                </a:extLst>
              </a:tr>
              <a:tr h="322406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Tb_cau_chongtham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tin </a:t>
                      </a:r>
                      <a:r>
                        <a:rPr lang="en-US" sz="1300" dirty="0" err="1" smtClean="0">
                          <a:effectLst/>
                        </a:rPr>
                        <a:t>chống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thấm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xmlns="" val="3796269788"/>
                  </a:ext>
                </a:extLst>
              </a:tr>
              <a:tr h="221864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Tb_cau_goicau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tin </a:t>
                      </a:r>
                      <a:r>
                        <a:rPr lang="en-US" sz="1300" dirty="0" err="1">
                          <a:effectLst/>
                        </a:rPr>
                        <a:t>các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thuộc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tính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về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gối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xmlns="" val="2284100249"/>
                  </a:ext>
                </a:extLst>
              </a:tr>
              <a:tr h="221864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Tb_cau_kebaove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tin </a:t>
                      </a:r>
                      <a:r>
                        <a:rPr lang="en-US" sz="1300" dirty="0" err="1">
                          <a:effectLst/>
                        </a:rPr>
                        <a:t>thuộc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tính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kè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bảo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vệ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xmlns="" val="520731963"/>
                  </a:ext>
                </a:extLst>
              </a:tr>
              <a:tr h="46324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Tb_cau_ketcauduoi_mo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baseline="0" dirty="0" smtClean="0">
                          <a:effectLst/>
                        </a:rPr>
                        <a:t> tin </a:t>
                      </a:r>
                      <a:r>
                        <a:rPr lang="en-US" sz="1300" dirty="0" err="1" smtClean="0">
                          <a:effectLst/>
                        </a:rPr>
                        <a:t>kết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cấu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dưới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của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r>
                        <a:rPr lang="en-US" sz="1300" dirty="0">
                          <a:effectLst/>
                        </a:rPr>
                        <a:t> – </a:t>
                      </a:r>
                      <a:r>
                        <a:rPr lang="en-US" sz="1300" dirty="0" err="1">
                          <a:effectLst/>
                        </a:rPr>
                        <a:t>Phần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mố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xmlns="" val="3838400857"/>
                  </a:ext>
                </a:extLst>
              </a:tr>
              <a:tr h="46324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Tb_cau_ketcauduoi_tru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baseline="0" dirty="0" smtClean="0">
                          <a:effectLst/>
                        </a:rPr>
                        <a:t> tin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kết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cấu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dưới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của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r>
                        <a:rPr lang="en-US" sz="1300" dirty="0">
                          <a:effectLst/>
                        </a:rPr>
                        <a:t> – </a:t>
                      </a:r>
                      <a:r>
                        <a:rPr lang="en-US" sz="1300" dirty="0" err="1">
                          <a:effectLst/>
                        </a:rPr>
                        <a:t>Phần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trụ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xmlns="" val="1979827540"/>
                  </a:ext>
                </a:extLst>
              </a:tr>
              <a:tr h="39194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Tb_cau_ketcaunhip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baseline="0" dirty="0" smtClean="0">
                          <a:effectLst/>
                        </a:rPr>
                        <a:t> tin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kết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cấu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nhịp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của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xmlns="" val="598937374"/>
                  </a:ext>
                </a:extLst>
              </a:tr>
              <a:tr h="39194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Tb_cau_khecogian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baseline="0" dirty="0" smtClean="0">
                          <a:effectLst/>
                        </a:rPr>
                        <a:t> tin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về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khe</a:t>
                      </a:r>
                      <a:r>
                        <a:rPr lang="en-US" sz="1300" dirty="0">
                          <a:effectLst/>
                        </a:rPr>
                        <a:t> co </a:t>
                      </a:r>
                      <a:r>
                        <a:rPr lang="en-US" sz="1300" dirty="0" err="1">
                          <a:effectLst/>
                        </a:rPr>
                        <a:t>giãn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xmlns="" val="1633623804"/>
                  </a:ext>
                </a:extLst>
              </a:tr>
              <a:tr h="39194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Tb_cau_kiemtra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baseline="0" dirty="0" smtClean="0">
                          <a:effectLst/>
                        </a:rPr>
                        <a:t> tin </a:t>
                      </a:r>
                      <a:r>
                        <a:rPr lang="en-US" sz="1300" dirty="0" err="1" smtClean="0">
                          <a:effectLst/>
                        </a:rPr>
                        <a:t>về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kiểm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tra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xmlns="" val="247000732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042585"/>
              </p:ext>
            </p:extLst>
          </p:nvPr>
        </p:nvGraphicFramePr>
        <p:xfrm>
          <a:off x="6114472" y="1732322"/>
          <a:ext cx="5093392" cy="47134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3307">
                  <a:extLst>
                    <a:ext uri="{9D8B030D-6E8A-4147-A177-3AD203B41FA5}">
                      <a16:colId xmlns:a16="http://schemas.microsoft.com/office/drawing/2014/main" xmlns="" val="1172116453"/>
                    </a:ext>
                  </a:extLst>
                </a:gridCol>
                <a:gridCol w="2094469">
                  <a:extLst>
                    <a:ext uri="{9D8B030D-6E8A-4147-A177-3AD203B41FA5}">
                      <a16:colId xmlns:a16="http://schemas.microsoft.com/office/drawing/2014/main" xmlns="" val="1070583286"/>
                    </a:ext>
                  </a:extLst>
                </a:gridCol>
                <a:gridCol w="2595616">
                  <a:extLst>
                    <a:ext uri="{9D8B030D-6E8A-4147-A177-3AD203B41FA5}">
                      <a16:colId xmlns:a16="http://schemas.microsoft.com/office/drawing/2014/main" xmlns="" val="3171966850"/>
                    </a:ext>
                  </a:extLst>
                </a:gridCol>
              </a:tblGrid>
              <a:tr h="3840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STT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Tên thực thể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Mô tả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xmlns="" val="2654193924"/>
                  </a:ext>
                </a:extLst>
              </a:tr>
              <a:tr h="26092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Tb_cau_kiemtra_mucdo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tin </a:t>
                      </a:r>
                      <a:r>
                        <a:rPr lang="en-US" sz="1300" dirty="0" err="1">
                          <a:effectLst/>
                        </a:rPr>
                        <a:t>các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mức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độ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kiểm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xmlns="" val="1946522068"/>
                  </a:ext>
                </a:extLst>
              </a:tr>
              <a:tr h="26092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Tb_cau_lichsu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tin </a:t>
                      </a:r>
                      <a:r>
                        <a:rPr lang="en-US" sz="1300" dirty="0" err="1">
                          <a:effectLst/>
                        </a:rPr>
                        <a:t>về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lịch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sử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xmlns="" val="3231687981"/>
                  </a:ext>
                </a:extLst>
              </a:tr>
              <a:tr h="4606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Tb_cau_thietbicongcong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Thiết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bị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công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cộng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trên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cầu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xmlns="" val="1563133118"/>
                  </a:ext>
                </a:extLst>
              </a:tr>
              <a:tr h="26092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Tb_cau_thongtinchung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Dữ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liệu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chuẩn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hóa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xmlns="" val="1760878757"/>
                  </a:ext>
                </a:extLst>
              </a:tr>
              <a:tr h="4606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Tb_cau_thongtinduungluc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Thuộc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tính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về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dự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ứng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lực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trên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xmlns="" val="449166521"/>
                  </a:ext>
                </a:extLst>
              </a:tr>
              <a:tr h="26092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Tb_donvi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tin </a:t>
                      </a:r>
                      <a:r>
                        <a:rPr lang="en-US" sz="1300" dirty="0" err="1">
                          <a:effectLst/>
                        </a:rPr>
                        <a:t>về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các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đơn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vị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xmlns="" val="154084186"/>
                  </a:ext>
                </a:extLst>
              </a:tr>
              <a:tr h="26092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Tb_hinhanh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tin </a:t>
                      </a:r>
                      <a:r>
                        <a:rPr lang="en-US" sz="1300" dirty="0" err="1">
                          <a:effectLst/>
                        </a:rPr>
                        <a:t>về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các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hình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ảnh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xmlns="" val="2705673938"/>
                  </a:ext>
                </a:extLst>
              </a:tr>
              <a:tr h="26092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Tb_tuyenduong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tin </a:t>
                      </a:r>
                      <a:r>
                        <a:rPr lang="en-US" sz="1300" dirty="0" err="1">
                          <a:effectLst/>
                        </a:rPr>
                        <a:t>về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các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tuyến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đường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xmlns="" val="1034401840"/>
                  </a:ext>
                </a:extLst>
              </a:tr>
              <a:tr h="4606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User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Người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sử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dụng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hệ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thống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xmlns="" val="3931854372"/>
                  </a:ext>
                </a:extLst>
              </a:tr>
              <a:tr h="4606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Vn_tinh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Địa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giới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hành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chính</a:t>
                      </a:r>
                      <a:r>
                        <a:rPr lang="en-US" sz="1300" dirty="0">
                          <a:effectLst/>
                        </a:rPr>
                        <a:t>: </a:t>
                      </a:r>
                      <a:r>
                        <a:rPr lang="en-US" sz="1300" dirty="0" err="1">
                          <a:effectLst/>
                        </a:rPr>
                        <a:t>Tỉnh</a:t>
                      </a:r>
                      <a:r>
                        <a:rPr lang="en-US" sz="1300" dirty="0">
                          <a:effectLst/>
                        </a:rPr>
                        <a:t>/</a:t>
                      </a:r>
                      <a:r>
                        <a:rPr lang="en-US" sz="1300" dirty="0" err="1">
                          <a:effectLst/>
                        </a:rPr>
                        <a:t>Thành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phố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xmlns="" val="3264148632"/>
                  </a:ext>
                </a:extLst>
              </a:tr>
              <a:tr h="4606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Vn_huyen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Địa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giới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hành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chính</a:t>
                      </a:r>
                      <a:r>
                        <a:rPr lang="en-US" sz="1300" dirty="0">
                          <a:effectLst/>
                        </a:rPr>
                        <a:t>: </a:t>
                      </a:r>
                      <a:r>
                        <a:rPr lang="en-US" sz="1300" dirty="0" err="1">
                          <a:effectLst/>
                        </a:rPr>
                        <a:t>Quận</a:t>
                      </a:r>
                      <a:r>
                        <a:rPr lang="en-US" sz="1300" dirty="0">
                          <a:effectLst/>
                        </a:rPr>
                        <a:t>/</a:t>
                      </a:r>
                      <a:r>
                        <a:rPr lang="en-US" sz="1300" dirty="0" err="1">
                          <a:effectLst/>
                        </a:rPr>
                        <a:t>Huyện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xmlns="" val="2458666507"/>
                  </a:ext>
                </a:extLst>
              </a:tr>
              <a:tr h="4606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Vn_xa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Địa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giới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hành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chính</a:t>
                      </a:r>
                      <a:r>
                        <a:rPr lang="en-US" sz="1300" dirty="0">
                          <a:effectLst/>
                        </a:rPr>
                        <a:t>: </a:t>
                      </a:r>
                      <a:r>
                        <a:rPr lang="en-US" sz="1300" dirty="0" err="1">
                          <a:effectLst/>
                        </a:rPr>
                        <a:t>Xã</a:t>
                      </a:r>
                      <a:r>
                        <a:rPr lang="en-US" sz="1300" dirty="0">
                          <a:effectLst/>
                        </a:rPr>
                        <a:t>/</a:t>
                      </a:r>
                      <a:r>
                        <a:rPr lang="en-US" sz="1300" dirty="0" err="1">
                          <a:effectLst/>
                        </a:rPr>
                        <a:t>Phường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xmlns="" val="1414977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01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364354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(5)</a:t>
            </a:r>
            <a:endParaRPr lang="en-US" sz="3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30/05/2019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56424" y="1026607"/>
            <a:ext cx="10251440" cy="4167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3.5.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891" y="1548720"/>
            <a:ext cx="7984218" cy="4851071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14657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364354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(1)</a:t>
            </a:r>
            <a:endParaRPr lang="en-US" sz="3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rgbClr val="EA6216"/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30/05/2019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14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026607"/>
            <a:ext cx="10369664" cy="4167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5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715" y="1649239"/>
            <a:ext cx="6280349" cy="45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4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364354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</a:t>
            </a:r>
            <a:endParaRPr lang="en-US" sz="3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30/05/2019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15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026607"/>
            <a:ext cx="10369664" cy="4167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4.2.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en-US" sz="25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E:\All-Back-up\IT\HK-4\Do-an-tot-nghiep\toandq-baocao\data_all\2-Trang-chu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1649239"/>
            <a:ext cx="6635864" cy="45012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939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364354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(3)</a:t>
            </a:r>
            <a:endParaRPr lang="en-US" sz="3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rgbClr val="EA6216"/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30/05/2019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16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026607"/>
            <a:ext cx="10369664" cy="4167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4.3.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25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25" y="1548721"/>
            <a:ext cx="10251440" cy="460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9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364354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(4)</a:t>
            </a:r>
            <a:endParaRPr lang="en-US" sz="3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rgbClr val="EA6216"/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30/05/2019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17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026607"/>
            <a:ext cx="10369664" cy="4167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25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23" y="1548720"/>
            <a:ext cx="10251439" cy="480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2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364354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(5)</a:t>
            </a:r>
            <a:endParaRPr lang="en-US" sz="3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rgbClr val="EA6216"/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30/05/2019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18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56425" y="2162680"/>
            <a:ext cx="10251440" cy="4167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4.5. DEMO CHƯƠNG TRÌNH </a:t>
            </a:r>
          </a:p>
          <a:p>
            <a:pPr marL="0" indent="0" algn="ctr">
              <a:lnSpc>
                <a:spcPct val="130000"/>
              </a:lnSpc>
              <a:spcBef>
                <a:spcPts val="0"/>
              </a:spcBef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84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364354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(1)</a:t>
            </a:r>
            <a:endParaRPr lang="en-US" sz="3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30/05/2019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19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56424" y="1151877"/>
            <a:ext cx="10251439" cy="4167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5.1.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5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30000"/>
              </a:lnSpc>
              <a:spcBef>
                <a:spcPts val="0"/>
              </a:spcBef>
              <a:buNone/>
            </a:pPr>
            <a:endParaRPr lang="en-US" sz="25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56424" y="1590863"/>
            <a:ext cx="6432667" cy="47654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Web”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web,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1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55" y="2039773"/>
            <a:ext cx="3599408" cy="359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5734"/>
          </a:xfrm>
        </p:spPr>
        <p:txBody>
          <a:bodyPr>
            <a:norm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BÁO CÁO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5737" y="1804811"/>
            <a:ext cx="7157519" cy="452673"/>
          </a:xfr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091351" y="1714274"/>
            <a:ext cx="814812" cy="651851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5737" y="2568197"/>
            <a:ext cx="7157519" cy="4526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091351" y="2477660"/>
            <a:ext cx="814812" cy="65185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45737" y="3338019"/>
            <a:ext cx="7157519" cy="4526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091351" y="3247482"/>
            <a:ext cx="814812" cy="651851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45737" y="4107656"/>
            <a:ext cx="7157519" cy="4526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091351" y="4017119"/>
            <a:ext cx="814812" cy="65185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45737" y="4877293"/>
            <a:ext cx="7157519" cy="45267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091351" y="4786756"/>
            <a:ext cx="814812" cy="65185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3C82-A3A0-4446-8378-6BB31A44E087}" type="datetime1">
              <a:rPr lang="en-US" smtClean="0"/>
              <a:t>30/05/2019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5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364354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</a:t>
            </a:r>
            <a:endParaRPr lang="en-US" sz="3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30/05/2019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20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56424" y="1151877"/>
            <a:ext cx="10251439" cy="4167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5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30000"/>
              </a:lnSpc>
              <a:spcBef>
                <a:spcPts val="0"/>
              </a:spcBef>
              <a:buNone/>
            </a:pPr>
            <a:endParaRPr lang="en-US" sz="25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56424" y="1590864"/>
            <a:ext cx="6137103" cy="24177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khấu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32" y="2439061"/>
            <a:ext cx="3971031" cy="2982684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956423" y="4152289"/>
            <a:ext cx="6137103" cy="206546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Nam,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06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A4D6-12EC-465E-9121-6B89A65DF59F}" type="datetime1">
              <a:rPr lang="en-US" smtClean="0"/>
              <a:t>30/05/2019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21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98600" y="722899"/>
            <a:ext cx="5627733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Cảm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ơn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Thầy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/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Cô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và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các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bạn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đã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quan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tâm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theo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dõi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!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337" y="2972668"/>
            <a:ext cx="7127009" cy="374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251439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(1)</a:t>
            </a:r>
            <a:endParaRPr lang="en-US" sz="3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425" y="1157340"/>
            <a:ext cx="10251439" cy="50402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05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ục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Nam.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EA62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dirty="0">
              <a:solidFill>
                <a:srgbClr val="C547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2"/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30/05/2019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251439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</a:t>
            </a:r>
            <a:endParaRPr lang="en-US" sz="3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425" y="1572978"/>
            <a:ext cx="10251439" cy="319298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2500" dirty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ban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2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2"/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5707-220A-47DC-A07F-5C19EFAB9A78}" type="datetime1">
              <a:rPr lang="en-US" smtClean="0"/>
              <a:t>30/05/2019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8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251439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(1)</a:t>
            </a:r>
            <a:endParaRPr lang="en-US" sz="3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426" y="1157341"/>
            <a:ext cx="4167882" cy="2546342"/>
          </a:xfr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Python, Java,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C#, PHP, C/C++…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30/05/2019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308" y="1157339"/>
            <a:ext cx="6083556" cy="519901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56426" y="3939735"/>
            <a:ext cx="4167882" cy="2416614"/>
          </a:xfrm>
          <a:prstGeom prst="rect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CSDL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CSDL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Oracle, MySQL,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SQLServer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PostgreSQL, MongoDB, …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84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251439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</a:t>
            </a:r>
            <a:endParaRPr lang="en-US" sz="3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426" y="1157342"/>
            <a:ext cx="4883059" cy="2445937"/>
          </a:xfr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CSDL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PHP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CSDL: MySQL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endParaRPr lang="en-US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30/05/2019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 descr="Káº¿t quáº£ hÃ¬nh áº£nh cho PHP va MySQL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660" y="1157342"/>
            <a:ext cx="5169203" cy="2445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D:\All-Back-up\IT\4\DoAnTotNghiep\top-php-frameworks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660" y="3728037"/>
            <a:ext cx="5169203" cy="25387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956426" y="3728036"/>
            <a:ext cx="4883059" cy="2538774"/>
          </a:xfrm>
          <a:prstGeom prst="rect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2.4.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 PHP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endParaRPr lang="en-US" sz="21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Symfony</a:t>
            </a:r>
            <a:endParaRPr lang="en-US" sz="21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Yii2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Zend Framework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1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42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251439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(3)</a:t>
            </a:r>
            <a:endParaRPr lang="en-US" sz="3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30/05/2019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7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56425" y="1026608"/>
            <a:ext cx="10251438" cy="5265550"/>
          </a:xfrm>
          <a:prstGeom prst="rect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2.5. So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 PHP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843043"/>
              </p:ext>
            </p:extLst>
          </p:nvPr>
        </p:nvGraphicFramePr>
        <p:xfrm>
          <a:off x="1095470" y="1693959"/>
          <a:ext cx="9999478" cy="45744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5701">
                  <a:extLst>
                    <a:ext uri="{9D8B030D-6E8A-4147-A177-3AD203B41FA5}">
                      <a16:colId xmlns:a16="http://schemas.microsoft.com/office/drawing/2014/main" xmlns="" val="3549824269"/>
                    </a:ext>
                  </a:extLst>
                </a:gridCol>
                <a:gridCol w="1456487">
                  <a:extLst>
                    <a:ext uri="{9D8B030D-6E8A-4147-A177-3AD203B41FA5}">
                      <a16:colId xmlns:a16="http://schemas.microsoft.com/office/drawing/2014/main" xmlns="" val="1941486114"/>
                    </a:ext>
                  </a:extLst>
                </a:gridCol>
                <a:gridCol w="2038808">
                  <a:extLst>
                    <a:ext uri="{9D8B030D-6E8A-4147-A177-3AD203B41FA5}">
                      <a16:colId xmlns:a16="http://schemas.microsoft.com/office/drawing/2014/main" xmlns="" val="2878304512"/>
                    </a:ext>
                  </a:extLst>
                </a:gridCol>
                <a:gridCol w="2039494">
                  <a:extLst>
                    <a:ext uri="{9D8B030D-6E8A-4147-A177-3AD203B41FA5}">
                      <a16:colId xmlns:a16="http://schemas.microsoft.com/office/drawing/2014/main" xmlns="" val="792675967"/>
                    </a:ext>
                  </a:extLst>
                </a:gridCol>
                <a:gridCol w="2039494">
                  <a:extLst>
                    <a:ext uri="{9D8B030D-6E8A-4147-A177-3AD203B41FA5}">
                      <a16:colId xmlns:a16="http://schemas.microsoft.com/office/drawing/2014/main" xmlns="" val="223577416"/>
                    </a:ext>
                  </a:extLst>
                </a:gridCol>
                <a:gridCol w="2039494">
                  <a:extLst>
                    <a:ext uri="{9D8B030D-6E8A-4147-A177-3AD203B41FA5}">
                      <a16:colId xmlns:a16="http://schemas.microsoft.com/office/drawing/2014/main" xmlns="" val="2087505477"/>
                    </a:ext>
                  </a:extLst>
                </a:gridCol>
              </a:tblGrid>
              <a:tr h="270437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TT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Nội dung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Laravel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Symfony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Yii2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Zend Framework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/>
                </a:tc>
                <a:extLst>
                  <a:ext uri="{0D108BD9-81ED-4DB2-BD59-A6C34878D82A}">
                    <a16:rowId xmlns:a16="http://schemas.microsoft.com/office/drawing/2014/main" xmlns="" val="1042285489"/>
                  </a:ext>
                </a:extLst>
              </a:tr>
              <a:tr h="229873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Năm phát hành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Năm 2011.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Năm 2005.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Năm</a:t>
                      </a:r>
                      <a:r>
                        <a:rPr lang="en-US" sz="1200" dirty="0">
                          <a:effectLst/>
                        </a:rPr>
                        <a:t> 2008.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Năm 2007.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extLst>
                  <a:ext uri="{0D108BD9-81ED-4DB2-BD59-A6C34878D82A}">
                    <a16:rowId xmlns:a16="http://schemas.microsoft.com/office/drawing/2014/main" xmlns="" val="3089345599"/>
                  </a:ext>
                </a:extLst>
              </a:tr>
              <a:tr h="229873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Mô hình lập trình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Mô hình MVC.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Mô hình MVC.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Mô hình MVC.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Mô hình MVC.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extLst>
                  <a:ext uri="{0D108BD9-81ED-4DB2-BD59-A6C34878D82A}">
                    <a16:rowId xmlns:a16="http://schemas.microsoft.com/office/drawing/2014/main" xmlns="" val="4003811474"/>
                  </a:ext>
                </a:extLst>
              </a:tr>
              <a:tr h="639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Tốc độ, hiệu suất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Tốc độ, hiệu suất chậm (so với Symfony, Yii2).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Tốc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độ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hiệu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suất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ổn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định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Tốc độ, hiệu suất cao nhất (so với Laravel, Symfony).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Tốc độ, hiệu suất ổn định.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extLst>
                  <a:ext uri="{0D108BD9-81ED-4DB2-BD59-A6C34878D82A}">
                    <a16:rowId xmlns:a16="http://schemas.microsoft.com/office/drawing/2014/main" xmlns="" val="4009751918"/>
                  </a:ext>
                </a:extLst>
              </a:tr>
              <a:tr h="45974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Mức độ đơn giản, dễ học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Có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Có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Có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Không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extLst>
                  <a:ext uri="{0D108BD9-81ED-4DB2-BD59-A6C34878D82A}">
                    <a16:rowId xmlns:a16="http://schemas.microsoft.com/office/drawing/2014/main" xmlns="" val="1781980752"/>
                  </a:ext>
                </a:extLst>
              </a:tr>
              <a:tr h="42656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Loại dự án phù hợp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Dự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án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lớn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phức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tạp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Dự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án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lớn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phức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tạp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Dự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án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nhỏ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và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vừa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Dự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án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lớn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phức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tạp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extLst>
                  <a:ext uri="{0D108BD9-81ED-4DB2-BD59-A6C34878D82A}">
                    <a16:rowId xmlns:a16="http://schemas.microsoft.com/office/drawing/2014/main" xmlns="" val="42108774"/>
                  </a:ext>
                </a:extLst>
              </a:tr>
              <a:tr h="45974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Tự động sinh code (CRUD)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Có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Có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Có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Có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extLst>
                  <a:ext uri="{0D108BD9-81ED-4DB2-BD59-A6C34878D82A}">
                    <a16:rowId xmlns:a16="http://schemas.microsoft.com/office/drawing/2014/main" xmlns="" val="2872476973"/>
                  </a:ext>
                </a:extLst>
              </a:tr>
              <a:tr h="45974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Tài liệu hướng dẫn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Đầy đủ tài liệu hướng dẫn.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Đầy đủ tài liệu hướng dẫn.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Đầy đủ tài liệu hướng dẫn (Tiếng Việt).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Đầy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đủ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tài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liệu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hướng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dẫn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extLst>
                  <a:ext uri="{0D108BD9-81ED-4DB2-BD59-A6C34878D82A}">
                    <a16:rowId xmlns:a16="http://schemas.microsoft.com/office/drawing/2014/main" xmlns="" val="4079704017"/>
                  </a:ext>
                </a:extLst>
              </a:tr>
              <a:tr h="229873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Bảo trì, nâng cấp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Dễ dàng.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Dễ dàng.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Dễ dàng.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Dễ dàng.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extLst>
                  <a:ext uri="{0D108BD9-81ED-4DB2-BD59-A6C34878D82A}">
                    <a16:rowId xmlns:a16="http://schemas.microsoft.com/office/drawing/2014/main" xmlns="" val="379415604"/>
                  </a:ext>
                </a:extLst>
              </a:tr>
              <a:tr h="1097951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 err="1">
                          <a:effectLst/>
                        </a:rPr>
                        <a:t>Nhược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điểm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Không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có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sự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chuyển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đổi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</a:rPr>
                        <a:t>giữa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phiên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bản</a:t>
                      </a:r>
                      <a:r>
                        <a:rPr lang="en-US" sz="1200" dirty="0">
                          <a:effectLst/>
                        </a:rPr>
                        <a:t> (</a:t>
                      </a:r>
                      <a:r>
                        <a:rPr lang="en-US" sz="1200" dirty="0" err="1">
                          <a:effectLst/>
                        </a:rPr>
                        <a:t>Laravel</a:t>
                      </a:r>
                      <a:r>
                        <a:rPr lang="en-US" sz="1200" dirty="0">
                          <a:effectLst/>
                        </a:rPr>
                        <a:t> 4 </a:t>
                      </a:r>
                      <a:r>
                        <a:rPr lang="en-US" sz="1200" dirty="0" smtClean="0">
                          <a:effectLst/>
                        </a:rPr>
                        <a:t>-&gt; </a:t>
                      </a:r>
                      <a:r>
                        <a:rPr lang="en-US" sz="1200" dirty="0">
                          <a:effectLst/>
                        </a:rPr>
                        <a:t>5).</a:t>
                      </a:r>
                    </a:p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Không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hoạt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động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trên</a:t>
                      </a:r>
                      <a:r>
                        <a:rPr lang="en-US" sz="1200" dirty="0">
                          <a:effectLst/>
                        </a:rPr>
                        <a:t> shared hosting.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Symfony2 (</a:t>
                      </a:r>
                      <a:r>
                        <a:rPr lang="en-US" sz="1200" dirty="0" err="1">
                          <a:effectLst/>
                        </a:rPr>
                        <a:t>phiên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bản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cũ</a:t>
                      </a:r>
                      <a:r>
                        <a:rPr lang="en-US" sz="1200" dirty="0">
                          <a:effectLst/>
                        </a:rPr>
                        <a:t>) </a:t>
                      </a:r>
                      <a:r>
                        <a:rPr lang="en-US" sz="1200" dirty="0" err="1">
                          <a:effectLst/>
                        </a:rPr>
                        <a:t>không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hỗ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trợ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mô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hình</a:t>
                      </a:r>
                      <a:r>
                        <a:rPr lang="en-US" sz="1200" dirty="0">
                          <a:effectLst/>
                        </a:rPr>
                        <a:t> MVC.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Không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có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nhiều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tính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năng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được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xây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dựng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sẵn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Khó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học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extLst>
                  <a:ext uri="{0D108BD9-81ED-4DB2-BD59-A6C34878D82A}">
                    <a16:rowId xmlns:a16="http://schemas.microsoft.com/office/drawing/2014/main" xmlns="" val="2910188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51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251439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b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endParaRPr lang="en-US" sz="3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30/05/2019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8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56425" y="1026608"/>
            <a:ext cx="5082236" cy="5175016"/>
          </a:xfrm>
          <a:prstGeom prst="rect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2.6. Yii2 framework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MVC;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CSDL qua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ActiveRecord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(Chu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Yii2)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Request Lifecycl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463" y="1026608"/>
            <a:ext cx="5033401" cy="51750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793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364354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(1)</a:t>
            </a:r>
            <a:endParaRPr lang="en-US" sz="3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30/05/2019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56424" y="1026607"/>
            <a:ext cx="10251439" cy="5254119"/>
          </a:xfrm>
          <a:prstGeom prst="rect">
            <a:avLst/>
          </a:prstGeom>
          <a:ln w="1270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giãn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dưỡng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…).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3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</TotalTime>
  <Words>1745</Words>
  <Application>Microsoft Office PowerPoint</Application>
  <PresentationFormat>Widescreen</PresentationFormat>
  <Paragraphs>314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Segoe UI Semibold</vt:lpstr>
      <vt:lpstr>Times New Roman</vt:lpstr>
      <vt:lpstr>Wingdings</vt:lpstr>
      <vt:lpstr>Office Theme</vt:lpstr>
      <vt:lpstr>TRƯỜNG ĐẠI HỌC GIAO THÔNG VẬN TẢI KHOA CÔNG NGHỆ THÔNG TIN</vt:lpstr>
      <vt:lpstr>NỘI DUNG BÁO CÁO</vt:lpstr>
      <vt:lpstr>1. Lý do chọn đề tài (1)</vt:lpstr>
      <vt:lpstr>1. Lý do chọn đề tài (2)</vt:lpstr>
      <vt:lpstr>2. Ngôn ngữ lập trình và hệ quản trị cơ sở dữ liệu (1)</vt:lpstr>
      <vt:lpstr>2. Ngôn ngữ lập trình và hệ quản trị cơ sở dữ liệu (2)</vt:lpstr>
      <vt:lpstr>2. Ngôn ngữ lập trình và hệ quản trị cơ sở dữ liệu (3)</vt:lpstr>
      <vt:lpstr>2. Ngôn ngữ lập trình và hệ quản trị cơ sở dữ liệu (4)</vt:lpstr>
      <vt:lpstr>3. Phân tích thiết kế hệ thống (1)</vt:lpstr>
      <vt:lpstr>3. Phân tích thiết kế hệ thống (2)</vt:lpstr>
      <vt:lpstr>3. Phân tích thiết kế hệ thống (3)</vt:lpstr>
      <vt:lpstr>3. Phân tích thiết kế hệ thống (4)</vt:lpstr>
      <vt:lpstr>3. Phân tích thiết kế hệ thống (5)</vt:lpstr>
      <vt:lpstr>4. Xây dựng chương trình (1)</vt:lpstr>
      <vt:lpstr>4. Xây dựng chương trình (2)</vt:lpstr>
      <vt:lpstr>4. Xây dựng chương trình (3)</vt:lpstr>
      <vt:lpstr>4. Xây dựng chương trình (4)</vt:lpstr>
      <vt:lpstr>4. Xây dựng chương trình (5)</vt:lpstr>
      <vt:lpstr>5. Kết quả đạt được và Hướng phát triển (1)</vt:lpstr>
      <vt:lpstr>5. Kết quả đạt được và Hướng phát triển (2)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148</cp:revision>
  <dcterms:created xsi:type="dcterms:W3CDTF">2019-04-03T09:17:06Z</dcterms:created>
  <dcterms:modified xsi:type="dcterms:W3CDTF">2019-05-30T14:16:09Z</dcterms:modified>
</cp:coreProperties>
</file>