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0B76D-0214-42A6-8B1F-A052FE26CB88}">
          <p14:sldIdLst>
            <p14:sldId id="256"/>
            <p14:sldId id="257"/>
            <p14:sldId id="259"/>
            <p14:sldId id="261"/>
            <p14:sldId id="262"/>
            <p14:sldId id="263"/>
            <p14:sldId id="264"/>
            <p14:sldId id="266"/>
            <p14:sldId id="267"/>
            <p14:sldId id="268"/>
            <p14:sldId id="270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216"/>
    <a:srgbClr val="C54715"/>
    <a:srgbClr val="E5F9FF"/>
    <a:srgbClr val="E8DED8"/>
    <a:srgbClr val="E7E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894B-152B-4FC8-8720-EEB2F0E14810}" type="datetimeFigureOut">
              <a:rPr lang="en-US" smtClean="0"/>
              <a:t>30/5/2019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4D7-3AB9-43F3-A0B9-DECBC3E3E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E070-966C-4D96-8408-09C55A1CCDB6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84DA-5559-4FC8-840B-84D4B5368A92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498-1452-4059-8138-5209BA887E64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7EC-BBA2-4E89-836A-D54FD623E0EB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B7C-960B-43ED-8DB1-5F7AA974B027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493E-ECF7-40B7-9BAF-3284E6CDE1B4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6BA61-DFF9-4F44-B499-4CAC8BC3497F}" type="datetime1">
              <a:rPr lang="en-US" smtClean="0"/>
              <a:t>30/5/2019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B7E-B7C2-4204-8519-776E1A054D9E}" type="datetime1">
              <a:rPr lang="en-US" smtClean="0"/>
              <a:t>30/5/2019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B6D4-F53E-4B69-A230-7550CE5DA2A8}" type="datetime1">
              <a:rPr lang="en-US" smtClean="0"/>
              <a:t>30/5/2019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7C32-5FF0-42DB-8D95-8A3EEB2F203A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0581-944F-4559-B9DE-E186D1D3CC06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6F4-3363-4656-A1B6-12A49F87EC46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B22F-21C5-4422-A7FE-63F22A8E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158"/>
            <a:ext cx="9144000" cy="813833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2532"/>
            <a:ext cx="9144000" cy="3991971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THÔNG TIN CẦU ĐƯỜNG BỘ TRÊN NỀN WEB</a:t>
            </a:r>
          </a:p>
          <a:p>
            <a:endParaRPr lang="en-US" sz="1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Quốc 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Đinh Quốc Toản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5181147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K21.1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84" y="1101545"/>
            <a:ext cx="1378432" cy="137843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F497-6D3D-4B36-84AB-A30205FC3A34}" type="datetime1">
              <a:rPr lang="en-US" smtClean="0"/>
              <a:t>30/5/2019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5148811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86" y="1026606"/>
            <a:ext cx="4908278" cy="52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980875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77525" y="1738385"/>
            <a:ext cx="10530339" cy="4322981"/>
            <a:chOff x="677525" y="1763043"/>
            <a:chExt cx="10530339" cy="4322981"/>
          </a:xfrm>
        </p:grpSpPr>
        <p:grpSp>
          <p:nvGrpSpPr>
            <p:cNvPr id="6" name="Group 5"/>
            <p:cNvGrpSpPr/>
            <p:nvPr/>
          </p:nvGrpSpPr>
          <p:grpSpPr>
            <a:xfrm>
              <a:off x="958963" y="1763043"/>
              <a:ext cx="3140858" cy="908721"/>
              <a:chOff x="958963" y="1763043"/>
              <a:chExt cx="3140858" cy="908721"/>
            </a:xfrm>
          </p:grpSpPr>
          <p:grpSp>
            <p:nvGrpSpPr>
              <p:cNvPr id="16" name="Group 15" descr="Small circle with number 1 inside  indicating step 1"/>
              <p:cNvGrpSpPr/>
              <p:nvPr/>
            </p:nvGrpSpPr>
            <p:grpSpPr bwMode="blackWhite">
              <a:xfrm>
                <a:off x="3234284" y="1955411"/>
                <a:ext cx="865537" cy="697382"/>
                <a:chOff x="6953426" y="711274"/>
                <a:chExt cx="558179" cy="449737"/>
              </a:xfrm>
            </p:grpSpPr>
            <p:sp>
              <p:nvSpPr>
                <p:cNvPr id="17" name="Oval 16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9167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958963" y="1763043"/>
                <a:ext cx="2330867" cy="908721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50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7525" y="2907496"/>
              <a:ext cx="2846195" cy="830645"/>
              <a:chOff x="677525" y="2907496"/>
              <a:chExt cx="2846195" cy="830645"/>
            </a:xfrm>
          </p:grpSpPr>
          <p:grpSp>
            <p:nvGrpSpPr>
              <p:cNvPr id="20" name="Group 19" descr="Small circle with number 1 inside  indicating step 1"/>
              <p:cNvGrpSpPr/>
              <p:nvPr/>
            </p:nvGrpSpPr>
            <p:grpSpPr bwMode="blackWhite">
              <a:xfrm>
                <a:off x="2623176" y="2995746"/>
                <a:ext cx="900544" cy="703296"/>
                <a:chOff x="6942247" y="711274"/>
                <a:chExt cx="558179" cy="435920"/>
              </a:xfrm>
            </p:grpSpPr>
            <p:sp>
              <p:nvSpPr>
                <p:cNvPr id="21" name="Oval 20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D247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2247" y="77786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77525" y="2907496"/>
                <a:ext cx="1991520" cy="8306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</a:t>
                </a:r>
                <a:r>
                  <a:rPr lang="en-US" sz="2500" dirty="0" smtClean="0">
                    <a:solidFill>
                      <a:srgbClr val="C5471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099459" y="4010861"/>
              <a:ext cx="2501970" cy="817506"/>
              <a:chOff x="1099459" y="4010861"/>
              <a:chExt cx="2501970" cy="817506"/>
            </a:xfrm>
          </p:grpSpPr>
          <p:grpSp>
            <p:nvGrpSpPr>
              <p:cNvPr id="28" name="Group 27" descr="Small circle with number 1 inside  indicating step 1"/>
              <p:cNvGrpSpPr/>
              <p:nvPr/>
            </p:nvGrpSpPr>
            <p:grpSpPr bwMode="blackWhite">
              <a:xfrm>
                <a:off x="2725807" y="4126096"/>
                <a:ext cx="875622" cy="702271"/>
                <a:chOff x="6943510" y="711274"/>
                <a:chExt cx="558179" cy="449113"/>
              </a:xfrm>
            </p:grpSpPr>
            <p:sp>
              <p:nvSpPr>
                <p:cNvPr id="29" name="Oval 28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43510" y="79105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099459" y="4010861"/>
                <a:ext cx="1531651" cy="74715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5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endParaRPr lang="en-US" sz="2500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95290" y="5276396"/>
              <a:ext cx="2684749" cy="809628"/>
              <a:chOff x="1295290" y="5276396"/>
              <a:chExt cx="2684749" cy="809628"/>
            </a:xfrm>
          </p:grpSpPr>
          <p:grpSp>
            <p:nvGrpSpPr>
              <p:cNvPr id="32" name="Group 31" descr="Small circle with number 1 inside  indicating step 1"/>
              <p:cNvGrpSpPr/>
              <p:nvPr/>
            </p:nvGrpSpPr>
            <p:grpSpPr bwMode="blackWhite">
              <a:xfrm>
                <a:off x="2979962" y="5297372"/>
                <a:ext cx="1000077" cy="788652"/>
                <a:chOff x="6950898" y="711274"/>
                <a:chExt cx="558179" cy="458643"/>
              </a:xfrm>
            </p:grpSpPr>
            <p:sp>
              <p:nvSpPr>
                <p:cNvPr id="33" name="Oval 32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TextBox 33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0898" y="800585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</a:p>
              </p:txBody>
            </p:sp>
          </p:grp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295290" y="5276396"/>
                <a:ext cx="1778158" cy="77494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giới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500" dirty="0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endParaRPr lang="en-US" sz="2500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539312" y="2237109"/>
              <a:ext cx="2800471" cy="720637"/>
              <a:chOff x="7539312" y="2237109"/>
              <a:chExt cx="2800471" cy="720637"/>
            </a:xfrm>
          </p:grpSpPr>
          <p:grpSp>
            <p:nvGrpSpPr>
              <p:cNvPr id="27" name="Group 26" descr="Small circle with number 1 inside  indicating step 1"/>
              <p:cNvGrpSpPr/>
              <p:nvPr/>
            </p:nvGrpSpPr>
            <p:grpSpPr bwMode="blackWhite">
              <a:xfrm>
                <a:off x="7539312" y="2277928"/>
                <a:ext cx="852088" cy="679818"/>
                <a:chOff x="6953426" y="711274"/>
                <a:chExt cx="558179" cy="445330"/>
              </a:xfrm>
            </p:grpSpPr>
            <p:sp>
              <p:nvSpPr>
                <p:cNvPr id="40" name="Oval 39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6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8383684" y="2237109"/>
                <a:ext cx="1956099" cy="7067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sz="25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endParaRPr lang="en-US" sz="2500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790303" y="4376422"/>
              <a:ext cx="3227764" cy="673919"/>
              <a:chOff x="7790303" y="4376422"/>
              <a:chExt cx="3227764" cy="673919"/>
            </a:xfrm>
          </p:grpSpPr>
          <p:grpSp>
            <p:nvGrpSpPr>
              <p:cNvPr id="43" name="Group 42" descr="Small circle with number 1 inside  indicating step 1"/>
              <p:cNvGrpSpPr/>
              <p:nvPr/>
            </p:nvGrpSpPr>
            <p:grpSpPr bwMode="blackWhite">
              <a:xfrm>
                <a:off x="7790303" y="4376422"/>
                <a:ext cx="917844" cy="673919"/>
                <a:chOff x="6953270" y="711274"/>
                <a:chExt cx="558179" cy="409838"/>
              </a:xfrm>
            </p:grpSpPr>
            <p:sp>
              <p:nvSpPr>
                <p:cNvPr id="44" name="Oval 43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TextBox 44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270" y="798188"/>
                  <a:ext cx="558179" cy="224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8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8591064" y="4512165"/>
                <a:ext cx="2427003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5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</a:t>
                </a:r>
                <a:endParaRPr lang="en-US" sz="25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429725" y="5432681"/>
              <a:ext cx="2800691" cy="651248"/>
              <a:chOff x="7429725" y="5432681"/>
              <a:chExt cx="2800691" cy="651248"/>
            </a:xfrm>
          </p:grpSpPr>
          <p:grpSp>
            <p:nvGrpSpPr>
              <p:cNvPr id="47" name="Group 46" descr="Small circle with number 1 inside  indicating step 1"/>
              <p:cNvGrpSpPr/>
              <p:nvPr/>
            </p:nvGrpSpPr>
            <p:grpSpPr bwMode="blackWhite">
              <a:xfrm>
                <a:off x="7429725" y="5432681"/>
                <a:ext cx="886967" cy="651248"/>
                <a:chOff x="6957096" y="711274"/>
                <a:chExt cx="558179" cy="409838"/>
              </a:xfrm>
            </p:grpSpPr>
            <p:sp>
              <p:nvSpPr>
                <p:cNvPr id="48" name="Oval 47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7096" y="788902"/>
                  <a:ext cx="558179" cy="232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9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8294409" y="5523117"/>
                <a:ext cx="1936007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báo</a:t>
                </a:r>
                <a:r>
                  <a:rPr lang="en-US" sz="25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cáo</a:t>
                </a:r>
                <a:endParaRPr lang="en-US" sz="2500" dirty="0" smtClean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95135" y="3349540"/>
              <a:ext cx="3312729" cy="625638"/>
              <a:chOff x="7895135" y="3349540"/>
              <a:chExt cx="3312729" cy="625638"/>
            </a:xfrm>
          </p:grpSpPr>
          <p:grpSp>
            <p:nvGrpSpPr>
              <p:cNvPr id="51" name="Group 50" descr="Small circle with number 1 inside  indicating step 1"/>
              <p:cNvGrpSpPr/>
              <p:nvPr/>
            </p:nvGrpSpPr>
            <p:grpSpPr bwMode="blackWhite">
              <a:xfrm>
                <a:off x="7895135" y="3349540"/>
                <a:ext cx="852088" cy="625638"/>
                <a:chOff x="6953426" y="711274"/>
                <a:chExt cx="558179" cy="409838"/>
              </a:xfrm>
            </p:grpSpPr>
            <p:sp>
              <p:nvSpPr>
                <p:cNvPr id="52" name="Oval 51" descr="Small circle"/>
                <p:cNvSpPr/>
                <p:nvPr/>
              </p:nvSpPr>
              <p:spPr bwMode="blackWhite">
                <a:xfrm>
                  <a:off x="7025069" y="711274"/>
                  <a:ext cx="409838" cy="409838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 descr="Number 1"/>
                <p:cNvSpPr txBox="1">
                  <a:spLocks noChangeAspect="1"/>
                </p:cNvSpPr>
                <p:nvPr/>
              </p:nvSpPr>
              <p:spPr bwMode="blackWhite">
                <a:xfrm>
                  <a:off x="6953426" y="787272"/>
                  <a:ext cx="558179" cy="241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7</a:t>
                  </a:r>
                  <a:endParaRPr lang="en-US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8630140" y="3465557"/>
                <a:ext cx="2577724" cy="4167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tin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2500" dirty="0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solidFill>
                      <a:schemeClr val="accent4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endParaRPr lang="en-US" sz="2500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endParaRPr lang="en-US" sz="25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67273" y="2341304"/>
              <a:ext cx="4970101" cy="3052598"/>
              <a:chOff x="3267273" y="2341304"/>
              <a:chExt cx="4970101" cy="305259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42272" y="2341304"/>
                <a:ext cx="2507055" cy="1963028"/>
                <a:chOff x="1188129" y="3335390"/>
                <a:chExt cx="2507055" cy="1963028"/>
              </a:xfrm>
            </p:grpSpPr>
            <p:grpSp>
              <p:nvGrpSpPr>
                <p:cNvPr id="36" name="Group 35" descr="Small circle with number 1 inside  indicating step 1"/>
                <p:cNvGrpSpPr/>
                <p:nvPr/>
              </p:nvGrpSpPr>
              <p:grpSpPr bwMode="blackWhite">
                <a:xfrm>
                  <a:off x="1640536" y="4237134"/>
                  <a:ext cx="1445416" cy="1061284"/>
                  <a:chOff x="7260893" y="698116"/>
                  <a:chExt cx="558179" cy="409838"/>
                </a:xfrm>
              </p:grpSpPr>
              <p:sp>
                <p:nvSpPr>
                  <p:cNvPr id="37" name="Oval 36" descr="Small circle"/>
                  <p:cNvSpPr/>
                  <p:nvPr/>
                </p:nvSpPr>
                <p:spPr bwMode="blackWhite">
                  <a:xfrm>
                    <a:off x="7331980" y="698116"/>
                    <a:ext cx="409838" cy="409838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" name="TextBox 37" descr="Number 1"/>
                  <p:cNvSpPr txBox="1">
                    <a:spLocks noChangeAspect="1"/>
                  </p:cNvSpPr>
                  <p:nvPr/>
                </p:nvSpPr>
                <p:spPr bwMode="blackWhite">
                  <a:xfrm>
                    <a:off x="7260893" y="774694"/>
                    <a:ext cx="558179" cy="249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dirty="0">
                        <a:solidFill>
                          <a:schemeClr val="bg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>
                <a:xfrm>
                  <a:off x="1188129" y="3335390"/>
                  <a:ext cx="2507055" cy="901743"/>
                </a:xfrm>
                <a:prstGeom prst="rect">
                  <a:avLst/>
                </a:prstGeom>
                <a:noFill/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Thông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tin</a:t>
                  </a:r>
                </a:p>
                <a:p>
                  <a:pPr marL="0" indent="0" algn="ctr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cầu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đường</a:t>
                  </a:r>
                  <a:r>
                    <a:rPr lang="en-US" sz="2500" dirty="0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2500" dirty="0" err="1" smtClean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bộ</a:t>
                  </a:r>
                  <a:endParaRPr lang="en-US" sz="25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0" indent="0">
                    <a:lnSpc>
                      <a:spcPct val="130000"/>
                    </a:lnSpc>
                    <a:buFont typeface="Arial" panose="020B0604020202020204" pitchFamily="34" charset="0"/>
                    <a:buNone/>
                  </a:pPr>
                  <a:endParaRPr lang="en-US" sz="25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" name="Curved Left Arrow 3"/>
              <p:cNvSpPr/>
              <p:nvPr/>
            </p:nvSpPr>
            <p:spPr>
              <a:xfrm rot="2005030">
                <a:off x="3590637" y="2574594"/>
                <a:ext cx="230858" cy="790492"/>
              </a:xfrm>
              <a:prstGeom prst="curvedLef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Curved Right Arrow 4"/>
              <p:cNvSpPr/>
              <p:nvPr/>
            </p:nvSpPr>
            <p:spPr>
              <a:xfrm rot="17081759">
                <a:off x="4064592" y="297657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urved Right Arrow 55"/>
              <p:cNvSpPr/>
              <p:nvPr/>
            </p:nvSpPr>
            <p:spPr>
              <a:xfrm rot="13797720">
                <a:off x="4686629" y="3957225"/>
                <a:ext cx="331335" cy="2433968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urved Right Arrow 56"/>
              <p:cNvSpPr/>
              <p:nvPr/>
            </p:nvSpPr>
            <p:spPr>
              <a:xfrm rot="15345816">
                <a:off x="4254605" y="3563894"/>
                <a:ext cx="331335" cy="214679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urved Right Arrow 57"/>
              <p:cNvSpPr/>
              <p:nvPr/>
            </p:nvSpPr>
            <p:spPr>
              <a:xfrm rot="17081759">
                <a:off x="6712629" y="3628765"/>
                <a:ext cx="331335" cy="2182601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urved Right Arrow 58"/>
              <p:cNvSpPr/>
              <p:nvPr/>
            </p:nvSpPr>
            <p:spPr>
              <a:xfrm rot="15948398">
                <a:off x="6988931" y="3085403"/>
                <a:ext cx="331335" cy="2165550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urved Right Arrow 59"/>
              <p:cNvSpPr/>
              <p:nvPr/>
            </p:nvSpPr>
            <p:spPr>
              <a:xfrm rot="14849693">
                <a:off x="6911848" y="2414163"/>
                <a:ext cx="331335" cy="1925973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urved Right Arrow 60"/>
              <p:cNvSpPr/>
              <p:nvPr/>
            </p:nvSpPr>
            <p:spPr>
              <a:xfrm rot="18534807">
                <a:off x="6397241" y="4050536"/>
                <a:ext cx="331335" cy="2355397"/>
              </a:xfrm>
              <a:prstGeom prst="curved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88278"/>
            <a:ext cx="1025143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2243"/>
              </p:ext>
            </p:extLst>
          </p:nvPr>
        </p:nvGraphicFramePr>
        <p:xfrm>
          <a:off x="956425" y="1732325"/>
          <a:ext cx="4908666" cy="4713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625">
                  <a:extLst>
                    <a:ext uri="{9D8B030D-6E8A-4147-A177-3AD203B41FA5}">
                      <a16:colId xmlns:a16="http://schemas.microsoft.com/office/drawing/2014/main" val="2637501014"/>
                    </a:ext>
                  </a:extLst>
                </a:gridCol>
                <a:gridCol w="1994416">
                  <a:extLst>
                    <a:ext uri="{9D8B030D-6E8A-4147-A177-3AD203B41FA5}">
                      <a16:colId xmlns:a16="http://schemas.microsoft.com/office/drawing/2014/main" val="2517251258"/>
                    </a:ext>
                  </a:extLst>
                </a:gridCol>
                <a:gridCol w="2530625">
                  <a:extLst>
                    <a:ext uri="{9D8B030D-6E8A-4147-A177-3AD203B41FA5}">
                      <a16:colId xmlns:a16="http://schemas.microsoft.com/office/drawing/2014/main" val="3350022193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thể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646899169"/>
                  </a:ext>
                </a:extLst>
              </a:tr>
              <a:tr h="2954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Lưu thông tin chính về cầu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96998526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d </a:t>
                      </a:r>
                      <a:r>
                        <a:rPr lang="en-US" sz="1300" dirty="0" err="1">
                          <a:effectLst/>
                        </a:rPr>
                        <a:t>sửa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407047356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Tb_cau_baotri_mucdo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066375167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Tb_cau_catngangmatcau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cắt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ngang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mặt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134893989"/>
                  </a:ext>
                </a:extLst>
              </a:tr>
              <a:tr h="32240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Tb_cau_chongtham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 smtClean="0">
                          <a:effectLst/>
                        </a:rPr>
                        <a:t>chống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thấm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796269788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Tb_cau_goicau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284100249"/>
                  </a:ext>
                </a:extLst>
              </a:tr>
              <a:tr h="22186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Tb_cau_kebaove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bảo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20731963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Tb_cau_ketcauduoi_mo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mố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383840085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Tb_cau_ketcauduoi_tru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kết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dưới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trụ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979827540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Tb_cau_ketcaunhip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kết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cấu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nhịp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59893737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Tb_cau_khecogian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khe</a:t>
                      </a:r>
                      <a:r>
                        <a:rPr lang="en-US" sz="1300" dirty="0">
                          <a:effectLst/>
                        </a:rPr>
                        <a:t> co </a:t>
                      </a:r>
                      <a:r>
                        <a:rPr lang="en-US" sz="1300" dirty="0" err="1">
                          <a:effectLst/>
                        </a:rPr>
                        <a:t>giãn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1633623804"/>
                  </a:ext>
                </a:extLst>
              </a:tr>
              <a:tr h="39194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Tb_cau_kiemtra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baseline="0" dirty="0" smtClean="0">
                          <a:effectLst/>
                        </a:rPr>
                        <a:t> tin </a:t>
                      </a:r>
                      <a:r>
                        <a:rPr lang="en-US" sz="1300" dirty="0" err="1" smtClean="0">
                          <a:effectLst/>
                        </a:rPr>
                        <a:t>về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84" marR="54984" marT="0" marB="0" anchor="ctr"/>
                </a:tc>
                <a:extLst>
                  <a:ext uri="{0D108BD9-81ED-4DB2-BD59-A6C34878D82A}">
                    <a16:rowId xmlns:a16="http://schemas.microsoft.com/office/drawing/2014/main" val="247000732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42585"/>
              </p:ext>
            </p:extLst>
          </p:nvPr>
        </p:nvGraphicFramePr>
        <p:xfrm>
          <a:off x="6114472" y="1732322"/>
          <a:ext cx="5093392" cy="4713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307">
                  <a:extLst>
                    <a:ext uri="{9D8B030D-6E8A-4147-A177-3AD203B41FA5}">
                      <a16:colId xmlns:a16="http://schemas.microsoft.com/office/drawing/2014/main" val="1172116453"/>
                    </a:ext>
                  </a:extLst>
                </a:gridCol>
                <a:gridCol w="2094469">
                  <a:extLst>
                    <a:ext uri="{9D8B030D-6E8A-4147-A177-3AD203B41FA5}">
                      <a16:colId xmlns:a16="http://schemas.microsoft.com/office/drawing/2014/main" val="1070583286"/>
                    </a:ext>
                  </a:extLst>
                </a:gridCol>
                <a:gridCol w="2595616">
                  <a:extLst>
                    <a:ext uri="{9D8B030D-6E8A-4147-A177-3AD203B41FA5}">
                      <a16:colId xmlns:a16="http://schemas.microsoft.com/office/drawing/2014/main" val="3171966850"/>
                    </a:ext>
                  </a:extLst>
                </a:gridCol>
              </a:tblGrid>
              <a:tr h="3840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Tên thực thể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Mô tả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654193924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Tb_cau_kiemtra_mucdo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độ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kiểm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94652206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Tb_cau_lichsu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lịch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31687981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Tb_cau_thietbicongcong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Thiết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bị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cộng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trên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6313311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Tb_cau_thongtinchung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Dữ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chuẩn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hóa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76087875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Tb_cau_thongtinduungluc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Thuộc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tính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dự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lực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449166521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Tb_donvi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vị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54084186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Tb_hinhanh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ảnh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cầu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705673938"/>
                  </a:ext>
                </a:extLst>
              </a:tr>
              <a:tr h="26092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Tb_tuyenduong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Thông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>
                          <a:effectLst/>
                        </a:rPr>
                        <a:t>tin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tuyến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034401840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Người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sử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dụng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thống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93185437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Vn_tinh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Tỉnh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phố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3264148632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Vn_huyen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giới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Quận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Huyện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2458666507"/>
                  </a:ext>
                </a:extLst>
              </a:tr>
              <a:tr h="46064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Vn_xa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 smtClean="0">
                          <a:effectLst/>
                        </a:rPr>
                        <a:t>Địa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giới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chính</a:t>
                      </a:r>
                      <a:r>
                        <a:rPr lang="en-US" sz="1300" dirty="0">
                          <a:effectLst/>
                        </a:rPr>
                        <a:t>: </a:t>
                      </a:r>
                      <a:r>
                        <a:rPr lang="en-US" sz="1300" dirty="0" err="1">
                          <a:effectLst/>
                        </a:rPr>
                        <a:t>Xã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dirty="0" err="1">
                          <a:effectLst/>
                        </a:rPr>
                        <a:t>Phường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66" marR="67866" marT="0" marB="0" anchor="ctr"/>
                </a:tc>
                <a:extLst>
                  <a:ext uri="{0D108BD9-81ED-4DB2-BD59-A6C34878D82A}">
                    <a16:rowId xmlns:a16="http://schemas.microsoft.com/office/drawing/2014/main" val="141497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91" y="1548720"/>
            <a:ext cx="7984218" cy="48510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1465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15" y="1649239"/>
            <a:ext cx="6280349" cy="45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E:\All-Back-up\IT\HK-4\Do-an-tot-nghiep\toandq-baocao\data_all\2-Trang-ch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649239"/>
            <a:ext cx="6635864" cy="4501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3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5" y="1548721"/>
            <a:ext cx="10251440" cy="46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026607"/>
            <a:ext cx="10369664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5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3" y="1548720"/>
            <a:ext cx="10251439" cy="4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rgbClr val="EA6216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2162680"/>
            <a:ext cx="10251440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4.5. DEMO CHƯƠNG TRÌNH </a:t>
            </a: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8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3"/>
            <a:ext cx="6432667" cy="47654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Web”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55" y="2039773"/>
            <a:ext cx="3599408" cy="3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734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737" y="1804811"/>
            <a:ext cx="7157519" cy="452673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091351" y="1714274"/>
            <a:ext cx="814812" cy="651851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5737" y="2568197"/>
            <a:ext cx="7157519" cy="4526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091351" y="2477660"/>
            <a:ext cx="814812" cy="65185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5737" y="3338019"/>
            <a:ext cx="7157519" cy="4526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91351" y="3247482"/>
            <a:ext cx="814812" cy="65185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45737" y="4107656"/>
            <a:ext cx="7157519" cy="452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091351" y="4017119"/>
            <a:ext cx="814812" cy="65185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5737" y="4877293"/>
            <a:ext cx="7157519" cy="4526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91351" y="4786756"/>
            <a:ext cx="814812" cy="6518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3C82-A3A0-4446-8378-6BB31A44E087}" type="datetime1">
              <a:rPr lang="en-US" smtClean="0"/>
              <a:t>30/5/2019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151877"/>
            <a:ext cx="10251439" cy="4167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endParaRPr lang="en-US" sz="25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6424" y="1590864"/>
            <a:ext cx="6137103" cy="24177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32" y="2439061"/>
            <a:ext cx="3971031" cy="298268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56423" y="4152289"/>
            <a:ext cx="6137103" cy="20654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A4D6-12EC-465E-9121-6B89A65DF59F}" type="datetime1">
              <a:rPr lang="en-US" smtClean="0"/>
              <a:t>30/5/2019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98600" y="722899"/>
            <a:ext cx="562773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Cảm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Thầy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/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Cô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và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các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bạn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đã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quan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tâm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theo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dõi</a:t>
            </a:r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37" y="2972668"/>
            <a:ext cx="7127009" cy="37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157340"/>
            <a:ext cx="10251439" cy="50402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ục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EA62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C547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5" y="1572978"/>
            <a:ext cx="10251439" cy="319298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 smtClean="0">
                <a:solidFill>
                  <a:srgbClr val="C547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2"/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5707-220A-47DC-A07F-5C19EFAB9A78}" type="datetime1">
              <a:rPr lang="en-US" smtClean="0"/>
              <a:t>30/5/2019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1"/>
            <a:ext cx="4167882" cy="2546342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Python, Java,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C#, PHP, C/C++…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08" y="1157339"/>
            <a:ext cx="6083556" cy="519901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56426" y="3939735"/>
            <a:ext cx="4167882" cy="241661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Oracle, MySQL,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SQLServer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PostgreSQL, MongoDB, …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426" y="1157342"/>
            <a:ext cx="4883059" cy="2445937"/>
          </a:xfr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CSDL: MySQL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Káº¿t quáº£ hÃ¬nh áº£nh cho PHP va MySQ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1157342"/>
            <a:ext cx="5169203" cy="244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All-Back-up\IT\4\DoAnTotNghiep\top-php-frameworks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60" y="3728037"/>
            <a:ext cx="5169203" cy="25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56426" y="3728036"/>
            <a:ext cx="4883059" cy="2538774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Symfony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Yii2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 Framework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1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10251438" cy="5265550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2.5. So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PHP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43043"/>
              </p:ext>
            </p:extLst>
          </p:nvPr>
        </p:nvGraphicFramePr>
        <p:xfrm>
          <a:off x="1095470" y="1693959"/>
          <a:ext cx="9999478" cy="45744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701">
                  <a:extLst>
                    <a:ext uri="{9D8B030D-6E8A-4147-A177-3AD203B41FA5}">
                      <a16:colId xmlns:a16="http://schemas.microsoft.com/office/drawing/2014/main" val="3549824269"/>
                    </a:ext>
                  </a:extLst>
                </a:gridCol>
                <a:gridCol w="1456487">
                  <a:extLst>
                    <a:ext uri="{9D8B030D-6E8A-4147-A177-3AD203B41FA5}">
                      <a16:colId xmlns:a16="http://schemas.microsoft.com/office/drawing/2014/main" val="1941486114"/>
                    </a:ext>
                  </a:extLst>
                </a:gridCol>
                <a:gridCol w="2038808">
                  <a:extLst>
                    <a:ext uri="{9D8B030D-6E8A-4147-A177-3AD203B41FA5}">
                      <a16:colId xmlns:a16="http://schemas.microsoft.com/office/drawing/2014/main" val="2878304512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792675967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23577416"/>
                    </a:ext>
                  </a:extLst>
                </a:gridCol>
                <a:gridCol w="2039494">
                  <a:extLst>
                    <a:ext uri="{9D8B030D-6E8A-4147-A177-3AD203B41FA5}">
                      <a16:colId xmlns:a16="http://schemas.microsoft.com/office/drawing/2014/main" val="2087505477"/>
                    </a:ext>
                  </a:extLst>
                </a:gridCol>
              </a:tblGrid>
              <a:tr h="27043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Nội dung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Laravel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Symfony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Yii2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Zend Framework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/>
                </a:tc>
                <a:extLst>
                  <a:ext uri="{0D108BD9-81ED-4DB2-BD59-A6C34878D82A}">
                    <a16:rowId xmlns:a16="http://schemas.microsoft.com/office/drawing/2014/main" val="104228548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Năm phát hành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2011.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Năm</a:t>
                      </a:r>
                      <a:r>
                        <a:rPr lang="en-US" sz="1200" dirty="0">
                          <a:effectLst/>
                        </a:rPr>
                        <a:t> 2008.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Năm 2007.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089345599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Mô hình lập trình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Mô hình MVC.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3811474"/>
                  </a:ext>
                </a:extLst>
              </a:tr>
              <a:tr h="639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Tốc độ, hiệu suất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chậm (so với Symfony, Yii2).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Tốc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hiệu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suất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ổn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định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cao nhất (so với Laravel, Symfony).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Tốc độ, hiệu suất ổn định.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09751918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Mức độ đơn giản, dễ học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1781980752"/>
                  </a:ext>
                </a:extLst>
              </a:tr>
              <a:tr h="42656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Loại dự án phù hợp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và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vừa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Dự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án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lớn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phức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tạp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2108774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Tự động sinh code (CRUD)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872476973"/>
                  </a:ext>
                </a:extLst>
              </a:tr>
              <a:tr h="45974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Tài liệu hướng dẫn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Đầy đủ tài liệu hướng dẫn (Tiếng Việt).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Đầy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đủ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tài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liệu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hướng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dẫn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4079704017"/>
                  </a:ext>
                </a:extLst>
              </a:tr>
              <a:tr h="229873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Bảo trì, nâng cấp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- Dễ dàng.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379415604"/>
                  </a:ext>
                </a:extLst>
              </a:tr>
              <a:tr h="109795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Nhược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điểm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sự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chuyển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đổi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giữa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các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Laravel</a:t>
                      </a:r>
                      <a:r>
                        <a:rPr lang="en-US" sz="1200" dirty="0">
                          <a:effectLst/>
                        </a:rPr>
                        <a:t> 4 </a:t>
                      </a:r>
                      <a:r>
                        <a:rPr lang="en-US" sz="1200" dirty="0" smtClean="0">
                          <a:effectLst/>
                        </a:rPr>
                        <a:t>-&gt; </a:t>
                      </a:r>
                      <a:r>
                        <a:rPr lang="en-US" sz="1200" dirty="0">
                          <a:effectLst/>
                        </a:rPr>
                        <a:t>5).</a:t>
                      </a: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hoạt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động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trên</a:t>
                      </a:r>
                      <a:r>
                        <a:rPr lang="en-US" sz="1200" dirty="0">
                          <a:effectLst/>
                        </a:rPr>
                        <a:t> shared hosting.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Symfony2 (</a:t>
                      </a:r>
                      <a:r>
                        <a:rPr lang="en-US" sz="1200" dirty="0" err="1">
                          <a:effectLst/>
                        </a:rPr>
                        <a:t>phiên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bản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cũ</a:t>
                      </a:r>
                      <a:r>
                        <a:rPr lang="en-US" sz="1200" dirty="0">
                          <a:effectLst/>
                        </a:rPr>
                        <a:t>)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hỗ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trợ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hình</a:t>
                      </a:r>
                      <a:r>
                        <a:rPr lang="en-US" sz="1200" dirty="0">
                          <a:effectLst/>
                        </a:rPr>
                        <a:t> MVC.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Không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nhiều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tính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năng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được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xây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dựng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sẵn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</a:rPr>
                        <a:t>- </a:t>
                      </a:r>
                      <a:r>
                        <a:rPr lang="en-US" sz="1200" dirty="0" err="1">
                          <a:effectLst/>
                        </a:rPr>
                        <a:t>Khó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học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507" marR="57507" marT="0" marB="0" anchor="ctr"/>
                </a:tc>
                <a:extLst>
                  <a:ext uri="{0D108BD9-81ED-4DB2-BD59-A6C34878D82A}">
                    <a16:rowId xmlns:a16="http://schemas.microsoft.com/office/drawing/2014/main" val="291018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251439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lang="en-US" sz="3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5" y="1026608"/>
            <a:ext cx="5082236" cy="5175016"/>
          </a:xfrm>
          <a:prstGeom prst="rect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2.6. Yii2 framework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CSDL qua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ActiveRecord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(Chu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Yii2)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Request Lifecyc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63" y="1026608"/>
            <a:ext cx="5033401" cy="5175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9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510" y="399172"/>
            <a:ext cx="10364354" cy="522115"/>
          </a:xfrm>
          <a:noFill/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sz="3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56425" y="921287"/>
            <a:ext cx="102514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  <a:effectLst>
            <a:outerShdw blurRad="50800" dist="50800" dir="5400000" sx="8000" sy="8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3455-EA6B-492E-859E-4950AF3CFAA0}" type="datetime1">
              <a:rPr lang="en-US" smtClean="0"/>
              <a:t>30/5/2019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5B22F-21C5-4422-A7FE-63F22A8E5F68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6424" y="1026607"/>
            <a:ext cx="10251439" cy="5254119"/>
          </a:xfrm>
          <a:prstGeom prst="rect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1745</Words>
  <Application>Microsoft Office PowerPoint</Application>
  <PresentationFormat>Widescreen</PresentationFormat>
  <Paragraphs>314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TRƯỜNG ĐẠI HỌC GIAO THÔNG VẬN TẢI KHOA CÔNG NGHỆ THÔNG TIN</vt:lpstr>
      <vt:lpstr>NỘI DUNG BÁO CÁO</vt:lpstr>
      <vt:lpstr>1. Lý do chọn đề tài (1)</vt:lpstr>
      <vt:lpstr>1. Lý do chọn đề tài (2)</vt:lpstr>
      <vt:lpstr>2. Ngôn ngữ lập trình và hệ quản trị cơ sở dữ liệu (1)</vt:lpstr>
      <vt:lpstr>2. Ngôn ngữ lập trình và hệ quản trị cơ sở dữ liệu (2)</vt:lpstr>
      <vt:lpstr>2. Ngôn ngữ lập trình và hệ quản trị cơ sở dữ liệu (3)</vt:lpstr>
      <vt:lpstr>2. Ngôn ngữ lập trình và hệ quản trị cơ sở dữ liệu (3)</vt:lpstr>
      <vt:lpstr>3. Phân tích thiết kế hệ thống (1)</vt:lpstr>
      <vt:lpstr>3. Phân tích thiết kế hệ thống (2)</vt:lpstr>
      <vt:lpstr>3. Phân tích thiết kế hệ thống (3)</vt:lpstr>
      <vt:lpstr>3. Phân tích thiết kế hệ thống (4)</vt:lpstr>
      <vt:lpstr>3. Phân tích thiết kế hệ thống (5)</vt:lpstr>
      <vt:lpstr>4. Xây dựng chương trình (1)</vt:lpstr>
      <vt:lpstr>4. Xây dựng chương trình (2)</vt:lpstr>
      <vt:lpstr>4. Xây dựng chương trình (3)</vt:lpstr>
      <vt:lpstr>4. Xây dựng chương trình (4)</vt:lpstr>
      <vt:lpstr>4. Xây dựng chương trình (5)</vt:lpstr>
      <vt:lpstr>5. Kết quả đạt được và Hướng phát triển (1)</vt:lpstr>
      <vt:lpstr>5. Kết quả đạt được và Hướng phát triển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Toản Đinh Quốc</cp:lastModifiedBy>
  <cp:revision>147</cp:revision>
  <dcterms:created xsi:type="dcterms:W3CDTF">2019-04-03T09:17:06Z</dcterms:created>
  <dcterms:modified xsi:type="dcterms:W3CDTF">2019-05-30T02:45:27Z</dcterms:modified>
</cp:coreProperties>
</file>