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72"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6" r:id="rId18"/>
    <p:sldId id="277" r:id="rId19"/>
    <p:sldId id="278" r:id="rId20"/>
    <p:sldId id="279" r:id="rId21"/>
    <p:sldId id="273" r:id="rId22"/>
    <p:sldId id="280" r:id="rId23"/>
    <p:sldId id="281" r:id="rId24"/>
    <p:sldId id="274" r:id="rId25"/>
  </p:sldIdLst>
  <p:sldSz cx="9144000" cy="5143500" type="screen16x9"/>
  <p:notesSz cx="6858000" cy="9144000"/>
  <p:embeddedFontLst>
    <p:embeddedFont>
      <p:font typeface="Sarabun" panose="020B0604020202020204" charset="-34"/>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61" autoAdjust="0"/>
  </p:normalViewPr>
  <p:slideViewPr>
    <p:cSldViewPr snapToGrid="0">
      <p:cViewPr varScale="1">
        <p:scale>
          <a:sx n="96" d="100"/>
          <a:sy n="96" d="100"/>
        </p:scale>
        <p:origin x="106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1771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Có trách nhiệm tương tác với container runtime để chạy containers, trong đó Docker vẫn sử dụng phố biến, google sử dụng </a:t>
            </a:r>
            <a:r>
              <a:rPr lang="en-US" sz="1100" b="0" i="0" u="none" strike="noStrike" cap="none" baseline="0" smtClean="0">
                <a:solidFill>
                  <a:srgbClr val="000000"/>
                </a:solidFill>
                <a:effectLst/>
                <a:latin typeface="Arial"/>
                <a:ea typeface="Arial"/>
                <a:cs typeface="Arial"/>
                <a:sym typeface="Arial"/>
              </a:rPr>
              <a:t>containerd mà ko có Docker wrap bên ngoài. (Docker là container engine nó chứa cả container runtime, còn containerd chỉ là container runtime)</a:t>
            </a:r>
            <a:endParaRPr lang="en-US" sz="1100" b="0" i="0" u="none" strike="noStrike" cap="none" baseline="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100" b="0" i="0" u="none" strike="noStrike" cap="none" baseline="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baseline="0" smtClean="0">
                <a:solidFill>
                  <a:srgbClr val="000000"/>
                </a:solidFill>
                <a:effectLst/>
                <a:latin typeface="Arial"/>
                <a:ea typeface="Arial"/>
                <a:cs typeface="Arial"/>
                <a:sym typeface="Arial"/>
              </a:rPr>
              <a:t>-   Modeul kubelet ko chạy ở container (etcd, api server ,controller manager, kube proxy chạy bằng container,  các service đó được kubelet khởi chạy ở /etc/kubernetes/manifet). Nó giống kiểu con gà quả trứng vì kubelet gọi CRI để chạy một container.</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7657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100" b="0" i="0" u="none" strike="noStrike" cap="none" baseline="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baseline="0" smtClean="0">
                <a:solidFill>
                  <a:srgbClr val="000000"/>
                </a:solidFill>
                <a:effectLst/>
                <a:latin typeface="Arial"/>
                <a:ea typeface="Arial"/>
                <a:cs typeface="Arial"/>
                <a:sym typeface="Arial"/>
              </a:rPr>
              <a:t>- Có trách nhiệm tương tác với container runtime để chạy containers.(một số CNI: containerd, CRI-O,..)</a:t>
            </a:r>
          </a:p>
        </p:txBody>
      </p:sp>
    </p:spTree>
    <p:extLst>
      <p:ext uri="{BB962C8B-B14F-4D97-AF65-F5344CB8AC3E}">
        <p14:creationId xmlns:p14="http://schemas.microsoft.com/office/powerpoint/2010/main" val="83624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 “</a:t>
            </a:r>
            <a:r>
              <a:rPr lang="en-US" sz="1100" b="0" i="0" u="none" strike="noStrike" cap="none" smtClean="0">
                <a:solidFill>
                  <a:srgbClr val="000000"/>
                </a:solidFill>
                <a:effectLst/>
                <a:latin typeface="Arial"/>
                <a:ea typeface="Arial"/>
                <a:cs typeface="Arial"/>
                <a:sym typeface="Arial"/>
              </a:rPr>
              <a:t>Networking in Kubernetes</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Kiến thức phần này liên quan đến network, CNI,…</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Kube proxy có trách nhiệm CRUD rule iptables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CNI có trách nhiệm CRUD IP cho Pods, tạo overlay network phục vụ cho toàn bộ cluster. Như Calico chạy DaemonSet với hostNetwork=true để tạo overlaynetwork, mỗi node nó tạo một dải mạng cho pods, mỗi pod lại có một virtual adapter riêng( ifconfig, route -n là thấy), bên cạnh đó nó còn chạy custom controller để tương tác với API server. (kiến thức liên quan CRDS)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3587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baseline="0" smtClean="0">
                <a:solidFill>
                  <a:srgbClr val="000000"/>
                </a:solidFill>
                <a:effectLst/>
                <a:latin typeface="Arial"/>
                <a:ea typeface="Arial"/>
                <a:cs typeface="Arial"/>
                <a:sym typeface="Arial"/>
              </a:rPr>
              <a:t>Bài tập để tương tác với kubectl ở khóa học ”</a:t>
            </a:r>
            <a:r>
              <a:rPr lang="en-US" sz="1100" b="0" i="0" u="none" strike="noStrike" cap="none" smtClean="0">
                <a:solidFill>
                  <a:srgbClr val="000000"/>
                </a:solidFill>
                <a:effectLst/>
                <a:latin typeface="Arial"/>
                <a:ea typeface="Arial"/>
                <a:cs typeface="Arial"/>
                <a:sym typeface="Arial"/>
              </a:rPr>
              <a:t> CKAD Practice</a:t>
            </a:r>
            <a:r>
              <a:rPr lang="en-US" sz="1100" b="0" i="0" u="none" strike="noStrike" cap="none" baseline="0" smtClean="0">
                <a:solidFill>
                  <a:srgbClr val="000000"/>
                </a:solidFill>
                <a:effectLst/>
                <a:latin typeface="Arial"/>
                <a:ea typeface="Arial"/>
                <a:cs typeface="Arial"/>
                <a:sym typeface="Arial"/>
              </a:rPr>
              <a:t>”,”</a:t>
            </a:r>
            <a:r>
              <a:rPr lang="en-US" sz="1100" b="0" i="0" u="none" strike="noStrike" cap="none" smtClean="0">
                <a:solidFill>
                  <a:srgbClr val="000000"/>
                </a:solidFill>
                <a:effectLst/>
                <a:latin typeface="Arial"/>
                <a:ea typeface="Arial"/>
                <a:cs typeface="Arial"/>
                <a:sym typeface="Arial"/>
              </a:rPr>
              <a:t> Hands-On with Kubectl</a:t>
            </a:r>
            <a:r>
              <a:rPr lang="en-US" sz="1100" b="0" i="0" u="none" strike="noStrike" cap="none" baseline="0" smtClean="0">
                <a:solidFill>
                  <a:srgbClr val="000000"/>
                </a:solidFill>
                <a:effectLst/>
                <a:latin typeface="Arial"/>
                <a:ea typeface="Arial"/>
                <a:cs typeface="Arial"/>
                <a:sym typeface="Arial"/>
              </a:rPr>
              <a:t>” trên kubeacademy</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baseline="0" smtClean="0">
                <a:solidFill>
                  <a:srgbClr val="000000"/>
                </a:solidFill>
                <a:effectLst/>
                <a:latin typeface="Arial"/>
                <a:ea typeface="Arial"/>
                <a:cs typeface="Arial"/>
                <a:sym typeface="Arial"/>
              </a:rPr>
              <a:t>Tạo cluster bằng kubeadm ở khóa “</a:t>
            </a:r>
            <a:r>
              <a:rPr lang="en-US" sz="1100" b="0" i="0" u="none" strike="noStrike" cap="none" smtClean="0">
                <a:solidFill>
                  <a:srgbClr val="000000"/>
                </a:solidFill>
                <a:effectLst/>
                <a:latin typeface="Arial"/>
                <a:ea typeface="Arial"/>
                <a:cs typeface="Arial"/>
                <a:sym typeface="Arial"/>
              </a:rPr>
              <a:t>Getting Started With Kubeadm</a:t>
            </a:r>
            <a:r>
              <a:rPr lang="en-US" sz="1100" b="0" i="0" u="none" strike="noStrike" cap="none" baseline="0" smtClean="0">
                <a:solidFill>
                  <a:srgbClr val="000000"/>
                </a:solidFill>
                <a:effectLst/>
                <a:latin typeface="Arial"/>
                <a:ea typeface="Arial"/>
                <a:cs typeface="Arial"/>
                <a:sym typeface="Arial"/>
              </a:rPr>
              <a:t>” trên kataconda  &amp; “</a:t>
            </a:r>
            <a:r>
              <a:rPr lang="en-US" sz="1100" b="0" i="0" u="none" strike="noStrike" cap="none" smtClean="0">
                <a:solidFill>
                  <a:srgbClr val="000000"/>
                </a:solidFill>
                <a:effectLst/>
                <a:latin typeface="Arial"/>
                <a:ea typeface="Arial"/>
                <a:cs typeface="Arial"/>
                <a:sym typeface="Arial"/>
              </a:rPr>
              <a:t>How to Prepare for the CKA Exam</a:t>
            </a:r>
            <a:r>
              <a:rPr lang="en-US" sz="1100" b="0" i="0" u="none" strike="noStrike" cap="none" baseline="0" smtClean="0">
                <a:solidFill>
                  <a:srgbClr val="000000"/>
                </a:solidFill>
                <a:effectLst/>
                <a:latin typeface="Arial"/>
                <a:ea typeface="Arial"/>
                <a:cs typeface="Arial"/>
                <a:sym typeface="Arial"/>
              </a:rPr>
              <a:t>” trên kubeacademy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09399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77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Khi tạo 1 deployment sẽ tự động tạo ra 1 replica set (thường để triển khai applications)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Replicaset đảm bảo số lượng pod được chạy đúng theo yêu cầu</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DaemonSet đảm bảo mỗi nodes chạy một pods (triển khai các dịch vụ logs, network)</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StatefulSet đảm bảo pods chạy đúng theo thứ tự, tên của pods cũng theo thứ tự, sử dụng đúng pvc được cung cấp (được dùng để triển khai các stateful app,, database,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Job định nghĩa ra các pod chạy theo lần, chạy đủ số lần thành công sẽ dừng</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CronJob định nghĩa ra các pod chạy theo lịch, ví dụ cứ 10 phút chạy 1 pod (thường đc dùng để backup)</a:t>
            </a:r>
          </a:p>
        </p:txBody>
      </p:sp>
    </p:spTree>
    <p:extLst>
      <p:ext uri="{BB962C8B-B14F-4D97-AF65-F5344CB8AC3E}">
        <p14:creationId xmlns:p14="http://schemas.microsoft.com/office/powerpoint/2010/main" val="380428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Các kiến thức liên quan đến: Network Policy kiểm soát in/out của Pod, dịch vụ DNS trong cluster, Ingress giống HAProxy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ClusterIp </a:t>
            </a:r>
            <a:r>
              <a:rPr lang="en-US" sz="1100" b="0" i="0" u="none" strike="noStrike" cap="none" baseline="0" smtClean="0">
                <a:solidFill>
                  <a:srgbClr val="000000"/>
                </a:solidFill>
                <a:effectLst/>
                <a:latin typeface="Arial"/>
                <a:ea typeface="Arial"/>
                <a:cs typeface="Arial"/>
                <a:sym typeface="Wingdings" panose="05000000000000000000" pitchFamily="2" charset="2"/>
              </a:rPr>
              <a:t> NodePort  LoadBalancer. Khi một request trỏ vào service LoadBalancer nó sẽ chọn ra một nodes để chuyển request xuống(Node POrt). Tại đây sẽ dựa vào port number để phân giải ra cluster Ip. Tại clusterIp sử dụng bảng iptables để chọn ra 1 pod để gửi request xuống.</a:t>
            </a: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53355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PV giống như việc tương tác với phần cứng tạo ổ đĩa, phân vùng. PVC mapping 1-1 với PV. Pod sử dụng PVC để lưu trữ.</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Kiến thức liên quan: Volume Snapshot , storage class</a:t>
            </a:r>
          </a:p>
        </p:txBody>
      </p:sp>
    </p:spTree>
    <p:extLst>
      <p:ext uri="{BB962C8B-B14F-4D97-AF65-F5344CB8AC3E}">
        <p14:creationId xmlns:p14="http://schemas.microsoft.com/office/powerpoint/2010/main" val="240020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ConfigMaps lưu dạng plaintext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Secret lưu dạng base64</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Cả 2 đều có thể được sử dụng với cách dùng khá giống nhau. Ví dụ để lưu trữ tên, host database ta sử dụng configmaps. Để lưu trữ mật khẩu ta sử dụng secrests.</a:t>
            </a:r>
          </a:p>
        </p:txBody>
      </p:sp>
    </p:spTree>
    <p:extLst>
      <p:ext uri="{BB962C8B-B14F-4D97-AF65-F5344CB8AC3E}">
        <p14:creationId xmlns:p14="http://schemas.microsoft.com/office/powerpoint/2010/main" val="34725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276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Bảo mật mức Cloud/Datacenter tùy thuộc vào từng công ty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Mức K8S Cluster: RBAC, Authen, Author, Network Policy,..</a:t>
            </a:r>
          </a:p>
        </p:txBody>
      </p:sp>
    </p:spTree>
    <p:extLst>
      <p:ext uri="{BB962C8B-B14F-4D97-AF65-F5344CB8AC3E}">
        <p14:creationId xmlns:p14="http://schemas.microsoft.com/office/powerpoint/2010/main" val="1412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 Nói</a:t>
            </a:r>
            <a:r>
              <a:rPr lang="en-US" baseline="0" smtClean="0"/>
              <a:t> về Operators, Monitoring, Helm, Aggrestion API vs Custom Resources</a:t>
            </a:r>
            <a:endParaRPr/>
          </a:p>
        </p:txBody>
      </p:sp>
    </p:spTree>
    <p:extLst>
      <p:ext uri="{BB962C8B-B14F-4D97-AF65-F5344CB8AC3E}">
        <p14:creationId xmlns:p14="http://schemas.microsoft.com/office/powerpoint/2010/main" val="1434749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Operator sử dụng để đóng gói, triển khai và duy trì ứng dụng chạy đúng mục đích. Ví dụ: elastic search operator sẽ giúp triển khai một cụm elastic chạy ổn định. Heml thì giống như là cách triển khai operator, nó giúp việc cấu hình operator dễ dàng hơn qua việc định nghĩa các file yaml.</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Logic khi tạo một crd: sử dụng các trình gen template code như kubebuilder để code logic custom controller. Sau đó build code đó thành images. Triển khai crds: định nghĩa các crds bằng object CustomResourceDefinition </a:t>
            </a:r>
            <a:r>
              <a:rPr lang="en-US" sz="1100" b="0" i="0" u="none" strike="noStrike" cap="none" baseline="0" smtClean="0">
                <a:solidFill>
                  <a:srgbClr val="000000"/>
                </a:solidFill>
                <a:effectLst/>
                <a:latin typeface="Arial"/>
                <a:ea typeface="Arial"/>
                <a:cs typeface="Arial"/>
                <a:sym typeface="Wingdings" panose="05000000000000000000" pitchFamily="2" charset="2"/>
              </a:rPr>
              <a:t></a:t>
            </a:r>
            <a:r>
              <a:rPr lang="en-US" sz="1100" b="0" i="0" u="none" strike="noStrike" cap="none" baseline="0" smtClean="0">
                <a:solidFill>
                  <a:srgbClr val="000000"/>
                </a:solidFill>
                <a:effectLst/>
                <a:latin typeface="Arial"/>
                <a:ea typeface="Arial"/>
                <a:cs typeface="Arial"/>
                <a:sym typeface="Arial"/>
              </a:rPr>
              <a:t> sau đó triển khai images custom controller.</a:t>
            </a:r>
          </a:p>
        </p:txBody>
      </p:sp>
    </p:spTree>
    <p:extLst>
      <p:ext uri="{BB962C8B-B14F-4D97-AF65-F5344CB8AC3E}">
        <p14:creationId xmlns:p14="http://schemas.microsoft.com/office/powerpoint/2010/main" val="3861711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Mặc định k8s cluster chưa có sẵn 1 CNI nào. Khi khởi tạo phải dùng một CNI, ví dụ như Calico</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CNI là project được phát triển bởi CNCF dùng chung cho các trình chạy container, nghĩa là không chỉ phát triển cho mỗi K8s</a:t>
            </a:r>
          </a:p>
        </p:txBody>
      </p:sp>
    </p:spTree>
    <p:extLst>
      <p:ext uri="{BB962C8B-B14F-4D97-AF65-F5344CB8AC3E}">
        <p14:creationId xmlns:p14="http://schemas.microsoft.com/office/powerpoint/2010/main" val="247023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06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 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endParaRPr lang="en-US" sz="1100" b="0" i="0" u="none" strike="noStrike" cap="none" smtClean="0">
              <a:solidFill>
                <a:srgbClr val="000000"/>
              </a:solidFill>
              <a:effectLst/>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Có thể exec vào pod chạy etcd, rồi dùng etcdctl để tương tác với nó.</a:t>
            </a:r>
          </a:p>
        </p:txBody>
      </p:sp>
    </p:spTree>
    <p:extLst>
      <p:ext uri="{BB962C8B-B14F-4D97-AF65-F5344CB8AC3E}">
        <p14:creationId xmlns:p14="http://schemas.microsoft.com/office/powerpoint/2010/main" val="416689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Thường mở rộng với CRD hơn, do k8s đã có sẵn các interface phục vụ cho việc tạo CRD và logic liên quan đến nó(Aggregation cần tự định nghĩa thêm api server)</a:t>
            </a:r>
          </a:p>
        </p:txBody>
      </p:sp>
    </p:spTree>
    <p:extLst>
      <p:ext uri="{BB962C8B-B14F-4D97-AF65-F5344CB8AC3E}">
        <p14:creationId xmlns:p14="http://schemas.microsoft.com/office/powerpoint/2010/main" val="135195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Khi gán xong cho Pods, Pods sẽ có trường nodeName, giá trị là tên node gán vào</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Ở khóa </a:t>
            </a:r>
            <a:r>
              <a:rPr lang="en-US" baseline="0" smtClean="0"/>
              <a:t>“</a:t>
            </a:r>
            <a:r>
              <a:rPr lang="en-US" sz="1100" b="0" i="0" u="none" strike="noStrike" cap="none" smtClean="0">
                <a:solidFill>
                  <a:srgbClr val="000000"/>
                </a:solidFill>
                <a:effectLst/>
                <a:latin typeface="Arial"/>
                <a:ea typeface="Arial"/>
                <a:cs typeface="Arial"/>
                <a:sym typeface="Arial"/>
              </a:rPr>
              <a:t>The Kubernetes Machine”- bài</a:t>
            </a:r>
            <a:r>
              <a:rPr lang="en-US" sz="1100" b="0" i="0" u="none" strike="noStrike" cap="none" baseline="0" smtClean="0">
                <a:solidFill>
                  <a:srgbClr val="000000"/>
                </a:solidFill>
                <a:effectLst/>
                <a:latin typeface="Arial"/>
                <a:ea typeface="Arial"/>
                <a:cs typeface="Arial"/>
                <a:sym typeface="Arial"/>
              </a:rPr>
              <a:t> về scheduler hiểu thêm được vì sao master node mặc định ko gán được pods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Filter: chọn nodes có taint ko, còn đủ resources ko, có match đúng label ko</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baseline="0" smtClean="0">
                <a:solidFill>
                  <a:srgbClr val="000000"/>
                </a:solidFill>
                <a:effectLst/>
                <a:latin typeface="Arial"/>
                <a:ea typeface="Arial"/>
                <a:cs typeface="Arial"/>
                <a:sym typeface="Arial"/>
              </a:rPr>
              <a:t>- Score: Có nhiều resources hơn thì điểm cao hơn, có sẵn images pods cần chạy thì điểm cao hơn</a:t>
            </a:r>
          </a:p>
        </p:txBody>
      </p:sp>
    </p:spTree>
    <p:extLst>
      <p:ext uri="{BB962C8B-B14F-4D97-AF65-F5344CB8AC3E}">
        <p14:creationId xmlns:p14="http://schemas.microsoft.com/office/powerpoint/2010/main" val="2290474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Khi gán xong cho Pods, Pods sẽ có trường nodeName, giá trị là tên node gán vào</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Ở khóa </a:t>
            </a:r>
            <a:r>
              <a:rPr lang="en-US" baseline="0" smtClean="0"/>
              <a:t>“</a:t>
            </a:r>
            <a:r>
              <a:rPr lang="en-US" sz="1100" b="0" i="0" u="none" strike="noStrike" cap="none" smtClean="0">
                <a:solidFill>
                  <a:srgbClr val="000000"/>
                </a:solidFill>
                <a:effectLst/>
                <a:latin typeface="Arial"/>
                <a:ea typeface="Arial"/>
                <a:cs typeface="Arial"/>
                <a:sym typeface="Arial"/>
              </a:rPr>
              <a:t>The Kubernetes Machine”- bài</a:t>
            </a:r>
            <a:r>
              <a:rPr lang="en-US" sz="1100" b="0" i="0" u="none" strike="noStrike" cap="none" baseline="0" smtClean="0">
                <a:solidFill>
                  <a:srgbClr val="000000"/>
                </a:solidFill>
                <a:effectLst/>
                <a:latin typeface="Arial"/>
                <a:ea typeface="Arial"/>
                <a:cs typeface="Arial"/>
                <a:sym typeface="Arial"/>
              </a:rPr>
              <a:t> về scheduler hiểu thêm được vì sao master node mặc định ko gán được pods</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16027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Có rất nhiều controller, mỗi controller tương tác và quản lý resources với API Server, ví dụ: “namespace controller” theo dõi và quản lý các namespaces trên cluster</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062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83521b7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83521b7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mtClean="0"/>
              <a:t>Khóa</a:t>
            </a:r>
            <a:r>
              <a:rPr lang="en-US" baseline="0" smtClean="0"/>
              <a:t> học có kiến thức liên quan: “</a:t>
            </a:r>
            <a:r>
              <a:rPr lang="en-US" sz="1100" b="0" i="0" u="none" strike="noStrike" cap="none" smtClean="0">
                <a:solidFill>
                  <a:srgbClr val="000000"/>
                </a:solidFill>
                <a:effectLst/>
                <a:latin typeface="Arial"/>
                <a:ea typeface="Arial"/>
                <a:cs typeface="Arial"/>
                <a:sym typeface="Arial"/>
              </a:rPr>
              <a:t>The Kubernetes Machine”,” Kubernetes in Depth”</a:t>
            </a:r>
            <a:r>
              <a:rPr lang="en-US" sz="1100" b="0" i="0" u="none" strike="noStrike" cap="none" baseline="0" smtClean="0">
                <a:solidFill>
                  <a:srgbClr val="000000"/>
                </a:solidFill>
                <a:effectLst/>
                <a:latin typeface="Arial"/>
                <a:ea typeface="Arial"/>
                <a:cs typeface="Arial"/>
                <a:sym typeface="Arial"/>
              </a:rPr>
              <a:t> trên kubeacademy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baseline="0" smtClean="0">
                <a:solidFill>
                  <a:srgbClr val="000000"/>
                </a:solidFill>
                <a:effectLst/>
                <a:latin typeface="Arial"/>
                <a:ea typeface="Arial"/>
                <a:cs typeface="Arial"/>
                <a:sym typeface="Arial"/>
              </a:rPr>
              <a:t>Có rất nhiều controller, mỗi controller tương tác và quản lý resources với API Server, ví dụ: “namespace controller” theo dõi và quản lý các namespaces trên cluster</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100" b="0" i="0" u="none" strike="noStrike" cap="none" baseline="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baseline="0" smtClean="0">
                <a:solidFill>
                  <a:srgbClr val="000000"/>
                </a:solidFill>
                <a:effectLst/>
                <a:latin typeface="Arial"/>
                <a:ea typeface="Arial"/>
                <a:cs typeface="Arial"/>
                <a:sym typeface="Arial"/>
              </a:rPr>
              <a:t>- Từ đây có thể hình dung ra cách hoạt động của CRDs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baseline="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2741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EE0033"/>
              </a:buClr>
              <a:buSzPts val="4500"/>
              <a:buFont typeface="Arial"/>
              <a:buNone/>
              <a:defRPr sz="45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Sarabun"/>
                <a:ea typeface="Sarabun"/>
                <a:cs typeface="Sarabun"/>
                <a:sym typeface="Sarabun"/>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Sarabun"/>
                <a:ea typeface="Sarabun"/>
                <a:cs typeface="Sarabun"/>
                <a:sym typeface="Sarabun"/>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Sarabun"/>
                <a:ea typeface="Sarabun"/>
                <a:cs typeface="Sarabun"/>
                <a:sym typeface="Sarabun"/>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Sarabun"/>
                <a:ea typeface="Sarabun"/>
                <a:cs typeface="Sarabun"/>
                <a:sym typeface="Sarabun"/>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Sarabun"/>
                <a:ea typeface="Sarabun"/>
                <a:cs typeface="Sarabun"/>
                <a:sym typeface="Sarabun"/>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7" name="Google Shape;77;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With A Message">
  <p:cSld name="Two Content With A Message">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a:stretch/>
        </p:blipFill>
        <p:spPr>
          <a:xfrm>
            <a:off x="-130961" y="1618421"/>
            <a:ext cx="4041117" cy="4890479"/>
          </a:xfrm>
          <a:prstGeom prst="rect">
            <a:avLst/>
          </a:prstGeom>
          <a:noFill/>
          <a:ln>
            <a:noFill/>
          </a:ln>
        </p:spPr>
      </p:pic>
      <p:sp>
        <p:nvSpPr>
          <p:cNvPr id="42" name="Google Shape;42;p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628651" y="2194559"/>
            <a:ext cx="2955900" cy="197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1" name="Google Shape;51;p7"/>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7"/>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7"/>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E003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E0033"/>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9" name="Google Shape;69;p10"/>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0" name="Google Shape;70;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E0033"/>
              </a:buClr>
              <a:buSzPts val="3300"/>
              <a:buFont typeface="Arial"/>
              <a:buNone/>
              <a:defRPr sz="3300" b="0" i="0" u="none" strike="noStrike" cap="none">
                <a:solidFill>
                  <a:srgbClr val="EE003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Sarabun"/>
                <a:ea typeface="Sarabun"/>
                <a:cs typeface="Sarabun"/>
                <a:sym typeface="Sarabun"/>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Sarabun"/>
                <a:ea typeface="Sarabun"/>
                <a:cs typeface="Sarabun"/>
                <a:sym typeface="Sarabun"/>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Sarabun"/>
                <a:ea typeface="Sarabun"/>
                <a:cs typeface="Sarabun"/>
                <a:sym typeface="Sarabun"/>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Sarabun"/>
                <a:ea typeface="Sarabun"/>
                <a:cs typeface="Sarabun"/>
                <a:sym typeface="Sarabun"/>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Sarabun"/>
                <a:ea typeface="Sarabun"/>
                <a:cs typeface="Sarabun"/>
                <a:sym typeface="Sarabun"/>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grpSp>
        <p:nvGrpSpPr>
          <p:cNvPr id="9" name="Google Shape;9;p1"/>
          <p:cNvGrpSpPr/>
          <p:nvPr/>
        </p:nvGrpSpPr>
        <p:grpSpPr>
          <a:xfrm>
            <a:off x="0" y="4603246"/>
            <a:ext cx="9144001" cy="540254"/>
            <a:chOff x="0" y="4092469"/>
            <a:chExt cx="9144001" cy="540254"/>
          </a:xfrm>
        </p:grpSpPr>
        <p:pic>
          <p:nvPicPr>
            <p:cNvPr id="10" name="Google Shape;10;p1"/>
            <p:cNvPicPr preferRelativeResize="0"/>
            <p:nvPr/>
          </p:nvPicPr>
          <p:blipFill rotWithShape="1">
            <a:blip r:embed="rId14">
              <a:alphaModFix/>
            </a:blip>
            <a:srcRect/>
            <a:stretch/>
          </p:blipFill>
          <p:spPr>
            <a:xfrm>
              <a:off x="0" y="4092469"/>
              <a:ext cx="9144001" cy="540254"/>
            </a:xfrm>
            <a:prstGeom prst="rect">
              <a:avLst/>
            </a:prstGeom>
            <a:noFill/>
            <a:ln>
              <a:noFill/>
            </a:ln>
          </p:spPr>
        </p:pic>
        <p:sp>
          <p:nvSpPr>
            <p:cNvPr id="11" name="Google Shape;11;p1"/>
            <p:cNvSpPr txBox="1"/>
            <p:nvPr/>
          </p:nvSpPr>
          <p:spPr>
            <a:xfrm>
              <a:off x="374650" y="4245372"/>
              <a:ext cx="3968700" cy="25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 sz="1050" b="0" i="0" u="none" strike="noStrike" cap="none">
                  <a:solidFill>
                    <a:srgbClr val="B4B4B4"/>
                  </a:solidFill>
                  <a:latin typeface="Arial"/>
                  <a:ea typeface="Arial"/>
                  <a:cs typeface="Arial"/>
                  <a:sym typeface="Arial"/>
                </a:rPr>
                <a:t>www.viettel.com.vn</a:t>
              </a:r>
              <a:endParaRPr/>
            </a:p>
          </p:txBody>
        </p:sp>
        <p:pic>
          <p:nvPicPr>
            <p:cNvPr id="12" name="Google Shape;12;p1"/>
            <p:cNvPicPr preferRelativeResize="0"/>
            <p:nvPr/>
          </p:nvPicPr>
          <p:blipFill rotWithShape="1">
            <a:blip r:embed="rId15">
              <a:alphaModFix/>
            </a:blip>
            <a:srcRect/>
            <a:stretch/>
          </p:blipFill>
          <p:spPr>
            <a:xfrm>
              <a:off x="7663175" y="4245372"/>
              <a:ext cx="975214" cy="214760"/>
            </a:xfrm>
            <a:prstGeom prst="rect">
              <a:avLst/>
            </a:prstGeom>
            <a:noFill/>
            <a:ln>
              <a:noFill/>
            </a:ln>
          </p:spPr>
        </p:pic>
      </p:grpSp>
      <p:sp>
        <p:nvSpPr>
          <p:cNvPr id="13" name="Google Shape;13;p1"/>
          <p:cNvSpPr txBox="1">
            <a:spLocks noGrp="1"/>
          </p:cNvSpPr>
          <p:nvPr>
            <p:ph type="sldNum" idx="12"/>
          </p:nvPr>
        </p:nvSpPr>
        <p:spPr>
          <a:xfrm>
            <a:off x="6457950" y="4767263"/>
            <a:ext cx="26859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u="none">
                <a:solidFill>
                  <a:schemeClr val="lt1"/>
                </a:solidFill>
                <a:latin typeface="Sarabun"/>
                <a:ea typeface="Sarabun"/>
                <a:cs typeface="Sarabun"/>
                <a:sym typeface="Sarabun"/>
              </a:defRPr>
            </a:lvl1pPr>
            <a:lvl2pPr marL="0" marR="0" lvl="1" indent="0" algn="r" rtl="0">
              <a:spcBef>
                <a:spcPts val="0"/>
              </a:spcBef>
              <a:buNone/>
              <a:defRPr sz="900" b="0" u="none">
                <a:solidFill>
                  <a:schemeClr val="lt1"/>
                </a:solidFill>
                <a:latin typeface="Sarabun"/>
                <a:ea typeface="Sarabun"/>
                <a:cs typeface="Sarabun"/>
                <a:sym typeface="Sarabun"/>
              </a:defRPr>
            </a:lvl2pPr>
            <a:lvl3pPr marL="0" marR="0" lvl="2" indent="0" algn="r" rtl="0">
              <a:spcBef>
                <a:spcPts val="0"/>
              </a:spcBef>
              <a:buNone/>
              <a:defRPr sz="900" b="0" u="none">
                <a:solidFill>
                  <a:schemeClr val="lt1"/>
                </a:solidFill>
                <a:latin typeface="Sarabun"/>
                <a:ea typeface="Sarabun"/>
                <a:cs typeface="Sarabun"/>
                <a:sym typeface="Sarabun"/>
              </a:defRPr>
            </a:lvl3pPr>
            <a:lvl4pPr marL="0" marR="0" lvl="3" indent="0" algn="r" rtl="0">
              <a:spcBef>
                <a:spcPts val="0"/>
              </a:spcBef>
              <a:buNone/>
              <a:defRPr sz="900" b="0" u="none">
                <a:solidFill>
                  <a:schemeClr val="lt1"/>
                </a:solidFill>
                <a:latin typeface="Sarabun"/>
                <a:ea typeface="Sarabun"/>
                <a:cs typeface="Sarabun"/>
                <a:sym typeface="Sarabun"/>
              </a:defRPr>
            </a:lvl4pPr>
            <a:lvl5pPr marL="0" marR="0" lvl="4" indent="0" algn="r" rtl="0">
              <a:spcBef>
                <a:spcPts val="0"/>
              </a:spcBef>
              <a:buNone/>
              <a:defRPr sz="900" b="0" u="none">
                <a:solidFill>
                  <a:schemeClr val="lt1"/>
                </a:solidFill>
                <a:latin typeface="Sarabun"/>
                <a:ea typeface="Sarabun"/>
                <a:cs typeface="Sarabun"/>
                <a:sym typeface="Sarabun"/>
              </a:defRPr>
            </a:lvl5pPr>
            <a:lvl6pPr marL="0" marR="0" lvl="5" indent="0" algn="r" rtl="0">
              <a:spcBef>
                <a:spcPts val="0"/>
              </a:spcBef>
              <a:buNone/>
              <a:defRPr sz="900" b="0" u="none">
                <a:solidFill>
                  <a:schemeClr val="lt1"/>
                </a:solidFill>
                <a:latin typeface="Sarabun"/>
                <a:ea typeface="Sarabun"/>
                <a:cs typeface="Sarabun"/>
                <a:sym typeface="Sarabun"/>
              </a:defRPr>
            </a:lvl6pPr>
            <a:lvl7pPr marL="0" marR="0" lvl="6" indent="0" algn="r" rtl="0">
              <a:spcBef>
                <a:spcPts val="0"/>
              </a:spcBef>
              <a:buNone/>
              <a:defRPr sz="900" b="0" u="none">
                <a:solidFill>
                  <a:schemeClr val="lt1"/>
                </a:solidFill>
                <a:latin typeface="Sarabun"/>
                <a:ea typeface="Sarabun"/>
                <a:cs typeface="Sarabun"/>
                <a:sym typeface="Sarabun"/>
              </a:defRPr>
            </a:lvl7pPr>
            <a:lvl8pPr marL="0" marR="0" lvl="7" indent="0" algn="r" rtl="0">
              <a:spcBef>
                <a:spcPts val="0"/>
              </a:spcBef>
              <a:buNone/>
              <a:defRPr sz="900" b="0" u="none">
                <a:solidFill>
                  <a:schemeClr val="lt1"/>
                </a:solidFill>
                <a:latin typeface="Sarabun"/>
                <a:ea typeface="Sarabun"/>
                <a:cs typeface="Sarabun"/>
                <a:sym typeface="Sarabun"/>
              </a:defRPr>
            </a:lvl8pPr>
            <a:lvl9pPr marL="0" marR="0" lvl="8" indent="0" algn="r" rtl="0">
              <a:spcBef>
                <a:spcPts val="0"/>
              </a:spcBef>
              <a:buNone/>
              <a:defRPr sz="900" b="0" u="none">
                <a:solidFill>
                  <a:schemeClr val="lt1"/>
                </a:solidFill>
                <a:latin typeface="Sarabun"/>
                <a:ea typeface="Sarabun"/>
                <a:cs typeface="Sarabun"/>
                <a:sym typeface="Sarabun"/>
              </a:defRPr>
            </a:lvl9pPr>
          </a:lstStyle>
          <a:p>
            <a:pPr marL="0" lvl="0" indent="0" algn="r" rtl="0">
              <a:spcBef>
                <a:spcPts val="0"/>
              </a:spcBef>
              <a:spcAft>
                <a:spcPts val="0"/>
              </a:spcAft>
              <a:buNone/>
            </a:pPr>
            <a:fld id="{00000000-1234-1234-1234-123412341234}" type="slidenum">
              <a:rPr lang="vi"/>
              <a:t>‹#›</a:t>
            </a:fld>
            <a:endParaRPr/>
          </a:p>
        </p:txBody>
      </p:sp>
      <p:sp>
        <p:nvSpPr>
          <p:cNvPr id="14" name="Google Shape;14;p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Sarabun"/>
                <a:ea typeface="Sarabun"/>
                <a:cs typeface="Sarabun"/>
                <a:sym typeface="Sarabun"/>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4" descr="Icon&#10;&#10;Description automatically generated"/>
          <p:cNvPicPr preferRelativeResize="0"/>
          <p:nvPr/>
        </p:nvPicPr>
        <p:blipFill rotWithShape="1">
          <a:blip r:embed="rId3">
            <a:alphaModFix/>
          </a:blip>
          <a:srcRect/>
          <a:stretch/>
        </p:blipFill>
        <p:spPr>
          <a:xfrm>
            <a:off x="5417647" y="440012"/>
            <a:ext cx="2722575" cy="2653823"/>
          </a:xfrm>
          <a:prstGeom prst="rect">
            <a:avLst/>
          </a:prstGeom>
          <a:noFill/>
          <a:ln>
            <a:noFill/>
          </a:ln>
        </p:spPr>
      </p:pic>
      <p:sp>
        <p:nvSpPr>
          <p:cNvPr id="2" name="Flowchart: Card 1"/>
          <p:cNvSpPr/>
          <p:nvPr/>
        </p:nvSpPr>
        <p:spPr>
          <a:xfrm>
            <a:off x="838773" y="1897552"/>
            <a:ext cx="3575097" cy="1258159"/>
          </a:xfrm>
          <a:prstGeom prst="flowChartPunchedCar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75657" y="2165684"/>
            <a:ext cx="3190087" cy="830997"/>
          </a:xfrm>
          <a:prstGeom prst="rect">
            <a:avLst/>
          </a:prstGeom>
          <a:noFill/>
        </p:spPr>
        <p:txBody>
          <a:bodyPr wrap="square" rtlCol="0">
            <a:spAutoFit/>
          </a:bodyPr>
          <a:lstStyle/>
          <a:p>
            <a:r>
              <a:rPr lang="en-US" sz="2400" smtClean="0">
                <a:solidFill>
                  <a:schemeClr val="bg1"/>
                </a:solidFill>
              </a:rPr>
              <a:t>Các kiến thức cơ bản  Kubernetes</a:t>
            </a:r>
            <a:endParaRPr lang="en-US" sz="2400">
              <a:solidFill>
                <a:schemeClr val="bg1"/>
              </a:solidFill>
            </a:endParaRPr>
          </a:p>
        </p:txBody>
      </p:sp>
      <p:sp>
        <p:nvSpPr>
          <p:cNvPr id="4" name="Flowchart: Terminator 3"/>
          <p:cNvSpPr/>
          <p:nvPr/>
        </p:nvSpPr>
        <p:spPr>
          <a:xfrm>
            <a:off x="3643850" y="4290117"/>
            <a:ext cx="1959428" cy="295633"/>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Present by: Tran Thang</a:t>
            </a:r>
            <a:endParaRPr lang="en-US" sz="11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400" y="1669773"/>
            <a:ext cx="5526156" cy="1077218"/>
          </a:xfrm>
          <a:prstGeom prst="rect">
            <a:avLst/>
          </a:prstGeom>
          <a:noFill/>
        </p:spPr>
        <p:txBody>
          <a:bodyPr wrap="square" rtlCol="0">
            <a:spAutoFit/>
          </a:bodyPr>
          <a:lstStyle/>
          <a:p>
            <a:pPr marL="285750" indent="-285750">
              <a:buFont typeface="Arial" panose="020B0604020202020204" pitchFamily="34" charset="0"/>
              <a:buChar char="•"/>
            </a:pPr>
            <a:r>
              <a:rPr lang="en-US" sz="1600" smtClean="0"/>
              <a:t>Tương tác với các cloud provider để sử dụng các dịch vụ như: Load Balace, Storage,..</a:t>
            </a:r>
            <a:endParaRPr lang="en-US" sz="1600"/>
          </a:p>
          <a:p>
            <a:endParaRPr lang="en-US" sz="1600" smtClean="0"/>
          </a:p>
          <a:p>
            <a:pPr marL="285750" lvl="8" indent="-285750">
              <a:buFont typeface="Arial" panose="020B0604020202020204" pitchFamily="34" charset="0"/>
              <a:buChar char="•"/>
            </a:pPr>
            <a:r>
              <a:rPr lang="en-US" sz="1600" smtClean="0"/>
              <a:t>Là </a:t>
            </a:r>
            <a:r>
              <a:rPr lang="en-US" sz="1600" smtClean="0">
                <a:solidFill>
                  <a:srgbClr val="FF0000"/>
                </a:solidFill>
              </a:rPr>
              <a:t>tùy chọn </a:t>
            </a:r>
            <a:r>
              <a:rPr lang="en-US" sz="1600" smtClean="0"/>
              <a:t>, cluster có thể không cần dùng module này</a:t>
            </a:r>
          </a:p>
        </p:txBody>
      </p:sp>
      <p:sp>
        <p:nvSpPr>
          <p:cNvPr id="5" name="Flowchart: Preparation 4"/>
          <p:cNvSpPr/>
          <p:nvPr/>
        </p:nvSpPr>
        <p:spPr>
          <a:xfrm>
            <a:off x="6838123" y="1669773"/>
            <a:ext cx="1892410" cy="1144987"/>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Cloud Controller Manager</a:t>
            </a:r>
            <a:endParaRPr lang="en-US" sz="1600">
              <a:solidFill>
                <a:srgbClr val="FF0000"/>
              </a:solidFill>
            </a:endParaRPr>
          </a:p>
        </p:txBody>
      </p:sp>
    </p:spTree>
    <p:extLst>
      <p:ext uri="{BB962C8B-B14F-4D97-AF65-F5344CB8AC3E}">
        <p14:creationId xmlns:p14="http://schemas.microsoft.com/office/powerpoint/2010/main" val="3947348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400" y="1669773"/>
            <a:ext cx="5526156" cy="1077218"/>
          </a:xfrm>
          <a:prstGeom prst="rect">
            <a:avLst/>
          </a:prstGeom>
          <a:noFill/>
        </p:spPr>
        <p:txBody>
          <a:bodyPr wrap="square" rtlCol="0">
            <a:spAutoFit/>
          </a:bodyPr>
          <a:lstStyle/>
          <a:p>
            <a:pPr marL="285750" indent="-285750">
              <a:buFont typeface="Arial" panose="020B0604020202020204" pitchFamily="34" charset="0"/>
              <a:buChar char="•"/>
            </a:pPr>
            <a:r>
              <a:rPr lang="en-US" sz="1600" smtClean="0"/>
              <a:t>Là module chạy trên toàn bộ các máy trong cluster</a:t>
            </a:r>
            <a:endParaRPr lang="en-US" sz="1600"/>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Có trách nhiệm chạy các Pods đã được gán nhãn bởi Scheduler</a:t>
            </a:r>
            <a:endParaRPr lang="en-US" sz="1600"/>
          </a:p>
        </p:txBody>
      </p:sp>
      <p:sp>
        <p:nvSpPr>
          <p:cNvPr id="5" name="Flowchart: Preparation 4"/>
          <p:cNvSpPr/>
          <p:nvPr/>
        </p:nvSpPr>
        <p:spPr>
          <a:xfrm>
            <a:off x="7148222" y="1602004"/>
            <a:ext cx="1637969" cy="998073"/>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Kubelet</a:t>
            </a:r>
            <a:endParaRPr lang="en-US" sz="1600">
              <a:solidFill>
                <a:srgbClr val="FF0000"/>
              </a:solidFill>
            </a:endParaRPr>
          </a:p>
        </p:txBody>
      </p:sp>
    </p:spTree>
    <p:extLst>
      <p:ext uri="{BB962C8B-B14F-4D97-AF65-F5344CB8AC3E}">
        <p14:creationId xmlns:p14="http://schemas.microsoft.com/office/powerpoint/2010/main" val="205004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5" name="Flowchart: Preparation 4"/>
          <p:cNvSpPr/>
          <p:nvPr/>
        </p:nvSpPr>
        <p:spPr>
          <a:xfrm>
            <a:off x="7688910" y="292434"/>
            <a:ext cx="1256307" cy="640264"/>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0000"/>
                </a:solidFill>
              </a:rPr>
              <a:t>Kubelet</a:t>
            </a:r>
            <a:endParaRPr lang="en-US" sz="1200">
              <a:solidFill>
                <a:srgbClr val="FF0000"/>
              </a:solidFill>
            </a:endParaRPr>
          </a:p>
        </p:txBody>
      </p:sp>
      <p:pic>
        <p:nvPicPr>
          <p:cNvPr id="3" name="Picture 2"/>
          <p:cNvPicPr>
            <a:picLocks noChangeAspect="1"/>
          </p:cNvPicPr>
          <p:nvPr/>
        </p:nvPicPr>
        <p:blipFill>
          <a:blip r:embed="rId4"/>
          <a:stretch>
            <a:fillRect/>
          </a:stretch>
        </p:blipFill>
        <p:spPr>
          <a:xfrm>
            <a:off x="1288112" y="855635"/>
            <a:ext cx="6050942" cy="3629527"/>
          </a:xfrm>
          <a:prstGeom prst="rect">
            <a:avLst/>
          </a:prstGeom>
        </p:spPr>
      </p:pic>
    </p:spTree>
    <p:extLst>
      <p:ext uri="{BB962C8B-B14F-4D97-AF65-F5344CB8AC3E}">
        <p14:creationId xmlns:p14="http://schemas.microsoft.com/office/powerpoint/2010/main" val="2537900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399" y="1669773"/>
            <a:ext cx="5820355" cy="830997"/>
          </a:xfrm>
          <a:prstGeom prst="rect">
            <a:avLst/>
          </a:prstGeom>
          <a:noFill/>
        </p:spPr>
        <p:txBody>
          <a:bodyPr wrap="square" rtlCol="0">
            <a:spAutoFit/>
          </a:bodyPr>
          <a:lstStyle/>
          <a:p>
            <a:pPr marL="285750" indent="-285750">
              <a:buFont typeface="Arial" panose="020B0604020202020204" pitchFamily="34" charset="0"/>
              <a:buChar char="•"/>
            </a:pPr>
            <a:r>
              <a:rPr lang="en-US" sz="1600" smtClean="0"/>
              <a:t>Là module chạy trên toàn bộ các máy trong cluster</a:t>
            </a:r>
            <a:endParaRPr lang="en-US" sz="1600"/>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Theo dõi Endpoints resources để cập nhật iptables, IPVS</a:t>
            </a:r>
          </a:p>
        </p:txBody>
      </p:sp>
      <p:sp>
        <p:nvSpPr>
          <p:cNvPr id="5" name="Flowchart: Preparation 4"/>
          <p:cNvSpPr/>
          <p:nvPr/>
        </p:nvSpPr>
        <p:spPr>
          <a:xfrm>
            <a:off x="7235686" y="1355784"/>
            <a:ext cx="1598213" cy="1013706"/>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Kube Proxy</a:t>
            </a:r>
            <a:endParaRPr lang="en-US" sz="1600">
              <a:solidFill>
                <a:srgbClr val="FF0000"/>
              </a:solidFill>
            </a:endParaRPr>
          </a:p>
        </p:txBody>
      </p:sp>
    </p:spTree>
    <p:extLst>
      <p:ext uri="{BB962C8B-B14F-4D97-AF65-F5344CB8AC3E}">
        <p14:creationId xmlns:p14="http://schemas.microsoft.com/office/powerpoint/2010/main" val="851490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smtClean="0">
                <a:solidFill>
                  <a:srgbClr val="FF0000"/>
                </a:solidFill>
              </a:rPr>
              <a:t>Tương tác</a:t>
            </a:r>
            <a:endParaRPr lang="en-US" sz="200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863" y="1296064"/>
            <a:ext cx="1175568" cy="1009816"/>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0704" t="11701" r="29127" b="15823"/>
          <a:stretch/>
        </p:blipFill>
        <p:spPr>
          <a:xfrm>
            <a:off x="914400" y="2965837"/>
            <a:ext cx="1796995" cy="959346"/>
          </a:xfrm>
          <a:prstGeom prst="rect">
            <a:avLst/>
          </a:prstGeom>
        </p:spPr>
      </p:pic>
      <p:sp>
        <p:nvSpPr>
          <p:cNvPr id="9" name="TextBox 8"/>
          <p:cNvSpPr txBox="1"/>
          <p:nvPr/>
        </p:nvSpPr>
        <p:spPr>
          <a:xfrm>
            <a:off x="3331595" y="1581451"/>
            <a:ext cx="4810539" cy="338554"/>
          </a:xfrm>
          <a:prstGeom prst="rect">
            <a:avLst/>
          </a:prstGeom>
          <a:noFill/>
        </p:spPr>
        <p:txBody>
          <a:bodyPr wrap="square" rtlCol="0">
            <a:spAutoFit/>
          </a:bodyPr>
          <a:lstStyle/>
          <a:p>
            <a:r>
              <a:rPr lang="en-US" sz="1600" smtClean="0"/>
              <a:t>Khởi tạo cluster: </a:t>
            </a:r>
            <a:r>
              <a:rPr lang="en-US" sz="1600" smtClean="0">
                <a:solidFill>
                  <a:srgbClr val="FF0000"/>
                </a:solidFill>
              </a:rPr>
              <a:t>kubeadm init </a:t>
            </a:r>
            <a:r>
              <a:rPr lang="en-US" sz="1600" smtClean="0"/>
              <a:t>&amp; </a:t>
            </a:r>
            <a:r>
              <a:rPr lang="en-US" sz="1600" smtClean="0">
                <a:solidFill>
                  <a:srgbClr val="FF0000"/>
                </a:solidFill>
              </a:rPr>
              <a:t>kubeadm join</a:t>
            </a:r>
            <a:endParaRPr lang="en-US" sz="1600">
              <a:solidFill>
                <a:srgbClr val="FF0000"/>
              </a:solidFill>
            </a:endParaRPr>
          </a:p>
        </p:txBody>
      </p:sp>
      <p:sp>
        <p:nvSpPr>
          <p:cNvPr id="10" name="TextBox 9"/>
          <p:cNvSpPr txBox="1"/>
          <p:nvPr/>
        </p:nvSpPr>
        <p:spPr>
          <a:xfrm>
            <a:off x="3419059" y="3069204"/>
            <a:ext cx="4635610" cy="584775"/>
          </a:xfrm>
          <a:prstGeom prst="rect">
            <a:avLst/>
          </a:prstGeom>
          <a:noFill/>
        </p:spPr>
        <p:txBody>
          <a:bodyPr wrap="square" rtlCol="0">
            <a:spAutoFit/>
          </a:bodyPr>
          <a:lstStyle/>
          <a:p>
            <a:r>
              <a:rPr lang="en-US" sz="1600" smtClean="0"/>
              <a:t>Triển khai các ứng dụng, theo dõi và quản lý tài nguyên của cluster.</a:t>
            </a:r>
            <a:endParaRPr lang="en-US" sz="1600"/>
          </a:p>
        </p:txBody>
      </p:sp>
    </p:spTree>
    <p:extLst>
      <p:ext uri="{BB962C8B-B14F-4D97-AF65-F5344CB8AC3E}">
        <p14:creationId xmlns:p14="http://schemas.microsoft.com/office/powerpoint/2010/main" val="2986978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4" descr="Icon&#10;&#10;Description automatically generated"/>
          <p:cNvPicPr preferRelativeResize="0"/>
          <p:nvPr/>
        </p:nvPicPr>
        <p:blipFill rotWithShape="1">
          <a:blip r:embed="rId3">
            <a:alphaModFix/>
          </a:blip>
          <a:srcRect/>
          <a:stretch/>
        </p:blipFill>
        <p:spPr>
          <a:xfrm>
            <a:off x="1454370" y="837578"/>
            <a:ext cx="2783675" cy="2517873"/>
          </a:xfrm>
          <a:prstGeom prst="rect">
            <a:avLst/>
          </a:prstGeom>
          <a:noFill/>
          <a:ln>
            <a:noFill/>
          </a:ln>
        </p:spPr>
      </p:pic>
      <p:sp>
        <p:nvSpPr>
          <p:cNvPr id="5" name="Rounded Rectangle 4"/>
          <p:cNvSpPr/>
          <p:nvPr/>
        </p:nvSpPr>
        <p:spPr>
          <a:xfrm>
            <a:off x="5048359" y="1995776"/>
            <a:ext cx="2616698" cy="699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t>OBJECTS</a:t>
            </a:r>
            <a:endParaRPr lang="en-US" sz="1600" b="1"/>
          </a:p>
        </p:txBody>
      </p:sp>
    </p:spTree>
    <p:extLst>
      <p:ext uri="{BB962C8B-B14F-4D97-AF65-F5344CB8AC3E}">
        <p14:creationId xmlns:p14="http://schemas.microsoft.com/office/powerpoint/2010/main" val="28942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Objects</a:t>
            </a:r>
            <a:endParaRPr lang="en-US" sz="2000">
              <a:solidFill>
                <a:srgbClr val="FF0000"/>
              </a:solidFill>
            </a:endParaRPr>
          </a:p>
        </p:txBody>
      </p:sp>
      <p:sp>
        <p:nvSpPr>
          <p:cNvPr id="6" name="TextBox 5"/>
          <p:cNvSpPr txBox="1"/>
          <p:nvPr/>
        </p:nvSpPr>
        <p:spPr>
          <a:xfrm>
            <a:off x="818983" y="1689653"/>
            <a:ext cx="6504168" cy="1323439"/>
          </a:xfrm>
          <a:prstGeom prst="rect">
            <a:avLst/>
          </a:prstGeom>
          <a:noFill/>
        </p:spPr>
        <p:txBody>
          <a:bodyPr wrap="square" rtlCol="0">
            <a:spAutoFit/>
          </a:bodyPr>
          <a:lstStyle/>
          <a:p>
            <a:pPr marL="285750" indent="-285750">
              <a:buFont typeface="Arial" panose="020B0604020202020204" pitchFamily="34" charset="0"/>
              <a:buChar char="•"/>
            </a:pPr>
            <a:r>
              <a:rPr lang="en-US" sz="1600" smtClean="0">
                <a:solidFill>
                  <a:srgbClr val="FF0000"/>
                </a:solidFill>
              </a:rPr>
              <a:t>Pod</a:t>
            </a:r>
            <a:r>
              <a:rPr lang="en-US" sz="1600" smtClean="0"/>
              <a:t> là đơn vị triển khai nhỏ nhất mà K8S có thể tạo và quản lý</a:t>
            </a:r>
          </a:p>
          <a:p>
            <a:pPr marL="285750" indent="-285750">
              <a:buFont typeface="Arial" panose="020B0604020202020204" pitchFamily="34" charset="0"/>
              <a:buChar char="•"/>
            </a:pPr>
            <a:endParaRPr lang="en-US" sz="1600"/>
          </a:p>
          <a:p>
            <a:endParaRPr lang="en-US" sz="1600"/>
          </a:p>
          <a:p>
            <a:pPr marL="285750" indent="-285750">
              <a:buFont typeface="Arial" panose="020B0604020202020204" pitchFamily="34" charset="0"/>
              <a:buChar char="•"/>
            </a:pPr>
            <a:r>
              <a:rPr lang="en-US" sz="1600" smtClean="0"/>
              <a:t>Các workload quản lý pods: Deployment, ReplicaSet, DaemonSet, StatefulSet, Job, CronJob</a:t>
            </a:r>
          </a:p>
        </p:txBody>
      </p:sp>
      <p:sp>
        <p:nvSpPr>
          <p:cNvPr id="5" name="Flowchart: Preparation 4"/>
          <p:cNvSpPr/>
          <p:nvPr/>
        </p:nvSpPr>
        <p:spPr>
          <a:xfrm>
            <a:off x="7323151" y="1701581"/>
            <a:ext cx="1574359" cy="946203"/>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Workload</a:t>
            </a:r>
            <a:endParaRPr lang="en-US">
              <a:solidFill>
                <a:srgbClr val="FF0000"/>
              </a:solidFill>
            </a:endParaRPr>
          </a:p>
        </p:txBody>
      </p:sp>
    </p:spTree>
    <p:extLst>
      <p:ext uri="{BB962C8B-B14F-4D97-AF65-F5344CB8AC3E}">
        <p14:creationId xmlns:p14="http://schemas.microsoft.com/office/powerpoint/2010/main" val="3832428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Objects</a:t>
            </a:r>
            <a:endParaRPr lang="en-US" sz="2000">
              <a:solidFill>
                <a:srgbClr val="FF0000"/>
              </a:solidFill>
            </a:endParaRPr>
          </a:p>
        </p:txBody>
      </p:sp>
      <p:sp>
        <p:nvSpPr>
          <p:cNvPr id="6" name="TextBox 5"/>
          <p:cNvSpPr txBox="1"/>
          <p:nvPr/>
        </p:nvSpPr>
        <p:spPr>
          <a:xfrm>
            <a:off x="818983" y="1689653"/>
            <a:ext cx="6504168" cy="1569660"/>
          </a:xfrm>
          <a:prstGeom prst="rect">
            <a:avLst/>
          </a:prstGeom>
          <a:noFill/>
        </p:spPr>
        <p:txBody>
          <a:bodyPr wrap="square" rtlCol="0">
            <a:spAutoFit/>
          </a:bodyPr>
          <a:lstStyle/>
          <a:p>
            <a:pPr marL="285750" indent="-285750">
              <a:buFont typeface="Arial" panose="020B0604020202020204" pitchFamily="34" charset="0"/>
              <a:buChar char="•"/>
            </a:pPr>
            <a:r>
              <a:rPr lang="en-US" sz="1600" smtClean="0">
                <a:solidFill>
                  <a:srgbClr val="FF0000"/>
                </a:solidFill>
              </a:rPr>
              <a:t>Pod</a:t>
            </a:r>
            <a:r>
              <a:rPr lang="en-US" sz="1600" smtClean="0"/>
              <a:t> không có IP tĩnh =&gt; Service là giải pháp thay thế</a:t>
            </a:r>
          </a:p>
          <a:p>
            <a:endParaRPr lang="en-US" sz="1600"/>
          </a:p>
          <a:p>
            <a:pPr marL="285750" indent="-285750">
              <a:buFont typeface="Arial" panose="020B0604020202020204" pitchFamily="34" charset="0"/>
              <a:buChar char="•"/>
            </a:pPr>
            <a:r>
              <a:rPr lang="en-US" sz="1600" smtClean="0"/>
              <a:t>Các loại service: LoadBalancer, NodePort, ClusterIP</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smtClean="0"/>
              <a:t>Service tạo ra Endpoint để quản lý danh sách các Pod IP của service đó</a:t>
            </a:r>
          </a:p>
        </p:txBody>
      </p:sp>
      <p:sp>
        <p:nvSpPr>
          <p:cNvPr id="5" name="Flowchart: Preparation 4"/>
          <p:cNvSpPr/>
          <p:nvPr/>
        </p:nvSpPr>
        <p:spPr>
          <a:xfrm>
            <a:off x="7323151" y="1701581"/>
            <a:ext cx="1574359" cy="946203"/>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Service</a:t>
            </a:r>
            <a:endParaRPr lang="en-US">
              <a:solidFill>
                <a:srgbClr val="FF0000"/>
              </a:solidFill>
            </a:endParaRPr>
          </a:p>
        </p:txBody>
      </p:sp>
    </p:spTree>
    <p:extLst>
      <p:ext uri="{BB962C8B-B14F-4D97-AF65-F5344CB8AC3E}">
        <p14:creationId xmlns:p14="http://schemas.microsoft.com/office/powerpoint/2010/main" val="337064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Objects</a:t>
            </a:r>
            <a:endParaRPr lang="en-US" sz="2000">
              <a:solidFill>
                <a:srgbClr val="FF0000"/>
              </a:solidFill>
            </a:endParaRPr>
          </a:p>
        </p:txBody>
      </p:sp>
      <p:sp>
        <p:nvSpPr>
          <p:cNvPr id="6" name="TextBox 5"/>
          <p:cNvSpPr txBox="1"/>
          <p:nvPr/>
        </p:nvSpPr>
        <p:spPr>
          <a:xfrm>
            <a:off x="818983" y="1689653"/>
            <a:ext cx="6504168" cy="1569660"/>
          </a:xfrm>
          <a:prstGeom prst="rect">
            <a:avLst/>
          </a:prstGeom>
          <a:noFill/>
        </p:spPr>
        <p:txBody>
          <a:bodyPr wrap="square" rtlCol="0">
            <a:spAutoFit/>
          </a:bodyPr>
          <a:lstStyle/>
          <a:p>
            <a:pPr marL="285750" indent="-285750">
              <a:buFont typeface="Arial" panose="020B0604020202020204" pitchFamily="34" charset="0"/>
              <a:buChar char="•"/>
            </a:pPr>
            <a:r>
              <a:rPr lang="en-US" sz="1600"/>
              <a:t>Các Object thường sử dụng: Persistent </a:t>
            </a:r>
            <a:r>
              <a:rPr lang="en-US" sz="1600" smtClean="0"/>
              <a:t>Volumes(PV), </a:t>
            </a:r>
            <a:r>
              <a:rPr lang="en-US" sz="1600"/>
              <a:t>Persistent </a:t>
            </a:r>
            <a:r>
              <a:rPr lang="en-US" sz="1600" smtClean="0"/>
              <a:t>Volumes Claim(PVC), </a:t>
            </a:r>
            <a:r>
              <a:rPr lang="en-US" sz="1600"/>
              <a:t>Storage Class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Các loại PV phố biến: awsElasticBlockStore, azureDisk, azureFile, </a:t>
            </a:r>
            <a:r>
              <a:rPr lang="en-US" sz="1600" smtClean="0"/>
              <a:t>cephfs, csi, fc, flexVolume, gcePersistentDisk, glusterfs, hostPath, iscsi, local, nfs, portworxVolume, rbd, vsphereVolume	 </a:t>
            </a:r>
          </a:p>
        </p:txBody>
      </p:sp>
      <p:sp>
        <p:nvSpPr>
          <p:cNvPr id="5" name="Flowchart: Preparation 4"/>
          <p:cNvSpPr/>
          <p:nvPr/>
        </p:nvSpPr>
        <p:spPr>
          <a:xfrm>
            <a:off x="7323151" y="1701581"/>
            <a:ext cx="1574359" cy="946203"/>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Storage</a:t>
            </a:r>
            <a:endParaRPr lang="en-US">
              <a:solidFill>
                <a:srgbClr val="FF0000"/>
              </a:solidFill>
            </a:endParaRPr>
          </a:p>
        </p:txBody>
      </p:sp>
    </p:spTree>
    <p:extLst>
      <p:ext uri="{BB962C8B-B14F-4D97-AF65-F5344CB8AC3E}">
        <p14:creationId xmlns:p14="http://schemas.microsoft.com/office/powerpoint/2010/main" val="2541372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Objects</a:t>
            </a:r>
            <a:endParaRPr lang="en-US" sz="2000">
              <a:solidFill>
                <a:srgbClr val="FF0000"/>
              </a:solidFill>
            </a:endParaRPr>
          </a:p>
        </p:txBody>
      </p:sp>
      <p:sp>
        <p:nvSpPr>
          <p:cNvPr id="6" name="TextBox 5"/>
          <p:cNvSpPr txBox="1"/>
          <p:nvPr/>
        </p:nvSpPr>
        <p:spPr>
          <a:xfrm>
            <a:off x="787178" y="1435212"/>
            <a:ext cx="6504168" cy="1569660"/>
          </a:xfrm>
          <a:prstGeom prst="rect">
            <a:avLst/>
          </a:prstGeom>
          <a:noFill/>
        </p:spPr>
        <p:txBody>
          <a:bodyPr wrap="square" rtlCol="0">
            <a:spAutoFit/>
          </a:bodyPr>
          <a:lstStyle/>
          <a:p>
            <a:pPr marL="285750" indent="-285750">
              <a:buFont typeface="Arial" panose="020B0604020202020204" pitchFamily="34" charset="0"/>
              <a:buChar char="•"/>
            </a:pPr>
            <a:r>
              <a:rPr lang="en-US" sz="1600"/>
              <a:t>Phục vụ việc lưu trữ các cấu hình cho các object khác</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Các </a:t>
            </a:r>
            <a:r>
              <a:rPr lang="en-US" sz="1600"/>
              <a:t>Object </a:t>
            </a:r>
            <a:r>
              <a:rPr lang="en-US" sz="1600" smtClean="0"/>
              <a:t>Configuration thường được sử </a:t>
            </a:r>
            <a:r>
              <a:rPr lang="en-US" sz="1600"/>
              <a:t>dụng: ConfigMaps và Secrets</a:t>
            </a:r>
          </a:p>
          <a:p>
            <a:pPr marL="285750" indent="-285750">
              <a:buFont typeface="Arial" panose="020B0604020202020204" pitchFamily="34" charset="0"/>
              <a:buChar char="•"/>
            </a:pPr>
            <a:endParaRPr lang="en-US" sz="1600"/>
          </a:p>
        </p:txBody>
      </p:sp>
      <p:sp>
        <p:nvSpPr>
          <p:cNvPr id="5" name="Flowchart: Preparation 4"/>
          <p:cNvSpPr/>
          <p:nvPr/>
        </p:nvSpPr>
        <p:spPr>
          <a:xfrm>
            <a:off x="7132321" y="962109"/>
            <a:ext cx="2083242" cy="1137036"/>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Configuration</a:t>
            </a:r>
          </a:p>
        </p:txBody>
      </p:sp>
    </p:spTree>
    <p:extLst>
      <p:ext uri="{BB962C8B-B14F-4D97-AF65-F5344CB8AC3E}">
        <p14:creationId xmlns:p14="http://schemas.microsoft.com/office/powerpoint/2010/main" val="103071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4" descr="Icon&#10;&#10;Description automatically generated"/>
          <p:cNvPicPr preferRelativeResize="0"/>
          <p:nvPr/>
        </p:nvPicPr>
        <p:blipFill rotWithShape="1">
          <a:blip r:embed="rId3">
            <a:alphaModFix/>
          </a:blip>
          <a:srcRect/>
          <a:stretch/>
        </p:blipFill>
        <p:spPr>
          <a:xfrm>
            <a:off x="1454370" y="837578"/>
            <a:ext cx="2783675" cy="2517873"/>
          </a:xfrm>
          <a:prstGeom prst="rect">
            <a:avLst/>
          </a:prstGeom>
          <a:noFill/>
          <a:ln>
            <a:noFill/>
          </a:ln>
        </p:spPr>
      </p:pic>
      <p:sp>
        <p:nvSpPr>
          <p:cNvPr id="5" name="Rounded Rectangle 4"/>
          <p:cNvSpPr/>
          <p:nvPr/>
        </p:nvSpPr>
        <p:spPr>
          <a:xfrm>
            <a:off x="5048359" y="1995776"/>
            <a:ext cx="2616698" cy="699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t>ARCHITECTURE</a:t>
            </a:r>
            <a:endParaRPr lang="en-US" sz="1600" b="1"/>
          </a:p>
        </p:txBody>
      </p:sp>
    </p:spTree>
    <p:extLst>
      <p:ext uri="{BB962C8B-B14F-4D97-AF65-F5344CB8AC3E}">
        <p14:creationId xmlns:p14="http://schemas.microsoft.com/office/powerpoint/2010/main" val="2505151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Objects</a:t>
            </a:r>
            <a:endParaRPr lang="en-US" sz="2000">
              <a:solidFill>
                <a:srgbClr val="FF0000"/>
              </a:solidFill>
            </a:endParaRPr>
          </a:p>
        </p:txBody>
      </p:sp>
      <p:sp>
        <p:nvSpPr>
          <p:cNvPr id="6" name="TextBox 5"/>
          <p:cNvSpPr txBox="1"/>
          <p:nvPr/>
        </p:nvSpPr>
        <p:spPr>
          <a:xfrm>
            <a:off x="787178" y="1435212"/>
            <a:ext cx="6504168" cy="1323439"/>
          </a:xfrm>
          <a:prstGeom prst="rect">
            <a:avLst/>
          </a:prstGeom>
          <a:noFill/>
        </p:spPr>
        <p:txBody>
          <a:bodyPr wrap="square" rtlCol="0">
            <a:spAutoFit/>
          </a:bodyPr>
          <a:lstStyle/>
          <a:p>
            <a:pPr marL="285750" indent="-285750">
              <a:buFont typeface="Arial" panose="020B0604020202020204" pitchFamily="34" charset="0"/>
              <a:buChar char="•"/>
            </a:pPr>
            <a:r>
              <a:rPr lang="en-US" sz="1600" smtClean="0"/>
              <a:t>Có 4 Layer Security: Cloud/DataCenter </a:t>
            </a:r>
            <a:r>
              <a:rPr lang="en-US" sz="1600" smtClean="0">
                <a:sym typeface="Wingdings" panose="05000000000000000000" pitchFamily="2" charset="2"/>
              </a:rPr>
              <a:t> Cluster K8S  Container  Code.</a:t>
            </a:r>
            <a:endParaRPr lang="en-US" sz="1600" smtClean="0"/>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Các </a:t>
            </a:r>
            <a:r>
              <a:rPr lang="en-US" sz="1600"/>
              <a:t>Object </a:t>
            </a:r>
            <a:r>
              <a:rPr lang="en-US" sz="1600" smtClean="0"/>
              <a:t>thường sử dụng: NetworkPolicy, Ingress</a:t>
            </a:r>
            <a:endParaRPr lang="en-US" sz="1600"/>
          </a:p>
          <a:p>
            <a:pPr marL="285750" indent="-285750">
              <a:buFont typeface="Arial" panose="020B0604020202020204" pitchFamily="34" charset="0"/>
              <a:buChar char="•"/>
            </a:pPr>
            <a:endParaRPr lang="en-US" sz="1600"/>
          </a:p>
        </p:txBody>
      </p:sp>
      <p:sp>
        <p:nvSpPr>
          <p:cNvPr id="5" name="Flowchart: Preparation 4"/>
          <p:cNvSpPr/>
          <p:nvPr/>
        </p:nvSpPr>
        <p:spPr>
          <a:xfrm>
            <a:off x="7347005" y="1367625"/>
            <a:ext cx="1693629" cy="1001864"/>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Security</a:t>
            </a:r>
            <a:endParaRPr lang="en-US">
              <a:solidFill>
                <a:srgbClr val="FF0000"/>
              </a:solidFill>
            </a:endParaRPr>
          </a:p>
        </p:txBody>
      </p:sp>
    </p:spTree>
    <p:extLst>
      <p:ext uri="{BB962C8B-B14F-4D97-AF65-F5344CB8AC3E}">
        <p14:creationId xmlns:p14="http://schemas.microsoft.com/office/powerpoint/2010/main" val="3518983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4" descr="Icon&#10;&#10;Description automatically generated"/>
          <p:cNvPicPr preferRelativeResize="0"/>
          <p:nvPr/>
        </p:nvPicPr>
        <p:blipFill rotWithShape="1">
          <a:blip r:embed="rId3">
            <a:alphaModFix/>
          </a:blip>
          <a:srcRect/>
          <a:stretch/>
        </p:blipFill>
        <p:spPr>
          <a:xfrm>
            <a:off x="1454370" y="837578"/>
            <a:ext cx="2783675" cy="2517873"/>
          </a:xfrm>
          <a:prstGeom prst="rect">
            <a:avLst/>
          </a:prstGeom>
          <a:noFill/>
          <a:ln>
            <a:noFill/>
          </a:ln>
        </p:spPr>
      </p:pic>
      <p:sp>
        <p:nvSpPr>
          <p:cNvPr id="5" name="Rounded Rectangle 4"/>
          <p:cNvSpPr/>
          <p:nvPr/>
        </p:nvSpPr>
        <p:spPr>
          <a:xfrm>
            <a:off x="5048359" y="1995776"/>
            <a:ext cx="2616698" cy="699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t>MORE</a:t>
            </a:r>
            <a:endParaRPr lang="en-US" sz="1600" b="1"/>
          </a:p>
        </p:txBody>
      </p:sp>
    </p:spTree>
    <p:extLst>
      <p:ext uri="{BB962C8B-B14F-4D97-AF65-F5344CB8AC3E}">
        <p14:creationId xmlns:p14="http://schemas.microsoft.com/office/powerpoint/2010/main" val="994866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smtClean="0">
                <a:solidFill>
                  <a:srgbClr val="FF0000"/>
                </a:solidFill>
              </a:rPr>
              <a:t>More</a:t>
            </a:r>
            <a:endParaRPr lang="en-US" sz="2000">
              <a:solidFill>
                <a:srgbClr val="FF0000"/>
              </a:solidFill>
            </a:endParaRPr>
          </a:p>
        </p:txBody>
      </p:sp>
      <p:sp>
        <p:nvSpPr>
          <p:cNvPr id="6" name="TextBox 5"/>
          <p:cNvSpPr txBox="1"/>
          <p:nvPr/>
        </p:nvSpPr>
        <p:spPr>
          <a:xfrm>
            <a:off x="787178" y="1435212"/>
            <a:ext cx="6504168" cy="1569660"/>
          </a:xfrm>
          <a:prstGeom prst="rect">
            <a:avLst/>
          </a:prstGeom>
          <a:noFill/>
        </p:spPr>
        <p:txBody>
          <a:bodyPr wrap="square" rtlCol="0">
            <a:spAutoFit/>
          </a:bodyPr>
          <a:lstStyle/>
          <a:p>
            <a:pPr marL="285750" indent="-285750">
              <a:buFont typeface="Arial" panose="020B0604020202020204" pitchFamily="34" charset="0"/>
              <a:buChar char="•"/>
            </a:pPr>
            <a:r>
              <a:rPr lang="en-US" sz="1600" smtClean="0"/>
              <a:t>Để </a:t>
            </a:r>
            <a:r>
              <a:rPr lang="en-US" sz="1600"/>
              <a:t>mở rộng các resources trong kubernetes</a:t>
            </a:r>
          </a:p>
          <a:p>
            <a:endParaRPr lang="en-US" sz="1600" smtClean="0"/>
          </a:p>
          <a:p>
            <a:pPr marL="285750" indent="-285750">
              <a:buFont typeface="Arial" panose="020B0604020202020204" pitchFamily="34" charset="0"/>
              <a:buChar char="•"/>
            </a:pPr>
            <a:r>
              <a:rPr lang="en-US" sz="1600" smtClean="0"/>
              <a:t>Sử dụng custom controller để quản lý vòng đời và trạng thái các custom resources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smtClean="0"/>
              <a:t>Tiêu biểu: operator, helm</a:t>
            </a:r>
            <a:endParaRPr lang="en-US" sz="1600"/>
          </a:p>
        </p:txBody>
      </p:sp>
      <p:sp>
        <p:nvSpPr>
          <p:cNvPr id="5" name="Flowchart: Preparation 4"/>
          <p:cNvSpPr/>
          <p:nvPr/>
        </p:nvSpPr>
        <p:spPr>
          <a:xfrm>
            <a:off x="7347005" y="1367625"/>
            <a:ext cx="1693629" cy="1001864"/>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Custom Resouce</a:t>
            </a:r>
          </a:p>
          <a:p>
            <a:pPr algn="ctr"/>
            <a:r>
              <a:rPr lang="en-US" smtClean="0">
                <a:solidFill>
                  <a:srgbClr val="FF0000"/>
                </a:solidFill>
              </a:rPr>
              <a:t>Definition</a:t>
            </a:r>
            <a:endParaRPr lang="en-US">
              <a:solidFill>
                <a:srgbClr val="FF0000"/>
              </a:solidFill>
            </a:endParaRPr>
          </a:p>
        </p:txBody>
      </p:sp>
    </p:spTree>
    <p:extLst>
      <p:ext uri="{BB962C8B-B14F-4D97-AF65-F5344CB8AC3E}">
        <p14:creationId xmlns:p14="http://schemas.microsoft.com/office/powerpoint/2010/main" val="2889002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smtClean="0">
                <a:solidFill>
                  <a:srgbClr val="FF0000"/>
                </a:solidFill>
              </a:rPr>
              <a:t>More</a:t>
            </a:r>
            <a:endParaRPr lang="en-US" sz="2000">
              <a:solidFill>
                <a:srgbClr val="FF0000"/>
              </a:solidFill>
            </a:endParaRPr>
          </a:p>
        </p:txBody>
      </p:sp>
      <p:sp>
        <p:nvSpPr>
          <p:cNvPr id="6" name="TextBox 5"/>
          <p:cNvSpPr txBox="1"/>
          <p:nvPr/>
        </p:nvSpPr>
        <p:spPr>
          <a:xfrm>
            <a:off x="787178" y="1435212"/>
            <a:ext cx="6504168" cy="1323439"/>
          </a:xfrm>
          <a:prstGeom prst="rect">
            <a:avLst/>
          </a:prstGeom>
          <a:noFill/>
        </p:spPr>
        <p:txBody>
          <a:bodyPr wrap="square" rtlCol="0">
            <a:spAutoFit/>
          </a:bodyPr>
          <a:lstStyle/>
          <a:p>
            <a:pPr marL="285750" indent="-285750">
              <a:buFont typeface="Arial" panose="020B0604020202020204" pitchFamily="34" charset="0"/>
              <a:buChar char="•"/>
            </a:pPr>
            <a:r>
              <a:rPr lang="en-US" sz="1600" smtClean="0"/>
              <a:t>Dùng để định nghĩa, triển khai toàn bộ network trong K8s</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smtClean="0"/>
              <a:t>Mục đích:  tạo overlay network cho cluster, giúp các pod có thể giao tiếp với nhau và có thể hỗ trợ các Network Policy</a:t>
            </a:r>
            <a:endParaRPr lang="en-US" sz="1600"/>
          </a:p>
        </p:txBody>
      </p:sp>
      <p:sp>
        <p:nvSpPr>
          <p:cNvPr id="5" name="Flowchart: Preparation 4"/>
          <p:cNvSpPr/>
          <p:nvPr/>
        </p:nvSpPr>
        <p:spPr>
          <a:xfrm>
            <a:off x="7347005" y="1367625"/>
            <a:ext cx="1693629" cy="1001864"/>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Network Plugin</a:t>
            </a:r>
            <a:endParaRPr lang="en-US">
              <a:solidFill>
                <a:srgbClr val="FF0000"/>
              </a:solidFill>
            </a:endParaRPr>
          </a:p>
        </p:txBody>
      </p:sp>
    </p:spTree>
    <p:extLst>
      <p:ext uri="{BB962C8B-B14F-4D97-AF65-F5344CB8AC3E}">
        <p14:creationId xmlns:p14="http://schemas.microsoft.com/office/powerpoint/2010/main" val="1942571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extBox 1"/>
          <p:cNvSpPr txBox="1"/>
          <p:nvPr/>
        </p:nvSpPr>
        <p:spPr>
          <a:xfrm>
            <a:off x="2767053" y="1995778"/>
            <a:ext cx="5224007" cy="769441"/>
          </a:xfrm>
          <a:prstGeom prst="rect">
            <a:avLst/>
          </a:prstGeom>
          <a:noFill/>
        </p:spPr>
        <p:txBody>
          <a:bodyPr wrap="square" rtlCol="0">
            <a:spAutoFit/>
          </a:bodyPr>
          <a:lstStyle/>
          <a:p>
            <a:r>
              <a:rPr lang="en-US" sz="4400" smtClean="0">
                <a:solidFill>
                  <a:srgbClr val="FF0000"/>
                </a:solidFill>
              </a:rPr>
              <a:t>THANK YOU !</a:t>
            </a:r>
            <a:endParaRPr lang="en-US" sz="4400">
              <a:solidFill>
                <a:srgbClr val="FF0000"/>
              </a:solidFill>
            </a:endParaRPr>
          </a:p>
        </p:txBody>
      </p:sp>
    </p:spTree>
    <p:extLst>
      <p:ext uri="{BB962C8B-B14F-4D97-AF65-F5344CB8AC3E}">
        <p14:creationId xmlns:p14="http://schemas.microsoft.com/office/powerpoint/2010/main" val="2907922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812" y="812621"/>
            <a:ext cx="6890502" cy="342310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3" name="Flowchart: Magnetic Disk 2"/>
          <p:cNvSpPr/>
          <p:nvPr/>
        </p:nvSpPr>
        <p:spPr>
          <a:xfrm>
            <a:off x="6488264" y="1280160"/>
            <a:ext cx="1661823" cy="1637969"/>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etcd</a:t>
            </a:r>
            <a:endParaRPr lang="en-US" sz="2000">
              <a:solidFill>
                <a:srgbClr val="FF0000"/>
              </a:solidFill>
            </a:endParaRPr>
          </a:p>
        </p:txBody>
      </p:sp>
      <p:sp>
        <p:nvSpPr>
          <p:cNvPr id="6" name="TextBox 5"/>
          <p:cNvSpPr txBox="1"/>
          <p:nvPr/>
        </p:nvSpPr>
        <p:spPr>
          <a:xfrm>
            <a:off x="914400" y="1423284"/>
            <a:ext cx="5526156" cy="2554545"/>
          </a:xfrm>
          <a:prstGeom prst="rect">
            <a:avLst/>
          </a:prstGeom>
          <a:noFill/>
        </p:spPr>
        <p:txBody>
          <a:bodyPr wrap="square" rtlCol="0">
            <a:spAutoFit/>
          </a:bodyPr>
          <a:lstStyle/>
          <a:p>
            <a:pPr marL="285750" indent="-285750">
              <a:buFont typeface="Arial" panose="020B0604020202020204" pitchFamily="34" charset="0"/>
              <a:buChar char="•"/>
            </a:pPr>
            <a:r>
              <a:rPr lang="en-US" sz="1600" smtClean="0"/>
              <a:t>Là persistent data store trên k8s</a:t>
            </a:r>
          </a:p>
          <a:p>
            <a:pPr marL="285750" indent="-285750">
              <a:buFont typeface="Arial" panose="020B0604020202020204" pitchFamily="34" charset="0"/>
              <a:buChar char="•"/>
            </a:pPr>
            <a:endParaRPr lang="en-US" sz="1600"/>
          </a:p>
          <a:p>
            <a:endParaRPr lang="en-US" sz="1600" smtClean="0"/>
          </a:p>
          <a:p>
            <a:pPr marL="285750" indent="-285750">
              <a:buFont typeface="Arial" panose="020B0604020202020204" pitchFamily="34" charset="0"/>
              <a:buChar char="•"/>
            </a:pPr>
            <a:r>
              <a:rPr lang="en-US" sz="1600" smtClean="0"/>
              <a:t>Lưu phân tán dạng key-value</a:t>
            </a:r>
          </a:p>
          <a:p>
            <a:pPr marL="285750" indent="-285750">
              <a:buFont typeface="Arial" panose="020B0604020202020204" pitchFamily="34" charset="0"/>
              <a:buChar char="•"/>
            </a:pPr>
            <a:endParaRPr lang="en-US" sz="1600"/>
          </a:p>
          <a:p>
            <a:endParaRPr lang="en-US" sz="1600" smtClean="0"/>
          </a:p>
          <a:p>
            <a:pPr marL="285750" indent="-285750">
              <a:buFont typeface="Arial" panose="020B0604020202020204" pitchFamily="34" charset="0"/>
              <a:buChar char="•"/>
            </a:pPr>
            <a:r>
              <a:rPr lang="en-US" sz="1600" smtClean="0"/>
              <a:t>Dữ liệu lưu: thông tin, trạng thái các resources k8s( namespaces, pods, deployments, ..)</a:t>
            </a:r>
          </a:p>
          <a:p>
            <a:pPr marL="285750" indent="-285750">
              <a:buFont typeface="Arial" panose="020B0604020202020204" pitchFamily="34" charset="0"/>
              <a:buChar char="•"/>
            </a:pPr>
            <a:endParaRPr lang="en-US" sz="1600"/>
          </a:p>
          <a:p>
            <a:endParaRPr lang="en-US" sz="1600"/>
          </a:p>
        </p:txBody>
      </p:sp>
    </p:spTree>
    <p:extLst>
      <p:ext uri="{BB962C8B-B14F-4D97-AF65-F5344CB8AC3E}">
        <p14:creationId xmlns:p14="http://schemas.microsoft.com/office/powerpoint/2010/main" val="12829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400" y="1423284"/>
            <a:ext cx="5526156" cy="2308324"/>
          </a:xfrm>
          <a:prstGeom prst="rect">
            <a:avLst/>
          </a:prstGeom>
          <a:noFill/>
        </p:spPr>
        <p:txBody>
          <a:bodyPr wrap="square" rtlCol="0">
            <a:spAutoFit/>
          </a:bodyPr>
          <a:lstStyle/>
          <a:p>
            <a:pPr marL="285750" indent="-285750">
              <a:buFont typeface="Arial" panose="020B0604020202020204" pitchFamily="34" charset="0"/>
              <a:buChar char="•"/>
            </a:pPr>
            <a:r>
              <a:rPr lang="en-US" sz="1600" smtClean="0"/>
              <a:t>Đầu não trung tâm của toàn bộ cluster</a:t>
            </a:r>
          </a:p>
          <a:p>
            <a:pPr marL="285750" indent="-285750">
              <a:buFont typeface="Arial" panose="020B0604020202020204" pitchFamily="34" charset="0"/>
              <a:buChar char="•"/>
            </a:pPr>
            <a:endParaRPr lang="en-US" sz="1600"/>
          </a:p>
          <a:p>
            <a:endParaRPr lang="en-US" sz="1600" smtClean="0"/>
          </a:p>
          <a:p>
            <a:pPr marL="285750" lvl="8" indent="-285750">
              <a:buFont typeface="Arial" panose="020B0604020202020204" pitchFamily="34" charset="0"/>
              <a:buChar char="•"/>
            </a:pPr>
            <a:r>
              <a:rPr lang="en-US" sz="1600" smtClean="0"/>
              <a:t>“Trung gian” cho mọi service:</a:t>
            </a:r>
            <a:r>
              <a:rPr lang="en-US" sz="1600"/>
              <a:t> chạy nội bộ trong master node </a:t>
            </a:r>
            <a:r>
              <a:rPr lang="en-US" sz="1600" smtClean="0"/>
              <a:t>&amp; </a:t>
            </a:r>
            <a:r>
              <a:rPr lang="en-US" sz="1600"/>
              <a:t>giữa worker node và master </a:t>
            </a:r>
            <a:r>
              <a:rPr lang="en-US" sz="1600" smtClean="0"/>
              <a:t>node</a:t>
            </a:r>
          </a:p>
          <a:p>
            <a:pPr marL="285750" indent="-285750">
              <a:buFont typeface="Arial" panose="020B0604020202020204" pitchFamily="34" charset="0"/>
              <a:buChar char="•"/>
            </a:pPr>
            <a:endParaRPr lang="en-US" sz="1600"/>
          </a:p>
          <a:p>
            <a:endParaRPr lang="en-US" sz="1600" smtClean="0"/>
          </a:p>
          <a:p>
            <a:pPr marL="285750" indent="-285750">
              <a:buFont typeface="Arial" panose="020B0604020202020204" pitchFamily="34" charset="0"/>
              <a:buChar char="•"/>
            </a:pPr>
            <a:r>
              <a:rPr lang="en-US" sz="1600"/>
              <a:t>Dễ dàng mở rộng với </a:t>
            </a:r>
            <a:r>
              <a:rPr lang="en-US" sz="1600" b="1">
                <a:solidFill>
                  <a:srgbClr val="00B050"/>
                </a:solidFill>
              </a:rPr>
              <a:t>Custom Resources </a:t>
            </a:r>
            <a:r>
              <a:rPr lang="en-US" sz="1600"/>
              <a:t>hoặc Aggregation Layer</a:t>
            </a:r>
          </a:p>
        </p:txBody>
      </p:sp>
      <p:sp>
        <p:nvSpPr>
          <p:cNvPr id="5" name="Flowchart: Preparation 4"/>
          <p:cNvSpPr/>
          <p:nvPr/>
        </p:nvSpPr>
        <p:spPr>
          <a:xfrm>
            <a:off x="6901733" y="815009"/>
            <a:ext cx="1741335" cy="1051000"/>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API SERVER</a:t>
            </a:r>
            <a:endParaRPr lang="en-US" sz="1600">
              <a:solidFill>
                <a:srgbClr val="FF0000"/>
              </a:solidFill>
            </a:endParaRPr>
          </a:p>
        </p:txBody>
      </p:sp>
      <p:sp>
        <p:nvSpPr>
          <p:cNvPr id="3" name="Oval 2"/>
          <p:cNvSpPr/>
          <p:nvPr/>
        </p:nvSpPr>
        <p:spPr>
          <a:xfrm>
            <a:off x="5852160" y="2577446"/>
            <a:ext cx="1502797" cy="563319"/>
          </a:xfrm>
          <a:prstGeom prst="ellipse">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Authen</a:t>
            </a:r>
            <a:endParaRPr lang="en-US">
              <a:solidFill>
                <a:srgbClr val="FF0000"/>
              </a:solidFill>
            </a:endParaRPr>
          </a:p>
        </p:txBody>
      </p:sp>
      <p:sp>
        <p:nvSpPr>
          <p:cNvPr id="7" name="Oval 6"/>
          <p:cNvSpPr/>
          <p:nvPr/>
        </p:nvSpPr>
        <p:spPr>
          <a:xfrm>
            <a:off x="7671683" y="2577446"/>
            <a:ext cx="1472317" cy="563319"/>
          </a:xfrm>
          <a:prstGeom prst="ellipse">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Author</a:t>
            </a:r>
            <a:endParaRPr lang="en-US">
              <a:solidFill>
                <a:srgbClr val="FF0000"/>
              </a:solidFill>
            </a:endParaRPr>
          </a:p>
        </p:txBody>
      </p:sp>
      <p:sp>
        <p:nvSpPr>
          <p:cNvPr id="8" name="Oval 7"/>
          <p:cNvSpPr/>
          <p:nvPr/>
        </p:nvSpPr>
        <p:spPr>
          <a:xfrm>
            <a:off x="7671682" y="3560452"/>
            <a:ext cx="1472317" cy="573411"/>
          </a:xfrm>
          <a:prstGeom prst="ellipse">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Admission Control</a:t>
            </a:r>
            <a:endParaRPr lang="en-US">
              <a:solidFill>
                <a:srgbClr val="FF0000"/>
              </a:solidFill>
            </a:endParaRPr>
          </a:p>
        </p:txBody>
      </p:sp>
      <p:sp>
        <p:nvSpPr>
          <p:cNvPr id="9" name="Oval 8"/>
          <p:cNvSpPr/>
          <p:nvPr/>
        </p:nvSpPr>
        <p:spPr>
          <a:xfrm>
            <a:off x="5852161" y="3570544"/>
            <a:ext cx="1502796" cy="563319"/>
          </a:xfrm>
          <a:prstGeom prst="ellipse">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Spec Validation</a:t>
            </a:r>
            <a:endParaRPr lang="en-US"/>
          </a:p>
        </p:txBody>
      </p:sp>
      <p:cxnSp>
        <p:nvCxnSpPr>
          <p:cNvPr id="11" name="Straight Arrow Connector 10"/>
          <p:cNvCxnSpPr>
            <a:stCxn id="3" idx="6"/>
            <a:endCxn id="7" idx="2"/>
          </p:cNvCxnSpPr>
          <p:nvPr/>
        </p:nvCxnSpPr>
        <p:spPr>
          <a:xfrm>
            <a:off x="7354957" y="2859106"/>
            <a:ext cx="3167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8407841" y="3140765"/>
            <a:ext cx="1" cy="419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6"/>
          </p:cNvCxnSpPr>
          <p:nvPr/>
        </p:nvCxnSpPr>
        <p:spPr>
          <a:xfrm flipH="1">
            <a:off x="7354957" y="3847158"/>
            <a:ext cx="316725" cy="5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57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400" y="1669773"/>
            <a:ext cx="5526156" cy="1323439"/>
          </a:xfrm>
          <a:prstGeom prst="rect">
            <a:avLst/>
          </a:prstGeom>
          <a:noFill/>
        </p:spPr>
        <p:txBody>
          <a:bodyPr wrap="square" rtlCol="0">
            <a:spAutoFit/>
          </a:bodyPr>
          <a:lstStyle/>
          <a:p>
            <a:pPr marL="285750" indent="-285750">
              <a:buFont typeface="Arial" panose="020B0604020202020204" pitchFamily="34" charset="0"/>
              <a:buChar char="•"/>
            </a:pPr>
            <a:r>
              <a:rPr lang="en-US" sz="1600" smtClean="0"/>
              <a:t>Tương tác với API Server để cập nhật thông tin Pod </a:t>
            </a:r>
          </a:p>
          <a:p>
            <a:pPr marL="285750" indent="-285750">
              <a:buFont typeface="Arial" panose="020B0604020202020204" pitchFamily="34" charset="0"/>
              <a:buChar char="•"/>
            </a:pPr>
            <a:endParaRPr lang="en-US" sz="1600"/>
          </a:p>
          <a:p>
            <a:endParaRPr lang="en-US" sz="1600" smtClean="0"/>
          </a:p>
          <a:p>
            <a:pPr marL="285750" lvl="8" indent="-285750">
              <a:buFont typeface="Arial" panose="020B0604020202020204" pitchFamily="34" charset="0"/>
              <a:buChar char="•"/>
            </a:pPr>
            <a:r>
              <a:rPr lang="en-US" sz="1600" smtClean="0"/>
              <a:t>Gán Nodes cho Pods dựa vào: Filtering và Scoring</a:t>
            </a:r>
            <a:endParaRPr lang="en-US" sz="1600"/>
          </a:p>
          <a:p>
            <a:endParaRPr lang="en-US" sz="1600" smtClean="0"/>
          </a:p>
        </p:txBody>
      </p:sp>
      <p:sp>
        <p:nvSpPr>
          <p:cNvPr id="5" name="Flowchart: Preparation 4"/>
          <p:cNvSpPr/>
          <p:nvPr/>
        </p:nvSpPr>
        <p:spPr>
          <a:xfrm>
            <a:off x="6838123" y="1669773"/>
            <a:ext cx="1892410" cy="1144987"/>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Scheduler</a:t>
            </a:r>
            <a:endParaRPr lang="en-US" sz="1600">
              <a:solidFill>
                <a:srgbClr val="FF0000"/>
              </a:solidFill>
            </a:endParaRPr>
          </a:p>
        </p:txBody>
      </p:sp>
    </p:spTree>
    <p:extLst>
      <p:ext uri="{BB962C8B-B14F-4D97-AF65-F5344CB8AC3E}">
        <p14:creationId xmlns:p14="http://schemas.microsoft.com/office/powerpoint/2010/main" val="3179652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5" name="Flowchart: Preparation 4"/>
          <p:cNvSpPr/>
          <p:nvPr/>
        </p:nvSpPr>
        <p:spPr>
          <a:xfrm>
            <a:off x="7482177" y="200372"/>
            <a:ext cx="1470991" cy="729932"/>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0000"/>
                </a:solidFill>
              </a:rPr>
              <a:t>Scheduler</a:t>
            </a:r>
            <a:endParaRPr lang="en-US" sz="120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850" y="872075"/>
            <a:ext cx="6274327" cy="3652215"/>
          </a:xfrm>
          <a:prstGeom prst="rect">
            <a:avLst/>
          </a:prstGeom>
        </p:spPr>
      </p:pic>
    </p:spTree>
    <p:extLst>
      <p:ext uri="{BB962C8B-B14F-4D97-AF65-F5344CB8AC3E}">
        <p14:creationId xmlns:p14="http://schemas.microsoft.com/office/powerpoint/2010/main" val="300468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6" name="TextBox 5"/>
          <p:cNvSpPr txBox="1"/>
          <p:nvPr/>
        </p:nvSpPr>
        <p:spPr>
          <a:xfrm>
            <a:off x="914400" y="1669773"/>
            <a:ext cx="5526156" cy="1323439"/>
          </a:xfrm>
          <a:prstGeom prst="rect">
            <a:avLst/>
          </a:prstGeom>
          <a:noFill/>
        </p:spPr>
        <p:txBody>
          <a:bodyPr wrap="square" rtlCol="0">
            <a:spAutoFit/>
          </a:bodyPr>
          <a:lstStyle/>
          <a:p>
            <a:pPr marL="285750" indent="-285750">
              <a:buFont typeface="Arial" panose="020B0604020202020204" pitchFamily="34" charset="0"/>
              <a:buChar char="•"/>
            </a:pPr>
            <a:r>
              <a:rPr lang="en-US" sz="1600" smtClean="0"/>
              <a:t>Chạy “loops” để quản lý các resources nó quản lý</a:t>
            </a:r>
            <a:endParaRPr lang="en-US" sz="1600"/>
          </a:p>
          <a:p>
            <a:endParaRPr lang="en-US" sz="1600" smtClean="0"/>
          </a:p>
          <a:p>
            <a:pPr marL="285750" lvl="8" indent="-285750">
              <a:buFont typeface="Arial" panose="020B0604020202020204" pitchFamily="34" charset="0"/>
              <a:buChar char="•"/>
            </a:pPr>
            <a:r>
              <a:rPr lang="en-US" sz="1600" smtClean="0"/>
              <a:t>Giữ cho resources có trạng thái đúng như mong muốn (desired state)</a:t>
            </a:r>
            <a:endParaRPr lang="en-US" sz="1600"/>
          </a:p>
          <a:p>
            <a:endParaRPr lang="en-US" sz="1600" smtClean="0"/>
          </a:p>
        </p:txBody>
      </p:sp>
      <p:sp>
        <p:nvSpPr>
          <p:cNvPr id="5" name="Flowchart: Preparation 4"/>
          <p:cNvSpPr/>
          <p:nvPr/>
        </p:nvSpPr>
        <p:spPr>
          <a:xfrm>
            <a:off x="6838123" y="1669773"/>
            <a:ext cx="1892410" cy="1144987"/>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Controller Manager</a:t>
            </a:r>
            <a:endParaRPr lang="en-US" sz="1600">
              <a:solidFill>
                <a:srgbClr val="FF0000"/>
              </a:solidFill>
            </a:endParaRPr>
          </a:p>
        </p:txBody>
      </p:sp>
    </p:spTree>
    <p:extLst>
      <p:ext uri="{BB962C8B-B14F-4D97-AF65-F5344CB8AC3E}">
        <p14:creationId xmlns:p14="http://schemas.microsoft.com/office/powerpoint/2010/main" val="94886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Google Shape;98;p14" descr="Icon&#10;&#10;Description automatically generated"/>
          <p:cNvPicPr preferRelativeResize="0"/>
          <p:nvPr/>
        </p:nvPicPr>
        <p:blipFill rotWithShape="1">
          <a:blip r:embed="rId3">
            <a:alphaModFix/>
          </a:blip>
          <a:srcRect/>
          <a:stretch/>
        </p:blipFill>
        <p:spPr>
          <a:xfrm>
            <a:off x="123755" y="99264"/>
            <a:ext cx="790645" cy="713357"/>
          </a:xfrm>
          <a:prstGeom prst="rect">
            <a:avLst/>
          </a:prstGeom>
          <a:noFill/>
          <a:ln>
            <a:noFill/>
          </a:ln>
        </p:spPr>
      </p:pic>
      <p:sp>
        <p:nvSpPr>
          <p:cNvPr id="2" name="TextBox 1"/>
          <p:cNvSpPr txBox="1"/>
          <p:nvPr/>
        </p:nvSpPr>
        <p:spPr>
          <a:xfrm>
            <a:off x="969402" y="412511"/>
            <a:ext cx="2832578" cy="400110"/>
          </a:xfrm>
          <a:prstGeom prst="rect">
            <a:avLst/>
          </a:prstGeom>
          <a:noFill/>
        </p:spPr>
        <p:txBody>
          <a:bodyPr wrap="square" rtlCol="0">
            <a:spAutoFit/>
          </a:bodyPr>
          <a:lstStyle/>
          <a:p>
            <a:r>
              <a:rPr lang="en-US" sz="2000">
                <a:solidFill>
                  <a:srgbClr val="FF0000"/>
                </a:solidFill>
              </a:rPr>
              <a:t>K8S </a:t>
            </a:r>
            <a:r>
              <a:rPr lang="en-US" sz="2000" smtClean="0">
                <a:solidFill>
                  <a:srgbClr val="FF0000"/>
                </a:solidFill>
              </a:rPr>
              <a:t>Architecture</a:t>
            </a:r>
            <a:endParaRPr lang="en-US" sz="2000">
              <a:solidFill>
                <a:srgbClr val="FF0000"/>
              </a:solidFill>
            </a:endParaRPr>
          </a:p>
        </p:txBody>
      </p:sp>
      <p:sp>
        <p:nvSpPr>
          <p:cNvPr id="5" name="Flowchart: Preparation 4"/>
          <p:cNvSpPr/>
          <p:nvPr/>
        </p:nvSpPr>
        <p:spPr>
          <a:xfrm>
            <a:off x="7673009" y="254279"/>
            <a:ext cx="1319918" cy="716574"/>
          </a:xfrm>
          <a:prstGeom prst="flowChartPreparatio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rgbClr val="FF0000"/>
                </a:solidFill>
              </a:rPr>
              <a:t>Controller Manager</a:t>
            </a:r>
            <a:endParaRPr lang="en-US" sz="1100">
              <a:solidFill>
                <a:srgbClr val="FF0000"/>
              </a:solidFill>
            </a:endParaRPr>
          </a:p>
        </p:txBody>
      </p:sp>
      <p:pic>
        <p:nvPicPr>
          <p:cNvPr id="3" name="Picture 2"/>
          <p:cNvPicPr>
            <a:picLocks noChangeAspect="1"/>
          </p:cNvPicPr>
          <p:nvPr/>
        </p:nvPicPr>
        <p:blipFill>
          <a:blip r:embed="rId4"/>
          <a:stretch>
            <a:fillRect/>
          </a:stretch>
        </p:blipFill>
        <p:spPr>
          <a:xfrm>
            <a:off x="1066727" y="812621"/>
            <a:ext cx="6358538" cy="3696272"/>
          </a:xfrm>
          <a:prstGeom prst="rect">
            <a:avLst/>
          </a:prstGeom>
        </p:spPr>
      </p:pic>
    </p:spTree>
    <p:extLst>
      <p:ext uri="{BB962C8B-B14F-4D97-AF65-F5344CB8AC3E}">
        <p14:creationId xmlns:p14="http://schemas.microsoft.com/office/powerpoint/2010/main" val="1373366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1760</Words>
  <Application>Microsoft Office PowerPoint</Application>
  <PresentationFormat>On-screen Show (16:9)</PresentationFormat>
  <Paragraphs>167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Sarabun</vt:lpstr>
      <vt:lpstr>Arial</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Thắng Trần</cp:lastModifiedBy>
  <cp:revision>151</cp:revision>
  <dcterms:modified xsi:type="dcterms:W3CDTF">2021-08-22T03:11:35Z</dcterms:modified>
</cp:coreProperties>
</file>