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303" r:id="rId6"/>
    <p:sldId id="259" r:id="rId7"/>
    <p:sldId id="324" r:id="rId8"/>
    <p:sldId id="325" r:id="rId9"/>
    <p:sldId id="327" r:id="rId10"/>
    <p:sldId id="328" r:id="rId11"/>
    <p:sldId id="326" r:id="rId12"/>
    <p:sldId id="335" r:id="rId13"/>
    <p:sldId id="304" r:id="rId14"/>
    <p:sldId id="305" r:id="rId15"/>
    <p:sldId id="330" r:id="rId16"/>
    <p:sldId id="320" r:id="rId17"/>
    <p:sldId id="322" r:id="rId18"/>
    <p:sldId id="321" r:id="rId19"/>
    <p:sldId id="317" r:id="rId20"/>
    <p:sldId id="316" r:id="rId21"/>
    <p:sldId id="332" r:id="rId22"/>
    <p:sldId id="337" r:id="rId23"/>
    <p:sldId id="319" r:id="rId24"/>
    <p:sldId id="333" r:id="rId25"/>
    <p:sldId id="334" r:id="rId26"/>
    <p:sldId id="336"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1112" autoAdjust="0"/>
  </p:normalViewPr>
  <p:slideViewPr>
    <p:cSldViewPr snapToGrid="0">
      <p:cViewPr varScale="1">
        <p:scale>
          <a:sx n="89" d="100"/>
          <a:sy n="89" d="100"/>
        </p:scale>
        <p:origin x="1344" y="90"/>
      </p:cViewPr>
      <p:guideLst/>
    </p:cSldViewPr>
  </p:slideViewPr>
  <p:outlineViewPr>
    <p:cViewPr>
      <p:scale>
        <a:sx n="33" d="100"/>
        <a:sy n="33" d="100"/>
      </p:scale>
      <p:origin x="0" y="-16176"/>
    </p:cViewPr>
  </p:outlin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7272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Links:</a:t>
            </a:r>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Links:</a:t>
            </a:r>
          </a:p>
          <a:p>
            <a:r>
              <a:rPr lang="en-US" dirty="0"/>
              <a:t>Single operational monitoring view – https://docs.microsoft.com/azure/azure-arc/kubernetes/overview</a:t>
            </a:r>
          </a:p>
          <a:p>
            <a:r>
              <a:rPr lang="en-US" dirty="0"/>
              <a:t>https://docs.microsoft.com/azure/defender-for-cloud/defender-for-containers-introduction?tabs=defender-for-container-arch-aks</a:t>
            </a:r>
          </a:p>
          <a:p>
            <a:r>
              <a:rPr lang="en-US" dirty="0"/>
              <a:t>https://docs.microsoft.com/azure/azure-arc/kubernetes/conceptual-cluster-connect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Arc Jump Start - https://azurearcjumpstart.io/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04292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the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12/29/2021 12:43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latin typeface="+mj-lt"/>
              </a:rPr>
              <a:t>Simplify new tenant deployment</a:t>
            </a:r>
          </a:p>
          <a:p>
            <a:pPr lvl="1">
              <a:spcAft>
                <a:spcPts val="882"/>
              </a:spcAft>
            </a:pPr>
            <a:r>
              <a:rPr lang="en-US" sz="3000" dirty="0">
                <a:solidFill>
                  <a:schemeClr val="tx1"/>
                </a:solidFill>
                <a:latin typeface="+mj-lt"/>
              </a:rPr>
              <a:t>Improve reliability of tenant updates</a:t>
            </a:r>
          </a:p>
          <a:p>
            <a:pPr lvl="1">
              <a:spcAft>
                <a:spcPts val="882"/>
              </a:spcAft>
            </a:pPr>
            <a:r>
              <a:rPr lang="en-US" sz="3000" dirty="0">
                <a:solidFill>
                  <a:schemeClr val="tx1"/>
                </a:solidFill>
                <a:latin typeface="+mj-lt"/>
              </a:rPr>
              <a:t>Choose a suitable Docker container strategy on Azure</a:t>
            </a:r>
          </a:p>
          <a:p>
            <a:pPr lvl="1">
              <a:spcAft>
                <a:spcPts val="882"/>
              </a:spcAft>
            </a:pPr>
            <a:r>
              <a:rPr lang="en-US" sz="3000" dirty="0">
                <a:solidFill>
                  <a:schemeClr val="tx1"/>
                </a:solidFill>
                <a:latin typeface="+mj-lt"/>
              </a:rPr>
              <a:t>Migrate MongoDB data to Cosmos DB without application changes</a:t>
            </a:r>
          </a:p>
          <a:p>
            <a:pPr lvl="1">
              <a:spcAft>
                <a:spcPts val="882"/>
              </a:spcAft>
            </a:pPr>
            <a:r>
              <a:rPr lang="en-US" sz="3000" dirty="0">
                <a:solidFill>
                  <a:schemeClr val="tx1"/>
                </a:solidFill>
                <a:latin typeface="+mj-lt"/>
              </a:rPr>
              <a:t>Migrate relational data from PostgreSQL on-premises databases to Microsoft Azure</a:t>
            </a:r>
          </a:p>
          <a:p>
            <a:pPr lvl="1">
              <a:spcAft>
                <a:spcPts val="882"/>
              </a:spcAft>
            </a:pPr>
            <a:r>
              <a:rPr lang="en-US" sz="3000" dirty="0">
                <a:solidFill>
                  <a:schemeClr val="tx1"/>
                </a:solidFill>
                <a:latin typeface="+mj-lt"/>
              </a:rPr>
              <a:t>Continue to use Git repositories for source control</a:t>
            </a:r>
          </a:p>
          <a:p>
            <a:pPr lvl="1">
              <a:spcAft>
                <a:spcPts val="882"/>
              </a:spcAft>
            </a:pPr>
            <a:r>
              <a:rPr lang="en-US" sz="3000" dirty="0">
                <a:solidFill>
                  <a:schemeClr val="tx1"/>
                </a:solidFill>
                <a:latin typeface="+mj-lt"/>
              </a:rPr>
              <a:t>Look at GitHub Actions as the CICD tool of choice</a:t>
            </a:r>
          </a:p>
          <a:p>
            <a:pPr lvl="1">
              <a:spcAft>
                <a:spcPts val="882"/>
              </a:spcAft>
            </a:pPr>
            <a:endParaRPr lang="en-US" sz="3000" dirty="0">
              <a:solidFill>
                <a:schemeClr val="tx1"/>
              </a:solidFill>
            </a:endParaRPr>
          </a:p>
          <a:p>
            <a:pPr lvl="1">
              <a:spcAft>
                <a:spcPts val="882"/>
              </a:spcAft>
            </a:pPr>
            <a:endParaRPr lang="en-US" sz="3000" dirty="0">
              <a:solidFill>
                <a:schemeClr val="tx1"/>
              </a:solidFill>
              <a:latin typeface="+mj-lt"/>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rPr>
              <a:t>Use tools for deployment, CICD integration, container scheduling, orchestration, monitoring, and alerts</a:t>
            </a:r>
          </a:p>
          <a:p>
            <a:pPr lvl="1">
              <a:spcAft>
                <a:spcPts val="882"/>
              </a:spcAft>
            </a:pPr>
            <a:r>
              <a:rPr lang="en-US" sz="3000" dirty="0">
                <a:solidFill>
                  <a:schemeClr val="tx1"/>
                </a:solidFill>
              </a:rPr>
              <a:t>They wish to complete an implementation of the proposed solution for a single tenant to train the team and perfect the process</a:t>
            </a:r>
          </a:p>
          <a:p>
            <a:pPr lvl="1">
              <a:spcAft>
                <a:spcPts val="882"/>
              </a:spcAft>
            </a:pPr>
            <a:r>
              <a:rPr lang="en-US" sz="3000" dirty="0">
                <a:solidFill>
                  <a:schemeClr val="tx1"/>
                </a:solidFill>
              </a:rPr>
              <a:t>Enhance attendee session feedback with AI to prevent inappropriate content from being posted, and real-time language translation to better accommodate growing worldwide conference attendance.</a:t>
            </a:r>
          </a:p>
          <a:p>
            <a:pPr lvl="1">
              <a:spcAft>
                <a:spcPts val="882"/>
              </a:spcAft>
            </a:pPr>
            <a:endParaRPr lang="en-US" sz="3000" dirty="0">
              <a:latin typeface="+mj-lt"/>
            </a:endParaRPr>
          </a:p>
          <a:p>
            <a:pPr marL="236546" lvl="1" indent="0">
              <a:spcAft>
                <a:spcPts val="882"/>
              </a:spcAft>
              <a:buNone/>
            </a:pPr>
            <a:endParaRPr lang="en-US" sz="3000" dirty="0">
              <a:solidFill>
                <a:schemeClr val="tx1"/>
              </a:solidFill>
            </a:endParaRPr>
          </a:p>
          <a:p>
            <a:pPr>
              <a:spcAft>
                <a:spcPts val="882"/>
              </a:spcAft>
            </a:pPr>
            <a:endParaRPr lang="en-US" sz="3000" dirty="0">
              <a:solidFill>
                <a:schemeClr val="tx1"/>
              </a:solidFill>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a:t>
            </a:r>
            <a:r>
              <a:rPr lang="en-US" sz="4900" i="1" dirty="0">
                <a:solidFill>
                  <a:schemeClr val="tx1"/>
                </a:solidFill>
                <a:cs typeface="Segoe UI" panose="020B0502040204020203" pitchFamily="34" charset="0"/>
              </a:rPr>
              <a:t>(continued)</a:t>
            </a:r>
            <a:br>
              <a:rPr lang="en-US" i="1" dirty="0">
                <a:solidFill>
                  <a:schemeClr val="tx1"/>
                </a:solidFill>
                <a:latin typeface="Segoe UI" panose="020B0502040204020203" pitchFamily="34" charset="0"/>
              </a:rPr>
            </a:br>
            <a:endParaRPr lang="en-US" sz="3236" i="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90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2400" b="1" dirty="0"/>
              <a:t>There are many ways to deploy Docker containers on Azure, how do those options compare and what are motivations for each?</a:t>
            </a:r>
          </a:p>
          <a:p>
            <a:pPr lvl="0" fontAlgn="base">
              <a:tabLst>
                <a:tab pos="3200400" algn="l"/>
              </a:tabLst>
            </a:pPr>
            <a:endParaRPr lang="en-US" sz="2400" b="1" dirty="0"/>
          </a:p>
          <a:p>
            <a:pPr lvl="0" fontAlgn="base">
              <a:tabLst>
                <a:tab pos="3200400" algn="l"/>
              </a:tabLst>
            </a:pPr>
            <a:r>
              <a:rPr lang="en-US" sz="2400" b="1" dirty="0"/>
              <a:t>Is there an option in Azure that provides container orchestration platform features that are easy to manage and migrate to, that can also handle our scale and management workflow requirements?</a:t>
            </a:r>
          </a:p>
          <a:p>
            <a:pPr lvl="0" fontAlgn="base">
              <a:tabLst>
                <a:tab pos="3200400" algn="l"/>
              </a:tabLst>
            </a:pPr>
            <a:endParaRPr lang="en-US" sz="2400" b="1" dirty="0"/>
          </a:p>
          <a:p>
            <a:pPr lvl="0" fontAlgn="base">
              <a:tabLst>
                <a:tab pos="3200400" algn="l"/>
              </a:tabLst>
            </a:pPr>
            <a:r>
              <a:rPr lang="en-US" sz="2400" b="1" dirty="0"/>
              <a:t>We heard Azure Cosmos DB is compatible with MongoDB.  Will this provide a migration that minimizes code changes?</a:t>
            </a:r>
          </a:p>
          <a:p>
            <a:pPr lvl="0" fontAlgn="base">
              <a:tabLst>
                <a:tab pos="3200400" algn="l"/>
              </a:tabLst>
            </a:pPr>
            <a:endParaRPr lang="en-US" sz="2400" b="1" dirty="0"/>
          </a:p>
          <a:p>
            <a:pPr lvl="0" fontAlgn="base">
              <a:tabLst>
                <a:tab pos="3200400" algn="l"/>
              </a:tabLst>
            </a:pPr>
            <a:r>
              <a:rPr lang="en-US" sz="2400" b="1" dirty="0"/>
              <a:t>We know Microsoft offers Cognitive Services with pre-built AI models.  What models of the features we are looking to use for enhancing our conference website?:</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887009905"/>
              </p:ext>
            </p:extLst>
          </p:nvPr>
        </p:nvGraphicFramePr>
        <p:xfrm>
          <a:off x="3108070" y="3428999"/>
          <a:ext cx="8365061" cy="2661249"/>
        </p:xfrm>
        <a:graphic>
          <a:graphicData uri="http://schemas.openxmlformats.org/drawingml/2006/table">
            <a:tbl>
              <a:tblPr firstRow="1" bandRow="1">
                <a:tableStyleId>{69CF1AB2-1976-4502-BF36-3FF5EA218861}</a:tableStyleId>
              </a:tblPr>
              <a:tblGrid>
                <a:gridCol w="1829770">
                  <a:extLst>
                    <a:ext uri="{9D8B030D-6E8A-4147-A177-3AD203B41FA5}">
                      <a16:colId xmlns:a16="http://schemas.microsoft.com/office/drawing/2014/main" val="20000"/>
                    </a:ext>
                  </a:extLst>
                </a:gridCol>
                <a:gridCol w="6535291">
                  <a:extLst>
                    <a:ext uri="{9D8B030D-6E8A-4147-A177-3AD203B41FA5}">
                      <a16:colId xmlns:a16="http://schemas.microsoft.com/office/drawing/2014/main" val="20001"/>
                    </a:ext>
                  </a:extLst>
                </a:gridCol>
              </a:tblGrid>
              <a:tr h="739236">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739236">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182777">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2570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1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GitHub Actions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Diagram showing the preferred  solution will use Azure Kubernetes Service (AKS), which means that the container cluster topology is provisioned according to the number of requested nodes. The proposed containers deployed to the cluster are illustrated below. The data tier is provided by Cosmos DB outside of the container platform. The deployment of the containers to AKS is managed using a DevOps workflow utilizing GitHub Actions for CI/CD with Azure Container Registry and Helm.">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4"/>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3 – Multi-cloud Arc-enabled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F2969A9E-D18F-4E86-9705-2E480A95900B}"/>
              </a:ext>
            </a:extLst>
          </p:cNvPr>
          <p:cNvSpPr>
            <a:spLocks noGrp="1"/>
          </p:cNvSpPr>
          <p:nvPr>
            <p:ph type="body" sz="quarter" idx="10"/>
          </p:nvPr>
        </p:nvSpPr>
        <p:spPr>
          <a:xfrm>
            <a:off x="269239" y="1656677"/>
            <a:ext cx="11267087" cy="4911811"/>
          </a:xfrm>
        </p:spPr>
        <p:txBody>
          <a:bodyPr>
            <a:normAutofit fontScale="92500" lnSpcReduction="10000"/>
          </a:bodyPr>
          <a:lstStyle/>
          <a:p>
            <a:pPr lvl="1"/>
            <a:r>
              <a:rPr lang="en-US" sz="3600" dirty="0"/>
              <a:t>Pros</a:t>
            </a:r>
          </a:p>
          <a:p>
            <a:pPr lvl="2"/>
            <a:r>
              <a:rPr lang="en-US" sz="3208" dirty="0"/>
              <a:t>Vendor independence and flexibility</a:t>
            </a:r>
          </a:p>
          <a:p>
            <a:pPr lvl="2"/>
            <a:r>
              <a:rPr lang="en-US" sz="3208" dirty="0"/>
              <a:t>Utilize vendor specific capabilities and features</a:t>
            </a:r>
          </a:p>
          <a:p>
            <a:pPr lvl="2"/>
            <a:r>
              <a:rPr lang="en-US" sz="3208" dirty="0"/>
              <a:t>Reduce vendor to customer geographic latency</a:t>
            </a:r>
          </a:p>
          <a:p>
            <a:pPr lvl="2"/>
            <a:r>
              <a:rPr lang="en-US" sz="3208" dirty="0"/>
              <a:t>Improve resilience to vendor failure</a:t>
            </a:r>
          </a:p>
          <a:p>
            <a:pPr lvl="1"/>
            <a:r>
              <a:rPr lang="en-US" sz="3600" dirty="0"/>
              <a:t>Cons</a:t>
            </a:r>
          </a:p>
          <a:p>
            <a:pPr lvl="2"/>
            <a:r>
              <a:rPr lang="en-US" sz="3208" dirty="0"/>
              <a:t>Single operational monitoring and reporting view</a:t>
            </a:r>
          </a:p>
          <a:p>
            <a:pPr lvl="2"/>
            <a:r>
              <a:rPr lang="en-US" sz="3208" dirty="0"/>
              <a:t>Increased complexity – licensing, managing costs, compliance, hiring staff, governance, SLA</a:t>
            </a:r>
          </a:p>
          <a:p>
            <a:pPr lvl="2"/>
            <a:r>
              <a:rPr lang="en-US" sz="3208" dirty="0"/>
              <a:t>Security – attack surface area, identity management</a:t>
            </a:r>
          </a:p>
          <a:p>
            <a:pPr lvl="2"/>
            <a:endParaRPr lang="en-US" sz="3208" dirty="0"/>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0271696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p>
          <a:p>
            <a:pPr marL="0" indent="0">
              <a:buNone/>
            </a:pP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Kubernetes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 handling 3</a:t>
            </a:r>
          </a:p>
        </p:txBody>
      </p:sp>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with Cosmos DB without code changes; for easier migration and interoperability.</a:t>
            </a:r>
          </a:p>
          <a:p>
            <a:endParaRPr lang="en-US" dirty="0"/>
          </a:p>
        </p:txBody>
      </p:sp>
    </p:spTree>
    <p:extLst>
      <p:ext uri="{BB962C8B-B14F-4D97-AF65-F5344CB8AC3E}">
        <p14:creationId xmlns:p14="http://schemas.microsoft.com/office/powerpoint/2010/main" val="2445043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 handling 4</a:t>
            </a:r>
          </a:p>
        </p:txBody>
      </p:sp>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6817123"/>
          </a:xfrm>
        </p:spPr>
        <p:txBody>
          <a:bodyPr/>
          <a:lstStyle/>
          <a:p>
            <a:pPr marL="0" indent="0">
              <a:buNone/>
            </a:pPr>
            <a:r>
              <a:rPr lang="en-US" dirty="0"/>
              <a:t>We know Microsoft offers Cognitive Services with pre-built AI models. What models offer the features we are looking to use for enhancing our conference web site?</a:t>
            </a:r>
            <a:endParaRPr lang="en-US" sz="3600" dirty="0"/>
          </a:p>
          <a:p>
            <a:endParaRPr lang="en-US" sz="2000" dirty="0">
              <a:latin typeface="+mn-lt"/>
            </a:endParaRPr>
          </a:p>
          <a:p>
            <a:pPr marL="0" indent="0">
              <a:buNone/>
            </a:pPr>
            <a:r>
              <a:rPr lang="en-US" sz="2800" dirty="0">
                <a:latin typeface="+mn-lt"/>
              </a:rPr>
              <a:t>Azure Cognitive Services brings AI within reach for every developer - without requiring machine-learning expertise. All it takes is an API call to embed the ability to implement ML models managed by Microsoft.</a:t>
            </a:r>
          </a:p>
          <a:p>
            <a:pPr lvl="1"/>
            <a:r>
              <a:rPr lang="en-US" sz="2400" dirty="0">
                <a:latin typeface="+mn-lt"/>
              </a:rPr>
              <a:t>Content Moderator API can be used to add machine-assisted content moderation and human review tools for images, text, and videos. You can enhance your ability to detect potentially offensive or unwanted images through machine learning-based classifiers, custom lists, and optical character recognition (OCR).</a:t>
            </a:r>
          </a:p>
          <a:p>
            <a:pPr lvl="1"/>
            <a:r>
              <a:rPr lang="en-US" sz="2400" dirty="0"/>
              <a:t>Translator API can be used to integrate an AI service for real-time text translation. It can translate text in real-time across more than 70 languages.</a:t>
            </a:r>
          </a:p>
          <a:p>
            <a:endParaRPr lang="en-US" sz="2800" dirty="0">
              <a:latin typeface="+mn-lt"/>
            </a:endParaRPr>
          </a:p>
          <a:p>
            <a:endParaRPr lang="en-US" dirty="0"/>
          </a:p>
        </p:txBody>
      </p:sp>
    </p:spTree>
    <p:extLst>
      <p:ext uri="{BB962C8B-B14F-4D97-AF65-F5344CB8AC3E}">
        <p14:creationId xmlns:p14="http://schemas.microsoft.com/office/powerpoint/2010/main" val="483895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a:p>
            <a:pPr lvl="1" fontAlgn="base"/>
            <a:r>
              <a:rPr lang="en-US" sz="2800" b="1" dirty="0"/>
              <a:t>There is relational data stored in PostgreSQL running on Linux servers.</a:t>
            </a:r>
          </a:p>
          <a:p>
            <a:pPr lvl="1" fontAlgn="base"/>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lnSpcReduction="10000"/>
          </a:bodyPr>
          <a:lstStyle/>
          <a:p>
            <a:r>
              <a:rPr lang="en-US" sz="3600" b="1" dirty="0"/>
              <a:t>Conference owners (“customers”) are considered “tenants”, and each tenant is treated as a unique deployment including:</a:t>
            </a:r>
          </a:p>
          <a:p>
            <a:pPr lvl="2"/>
            <a:r>
              <a:rPr lang="en-US" sz="2400" b="1" dirty="0"/>
              <a:t>Each tenant has a database in the MongoDB cluster with its own collections, and a database in PostgreSQL.</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1996</Words>
  <Application>Microsoft Office PowerPoint</Application>
  <PresentationFormat>Widescreen</PresentationFormat>
  <Paragraphs>214</Paragraphs>
  <Slides>27</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needs (continued)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solution 3 – Multi-cloud Arc-enabled Services </vt:lpstr>
      <vt:lpstr>Preferred objection handling </vt:lpstr>
      <vt:lpstr>Preferred objection handling 2 </vt:lpstr>
      <vt:lpstr>Preferred objection handling 3</vt:lpstr>
      <vt:lpstr>Preferred objection handling 4</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2021-12-31T14:14:35Z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