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ac291c0c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ac291c0c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a1c09fe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a1c09fe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a1c09fe5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a1c09fe5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a1c0a00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a1c0a00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a1c09fe5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a1c09fe5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a1c09fe5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a1c09fe5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8a1c09fe5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a1c09fe5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b17e5c0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b17e5c0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a1c09fe5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a1c09fe5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b17e5c09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b17e5c09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abe5c05ca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abe5c05ca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a1c09fe5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a1c09fe5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ac291c0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ac291c0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abdd92c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abdd92c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abdd92cb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abdd92cb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a:t>
            </a:r>
            <a:r>
              <a:rPr lang="vi"/>
              <a:t>ích hợp mô hình Unet từ nghiên cứu của nhóm tác giả tại phòng thí nghiệm tương tác người máy cho bài toán phân vùng polyp dựa trên ảnh nội soi vào ứng dụng. Tại đây, sau khi tiếp nhận mô hình đã được huấn luyện từ nhóm nghiên cứu, em đã tiến hành xây dựng các thư viện nhằm đóng gói mô hình, xây dựng các RESTful API để hỗ trợ việc sử dụng mô hình. Các thư viện, API đó sẽ không chỉ có ý nghĩa với riêng mình khóa luận  mà còn có thể hỗ trợ các nhà phát triển phần mềm khác đưa ứng dụng của trí tuệ nhân tạo vào phần mềm của họ.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a1c09fe5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a1c09fe5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ac291c0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ac291c0c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ac291c0c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ac291c0c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a1f7dcfc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a1f7dcfc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3.jpg"/><Relationship Id="rId5" Type="http://schemas.openxmlformats.org/officeDocument/2006/relationships/image" Target="../media/image6.png"/><Relationship Id="rId6"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drive.google.com/file/d/1clK5avmYUqWdP3uRZzjvq6kSkZhSd8iA/view" TargetMode="Externa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236175" y="1327951"/>
            <a:ext cx="8222100" cy="119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sz="3000"/>
              <a:t>X</a:t>
            </a:r>
            <a:r>
              <a:rPr lang="vi" sz="3000"/>
              <a:t>ÂY DỰNG ỨNG DỤNG PHÁT HIỆN VÀ </a:t>
            </a:r>
            <a:endParaRPr sz="3000"/>
          </a:p>
          <a:p>
            <a:pPr indent="0" lvl="0" marL="0" rtl="0" algn="ctr">
              <a:spcBef>
                <a:spcPts val="0"/>
              </a:spcBef>
              <a:spcAft>
                <a:spcPts val="0"/>
              </a:spcAft>
              <a:buNone/>
            </a:pPr>
            <a:r>
              <a:rPr lang="vi" sz="3000"/>
              <a:t>PHÂN VÙNG KHỐI U DẠ DÀY TỪ ẢNH NỘI SOI</a:t>
            </a:r>
            <a:endParaRPr sz="3000"/>
          </a:p>
        </p:txBody>
      </p:sp>
      <p:sp>
        <p:nvSpPr>
          <p:cNvPr id="86" name="Google Shape;86;p13"/>
          <p:cNvSpPr txBox="1"/>
          <p:nvPr>
            <p:ph idx="1" type="subTitle"/>
          </p:nvPr>
        </p:nvSpPr>
        <p:spPr>
          <a:xfrm>
            <a:off x="3060150" y="3909650"/>
            <a:ext cx="5804100" cy="89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vi" sz="1800"/>
              <a:t>S</a:t>
            </a:r>
            <a:r>
              <a:rPr lang="vi" sz="1800"/>
              <a:t>inh viên: Đồng Xuân Toàn</a:t>
            </a:r>
            <a:endParaRPr sz="1800"/>
          </a:p>
          <a:p>
            <a:pPr indent="0" lvl="0" marL="0" rtl="0" algn="r">
              <a:spcBef>
                <a:spcPts val="0"/>
              </a:spcBef>
              <a:spcAft>
                <a:spcPts val="0"/>
              </a:spcAft>
              <a:buNone/>
            </a:pPr>
            <a:r>
              <a:rPr lang="vi" sz="1800"/>
              <a:t>Cán bộ hướng dẫn: TS. Nguyễn Đỗ Văn</a:t>
            </a:r>
            <a:endParaRPr sz="1800"/>
          </a:p>
          <a:p>
            <a:pPr indent="0" lvl="0" marL="0" rtl="0" algn="r">
              <a:spcBef>
                <a:spcPts val="0"/>
              </a:spcBef>
              <a:spcAft>
                <a:spcPts val="0"/>
              </a:spcAft>
              <a:buNone/>
            </a:pPr>
            <a:r>
              <a:t/>
            </a:r>
            <a:endParaRPr sz="1800"/>
          </a:p>
        </p:txBody>
      </p:sp>
      <p:sp>
        <p:nvSpPr>
          <p:cNvPr id="87" name="Google Shape;87;p13"/>
          <p:cNvSpPr txBox="1"/>
          <p:nvPr/>
        </p:nvSpPr>
        <p:spPr>
          <a:xfrm>
            <a:off x="2489875" y="121600"/>
            <a:ext cx="3432600" cy="5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900">
                <a:solidFill>
                  <a:srgbClr val="FFFFFF"/>
                </a:solidFill>
                <a:latin typeface="Roboto"/>
                <a:ea typeface="Roboto"/>
                <a:cs typeface="Roboto"/>
                <a:sym typeface="Roboto"/>
              </a:rPr>
              <a:t>KHÓA LUẬN TỐT NGHIỆP</a:t>
            </a:r>
            <a:endParaRPr sz="1900">
              <a:solidFill>
                <a:srgbClr val="FFFFFF"/>
              </a:solidFill>
              <a:latin typeface="Roboto"/>
              <a:ea typeface="Roboto"/>
              <a:cs typeface="Roboto"/>
              <a:sym typeface="Roboto"/>
            </a:endParaRPr>
          </a:p>
        </p:txBody>
      </p:sp>
      <p:sp>
        <p:nvSpPr>
          <p:cNvPr id="88" name="Google Shape;88;p1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224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500"/>
              <a:t>Kiến trúc hệ thống</a:t>
            </a:r>
            <a:endParaRPr sz="2500"/>
          </a:p>
        </p:txBody>
      </p:sp>
      <p:sp>
        <p:nvSpPr>
          <p:cNvPr id="154" name="Google Shape;154;p22"/>
          <p:cNvSpPr txBox="1"/>
          <p:nvPr>
            <p:ph idx="1" type="body"/>
          </p:nvPr>
        </p:nvSpPr>
        <p:spPr>
          <a:xfrm>
            <a:off x="3805900" y="710100"/>
            <a:ext cx="5077800" cy="390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vi"/>
              <a:t>S</a:t>
            </a:r>
            <a:r>
              <a:rPr lang="vi"/>
              <a:t>erver: </a:t>
            </a:r>
            <a:endParaRPr/>
          </a:p>
          <a:p>
            <a:pPr indent="-342900" lvl="0" marL="457200" rtl="0" algn="l">
              <a:lnSpc>
                <a:spcPct val="100000"/>
              </a:lnSpc>
              <a:spcBef>
                <a:spcPts val="800"/>
              </a:spcBef>
              <a:spcAft>
                <a:spcPts val="0"/>
              </a:spcAft>
              <a:buSzPts val="1800"/>
              <a:buChar char="●"/>
            </a:pPr>
            <a:r>
              <a:rPr lang="vi"/>
              <a:t>Quản lí thông tin bệnh nhân, các tài khoản người dùng.</a:t>
            </a:r>
            <a:endParaRPr/>
          </a:p>
          <a:p>
            <a:pPr indent="-342900" lvl="0" marL="457200" rtl="0" algn="l">
              <a:lnSpc>
                <a:spcPct val="100000"/>
              </a:lnSpc>
              <a:spcBef>
                <a:spcPts val="0"/>
              </a:spcBef>
              <a:spcAft>
                <a:spcPts val="0"/>
              </a:spcAft>
              <a:buSzPts val="1800"/>
              <a:buChar char="●"/>
            </a:pPr>
            <a:r>
              <a:rPr lang="vi"/>
              <a:t>Quản lí dữ liệu nội soi.</a:t>
            </a:r>
            <a:endParaRPr/>
          </a:p>
          <a:p>
            <a:pPr indent="-342900" lvl="0" marL="457200" rtl="0" algn="l">
              <a:lnSpc>
                <a:spcPct val="100000"/>
              </a:lnSpc>
              <a:spcBef>
                <a:spcPts val="0"/>
              </a:spcBef>
              <a:spcAft>
                <a:spcPts val="0"/>
              </a:spcAft>
              <a:buSzPts val="1800"/>
              <a:buChar char="●"/>
            </a:pPr>
            <a:r>
              <a:rPr lang="vi"/>
              <a:t>Cung cấp các RESTful API hỗ trợ phân vùng polyp tự động trên ảnh nội soi cùng các API khác giúp giao tiếp giữa Server và Client.</a:t>
            </a:r>
            <a:endParaRPr/>
          </a:p>
          <a:p>
            <a:pPr indent="0" lvl="0" marL="0" rtl="0" algn="l">
              <a:lnSpc>
                <a:spcPct val="100000"/>
              </a:lnSpc>
              <a:spcBef>
                <a:spcPts val="1600"/>
              </a:spcBef>
              <a:spcAft>
                <a:spcPts val="1600"/>
              </a:spcAft>
              <a:buNone/>
            </a:pPr>
            <a:r>
              <a:rPr lang="vi"/>
              <a:t>Client: Gửi các truy vấn tới Server, giao tiếp với người dùng. </a:t>
            </a:r>
            <a:endParaRPr/>
          </a:p>
        </p:txBody>
      </p:sp>
      <p:pic>
        <p:nvPicPr>
          <p:cNvPr id="155" name="Google Shape;155;p22"/>
          <p:cNvPicPr preferRelativeResize="0"/>
          <p:nvPr/>
        </p:nvPicPr>
        <p:blipFill>
          <a:blip r:embed="rId3">
            <a:alphaModFix/>
          </a:blip>
          <a:stretch>
            <a:fillRect/>
          </a:stretch>
        </p:blipFill>
        <p:spPr>
          <a:xfrm>
            <a:off x="426550" y="710100"/>
            <a:ext cx="3127101" cy="4166319"/>
          </a:xfrm>
          <a:prstGeom prst="rect">
            <a:avLst/>
          </a:prstGeom>
          <a:noFill/>
          <a:ln>
            <a:noFill/>
          </a:ln>
        </p:spPr>
      </p:pic>
      <p:sp>
        <p:nvSpPr>
          <p:cNvPr id="156" name="Google Shape;156;p2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311700" y="71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500"/>
              <a:t>Công nghệ sử dụng</a:t>
            </a:r>
            <a:endParaRPr sz="2500"/>
          </a:p>
        </p:txBody>
      </p:sp>
      <p:pic>
        <p:nvPicPr>
          <p:cNvPr id="162" name="Google Shape;162;p23"/>
          <p:cNvPicPr preferRelativeResize="0"/>
          <p:nvPr/>
        </p:nvPicPr>
        <p:blipFill>
          <a:blip r:embed="rId3">
            <a:alphaModFix/>
          </a:blip>
          <a:stretch>
            <a:fillRect/>
          </a:stretch>
        </p:blipFill>
        <p:spPr>
          <a:xfrm>
            <a:off x="152400" y="583000"/>
            <a:ext cx="2381250" cy="2381250"/>
          </a:xfrm>
          <a:prstGeom prst="rect">
            <a:avLst/>
          </a:prstGeom>
          <a:noFill/>
          <a:ln>
            <a:noFill/>
          </a:ln>
        </p:spPr>
      </p:pic>
      <p:pic>
        <p:nvPicPr>
          <p:cNvPr id="163" name="Google Shape;163;p23"/>
          <p:cNvPicPr preferRelativeResize="0"/>
          <p:nvPr/>
        </p:nvPicPr>
        <p:blipFill>
          <a:blip r:embed="rId4">
            <a:alphaModFix/>
          </a:blip>
          <a:stretch>
            <a:fillRect/>
          </a:stretch>
        </p:blipFill>
        <p:spPr>
          <a:xfrm>
            <a:off x="5999775" y="800047"/>
            <a:ext cx="3044026" cy="1578455"/>
          </a:xfrm>
          <a:prstGeom prst="rect">
            <a:avLst/>
          </a:prstGeom>
          <a:noFill/>
          <a:ln>
            <a:noFill/>
          </a:ln>
        </p:spPr>
      </p:pic>
      <p:pic>
        <p:nvPicPr>
          <p:cNvPr id="164" name="Google Shape;164;p23"/>
          <p:cNvPicPr preferRelativeResize="0"/>
          <p:nvPr/>
        </p:nvPicPr>
        <p:blipFill>
          <a:blip r:embed="rId5">
            <a:alphaModFix/>
          </a:blip>
          <a:stretch>
            <a:fillRect/>
          </a:stretch>
        </p:blipFill>
        <p:spPr>
          <a:xfrm>
            <a:off x="2682050" y="1031100"/>
            <a:ext cx="3044026" cy="1702700"/>
          </a:xfrm>
          <a:prstGeom prst="rect">
            <a:avLst/>
          </a:prstGeom>
          <a:noFill/>
          <a:ln>
            <a:noFill/>
          </a:ln>
        </p:spPr>
      </p:pic>
      <p:pic>
        <p:nvPicPr>
          <p:cNvPr id="165" name="Google Shape;165;p23"/>
          <p:cNvPicPr preferRelativeResize="0"/>
          <p:nvPr/>
        </p:nvPicPr>
        <p:blipFill>
          <a:blip r:embed="rId6">
            <a:alphaModFix/>
          </a:blip>
          <a:stretch>
            <a:fillRect/>
          </a:stretch>
        </p:blipFill>
        <p:spPr>
          <a:xfrm>
            <a:off x="311700" y="2733800"/>
            <a:ext cx="2488038" cy="2154226"/>
          </a:xfrm>
          <a:prstGeom prst="rect">
            <a:avLst/>
          </a:prstGeom>
          <a:noFill/>
          <a:ln>
            <a:noFill/>
          </a:ln>
        </p:spPr>
      </p:pic>
      <p:sp>
        <p:nvSpPr>
          <p:cNvPr id="166" name="Google Shape;166;p2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97525" y="2650"/>
            <a:ext cx="8520600" cy="5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500"/>
              <a:t>Phương pháp phân vùng polyp</a:t>
            </a:r>
            <a:endParaRPr sz="2500"/>
          </a:p>
        </p:txBody>
      </p:sp>
      <p:pic>
        <p:nvPicPr>
          <p:cNvPr id="172" name="Google Shape;172;p24"/>
          <p:cNvPicPr preferRelativeResize="0"/>
          <p:nvPr/>
        </p:nvPicPr>
        <p:blipFill>
          <a:blip r:embed="rId3">
            <a:alphaModFix/>
          </a:blip>
          <a:stretch>
            <a:fillRect/>
          </a:stretch>
        </p:blipFill>
        <p:spPr>
          <a:xfrm>
            <a:off x="97525" y="524825"/>
            <a:ext cx="6096800" cy="4116300"/>
          </a:xfrm>
          <a:prstGeom prst="rect">
            <a:avLst/>
          </a:prstGeom>
          <a:noFill/>
          <a:ln>
            <a:noFill/>
          </a:ln>
        </p:spPr>
      </p:pic>
      <p:sp>
        <p:nvSpPr>
          <p:cNvPr id="173" name="Google Shape;173;p24"/>
          <p:cNvSpPr txBox="1"/>
          <p:nvPr/>
        </p:nvSpPr>
        <p:spPr>
          <a:xfrm>
            <a:off x="1206750" y="4563200"/>
            <a:ext cx="3312000" cy="35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a:latin typeface="Roboto"/>
                <a:ea typeface="Roboto"/>
                <a:cs typeface="Roboto"/>
                <a:sym typeface="Roboto"/>
              </a:rPr>
              <a:t>Kiến trúc mạng Unet</a:t>
            </a:r>
            <a:endParaRPr>
              <a:latin typeface="Roboto"/>
              <a:ea typeface="Roboto"/>
              <a:cs typeface="Roboto"/>
              <a:sym typeface="Roboto"/>
            </a:endParaRPr>
          </a:p>
        </p:txBody>
      </p:sp>
      <p:sp>
        <p:nvSpPr>
          <p:cNvPr id="174" name="Google Shape;174;p2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97525" y="2650"/>
            <a:ext cx="8520600" cy="5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500"/>
              <a:t>Kiến trúc Encoder</a:t>
            </a:r>
            <a:endParaRPr sz="2500"/>
          </a:p>
        </p:txBody>
      </p:sp>
      <p:pic>
        <p:nvPicPr>
          <p:cNvPr id="180" name="Google Shape;180;p25"/>
          <p:cNvPicPr preferRelativeResize="0"/>
          <p:nvPr/>
        </p:nvPicPr>
        <p:blipFill>
          <a:blip r:embed="rId3">
            <a:alphaModFix/>
          </a:blip>
          <a:stretch>
            <a:fillRect/>
          </a:stretch>
        </p:blipFill>
        <p:spPr>
          <a:xfrm>
            <a:off x="239150" y="492550"/>
            <a:ext cx="5592249" cy="4354575"/>
          </a:xfrm>
          <a:prstGeom prst="rect">
            <a:avLst/>
          </a:prstGeom>
          <a:noFill/>
          <a:ln>
            <a:noFill/>
          </a:ln>
        </p:spPr>
      </p:pic>
      <p:sp>
        <p:nvSpPr>
          <p:cNvPr id="181" name="Google Shape;181;p2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311700" y="71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500"/>
              <a:t>Công nghệ sử dụng</a:t>
            </a:r>
            <a:endParaRPr sz="2500"/>
          </a:p>
        </p:txBody>
      </p:sp>
      <p:pic>
        <p:nvPicPr>
          <p:cNvPr id="187" name="Google Shape;187;p26"/>
          <p:cNvPicPr preferRelativeResize="0"/>
          <p:nvPr/>
        </p:nvPicPr>
        <p:blipFill>
          <a:blip r:embed="rId3">
            <a:alphaModFix/>
          </a:blip>
          <a:stretch>
            <a:fillRect/>
          </a:stretch>
        </p:blipFill>
        <p:spPr>
          <a:xfrm>
            <a:off x="311700" y="831875"/>
            <a:ext cx="5702675" cy="2292475"/>
          </a:xfrm>
          <a:prstGeom prst="rect">
            <a:avLst/>
          </a:prstGeom>
          <a:noFill/>
          <a:ln>
            <a:noFill/>
          </a:ln>
        </p:spPr>
      </p:pic>
      <p:pic>
        <p:nvPicPr>
          <p:cNvPr id="188" name="Google Shape;188;p26"/>
          <p:cNvPicPr preferRelativeResize="0"/>
          <p:nvPr/>
        </p:nvPicPr>
        <p:blipFill>
          <a:blip r:embed="rId4">
            <a:alphaModFix/>
          </a:blip>
          <a:stretch>
            <a:fillRect/>
          </a:stretch>
        </p:blipFill>
        <p:spPr>
          <a:xfrm>
            <a:off x="6360200" y="546396"/>
            <a:ext cx="2165574" cy="2667276"/>
          </a:xfrm>
          <a:prstGeom prst="rect">
            <a:avLst/>
          </a:prstGeom>
          <a:noFill/>
          <a:ln>
            <a:noFill/>
          </a:ln>
        </p:spPr>
      </p:pic>
      <p:sp>
        <p:nvSpPr>
          <p:cNvPr id="189" name="Google Shape;189;p2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71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500"/>
              <a:t>Cài đặt và chạy thử nghiệm - Chức năng chính</a:t>
            </a:r>
            <a:endParaRPr sz="2500"/>
          </a:p>
        </p:txBody>
      </p:sp>
      <p:sp>
        <p:nvSpPr>
          <p:cNvPr id="195" name="Google Shape;195;p27"/>
          <p:cNvSpPr txBox="1"/>
          <p:nvPr>
            <p:ph idx="1" type="body"/>
          </p:nvPr>
        </p:nvSpPr>
        <p:spPr>
          <a:xfrm>
            <a:off x="311700" y="608375"/>
            <a:ext cx="8624700" cy="38361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1600"/>
              </a:spcBef>
              <a:spcAft>
                <a:spcPts val="0"/>
              </a:spcAft>
              <a:buSzPts val="2000"/>
              <a:buChar char="●"/>
            </a:pPr>
            <a:r>
              <a:rPr lang="vi" sz="2000"/>
              <a:t>Ph</a:t>
            </a:r>
            <a:r>
              <a:rPr lang="vi" sz="2000"/>
              <a:t>ân vùng polyp tự động dựa trên ảnh/video nội soi.</a:t>
            </a:r>
            <a:endParaRPr sz="2000"/>
          </a:p>
          <a:p>
            <a:pPr indent="-355600" lvl="0" marL="457200" rtl="0" algn="l">
              <a:lnSpc>
                <a:spcPct val="115000"/>
              </a:lnSpc>
              <a:spcBef>
                <a:spcPts val="1600"/>
              </a:spcBef>
              <a:spcAft>
                <a:spcPts val="0"/>
              </a:spcAft>
              <a:buSzPts val="2000"/>
              <a:buChar char="●"/>
            </a:pPr>
            <a:r>
              <a:rPr lang="vi" sz="2000"/>
              <a:t>Quản lí, thống kê thông tin về người bệnh, ca bệnh.</a:t>
            </a:r>
            <a:endParaRPr sz="2000"/>
          </a:p>
          <a:p>
            <a:pPr indent="-355600" lvl="0" marL="457200" rtl="0" algn="l">
              <a:lnSpc>
                <a:spcPct val="115000"/>
              </a:lnSpc>
              <a:spcBef>
                <a:spcPts val="1600"/>
              </a:spcBef>
              <a:spcAft>
                <a:spcPts val="0"/>
              </a:spcAft>
              <a:buSzPts val="2000"/>
              <a:buChar char="●"/>
            </a:pPr>
            <a:r>
              <a:rPr lang="vi" sz="2000"/>
              <a:t>Quản lí tài khoản người dùng.</a:t>
            </a:r>
            <a:endParaRPr sz="2000"/>
          </a:p>
          <a:p>
            <a:pPr indent="-355600" lvl="0" marL="457200" rtl="0" algn="l">
              <a:lnSpc>
                <a:spcPct val="115000"/>
              </a:lnSpc>
              <a:spcBef>
                <a:spcPts val="1600"/>
              </a:spcBef>
              <a:spcAft>
                <a:spcPts val="0"/>
              </a:spcAft>
              <a:buSzPts val="2000"/>
              <a:buChar char="●"/>
            </a:pPr>
            <a:r>
              <a:rPr lang="vi" sz="2000"/>
              <a:t>Hỗ trợ nhiều tính năng tiện ích như xuất bệnh án điện tử, xuất phiếu kết quả nội soi, chụp ảnh màn hình nội soi, xuất dữ liệu nội soi đã được phân vùng.</a:t>
            </a:r>
            <a:endParaRPr sz="2000"/>
          </a:p>
          <a:p>
            <a:pPr indent="-355600" lvl="0" marL="457200" rtl="0" algn="l">
              <a:lnSpc>
                <a:spcPct val="115000"/>
              </a:lnSpc>
              <a:spcBef>
                <a:spcPts val="1600"/>
              </a:spcBef>
              <a:spcAft>
                <a:spcPts val="0"/>
              </a:spcAft>
              <a:buSzPts val="2000"/>
              <a:buChar char="●"/>
            </a:pPr>
            <a:r>
              <a:rPr lang="vi" sz="2000"/>
              <a:t>Ngăn chặn người dùng tải mã độc lên hệ thống.</a:t>
            </a:r>
            <a:endParaRPr sz="2000"/>
          </a:p>
        </p:txBody>
      </p:sp>
      <p:sp>
        <p:nvSpPr>
          <p:cNvPr id="196" name="Google Shape;196;p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311700" y="0"/>
            <a:ext cx="85206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200"/>
              <a:t>Video demo </a:t>
            </a:r>
            <a:endParaRPr sz="2200"/>
          </a:p>
        </p:txBody>
      </p:sp>
      <p:pic>
        <p:nvPicPr>
          <p:cNvPr id="202" name="Google Shape;202;p28" title="demo_video_final.mp4">
            <a:hlinkClick r:id="rId3"/>
          </p:cNvPr>
          <p:cNvPicPr preferRelativeResize="0"/>
          <p:nvPr/>
        </p:nvPicPr>
        <p:blipFill>
          <a:blip r:embed="rId4">
            <a:alphaModFix/>
          </a:blip>
          <a:stretch>
            <a:fillRect/>
          </a:stretch>
        </p:blipFill>
        <p:spPr>
          <a:xfrm>
            <a:off x="398725" y="454500"/>
            <a:ext cx="7797941" cy="4384201"/>
          </a:xfrm>
          <a:prstGeom prst="rect">
            <a:avLst/>
          </a:prstGeom>
          <a:noFill/>
          <a:ln>
            <a:noFill/>
          </a:ln>
        </p:spPr>
      </p:pic>
      <p:sp>
        <p:nvSpPr>
          <p:cNvPr id="203" name="Google Shape;203;p2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311700" y="71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500"/>
              <a:t>Cài đặt và chạy thử nghiệm - Màn hình chẩn đoán</a:t>
            </a:r>
            <a:endParaRPr sz="2500"/>
          </a:p>
        </p:txBody>
      </p:sp>
      <p:pic>
        <p:nvPicPr>
          <p:cNvPr id="209" name="Google Shape;209;p29"/>
          <p:cNvPicPr preferRelativeResize="0"/>
          <p:nvPr/>
        </p:nvPicPr>
        <p:blipFill>
          <a:blip r:embed="rId3">
            <a:alphaModFix/>
          </a:blip>
          <a:stretch>
            <a:fillRect/>
          </a:stretch>
        </p:blipFill>
        <p:spPr>
          <a:xfrm>
            <a:off x="600400" y="559200"/>
            <a:ext cx="5811252" cy="4327526"/>
          </a:xfrm>
          <a:prstGeom prst="rect">
            <a:avLst/>
          </a:prstGeom>
          <a:noFill/>
          <a:ln>
            <a:noFill/>
          </a:ln>
        </p:spPr>
      </p:pic>
      <p:sp>
        <p:nvSpPr>
          <p:cNvPr id="210" name="Google Shape;210;p2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311700" y="71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500"/>
              <a:t>Cài đặt và chạy thử nghiệm - Q</a:t>
            </a:r>
            <a:r>
              <a:rPr lang="vi" sz="2500"/>
              <a:t>uản lí tài khoản</a:t>
            </a:r>
            <a:endParaRPr sz="2500"/>
          </a:p>
        </p:txBody>
      </p:sp>
      <p:pic>
        <p:nvPicPr>
          <p:cNvPr id="216" name="Google Shape;216;p30"/>
          <p:cNvPicPr preferRelativeResize="0"/>
          <p:nvPr/>
        </p:nvPicPr>
        <p:blipFill>
          <a:blip r:embed="rId3">
            <a:alphaModFix/>
          </a:blip>
          <a:stretch>
            <a:fillRect/>
          </a:stretch>
        </p:blipFill>
        <p:spPr>
          <a:xfrm>
            <a:off x="39013" y="679475"/>
            <a:ext cx="9065976" cy="4118366"/>
          </a:xfrm>
          <a:prstGeom prst="rect">
            <a:avLst/>
          </a:prstGeom>
          <a:noFill/>
          <a:ln>
            <a:noFill/>
          </a:ln>
        </p:spPr>
      </p:pic>
      <p:sp>
        <p:nvSpPr>
          <p:cNvPr id="217" name="Google Shape;217;p3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311700" y="930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500"/>
              <a:t>Đánh giá</a:t>
            </a:r>
            <a:endParaRPr sz="2500"/>
          </a:p>
        </p:txBody>
      </p:sp>
      <p:sp>
        <p:nvSpPr>
          <p:cNvPr id="223" name="Google Shape;223;p31"/>
          <p:cNvSpPr txBox="1"/>
          <p:nvPr>
            <p:ph idx="1" type="body"/>
          </p:nvPr>
        </p:nvSpPr>
        <p:spPr>
          <a:xfrm>
            <a:off x="387900" y="608525"/>
            <a:ext cx="8520600" cy="420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a:t>Ứng dụng về cơ bản đã đáp ứng được một số yêu cầu theo thông tư số </a:t>
            </a:r>
            <a:r>
              <a:rPr lang="vi"/>
              <a:t>46/2018/TT-BYT về việc xây dựng hồ sơ bệnh án điện tử như:</a:t>
            </a:r>
            <a:endParaRPr/>
          </a:p>
          <a:p>
            <a:pPr indent="-342900" lvl="0" marL="457200" rtl="0" algn="l">
              <a:lnSpc>
                <a:spcPct val="115000"/>
              </a:lnSpc>
              <a:spcBef>
                <a:spcPts val="0"/>
              </a:spcBef>
              <a:spcAft>
                <a:spcPts val="0"/>
              </a:spcAft>
              <a:buSzPts val="1800"/>
              <a:buChar char="●"/>
            </a:pPr>
            <a:r>
              <a:rPr lang="vi"/>
              <a:t>Mỗi người bệnh chỉ có một mã số quản lý, lưu trữ hồ sơ bệnh án điện tử tại một cơ sở khám bệnh, chữa bệnh (Khoản 1, điều 3).</a:t>
            </a:r>
            <a:endParaRPr/>
          </a:p>
          <a:p>
            <a:pPr indent="-342900" lvl="0" marL="457200" rtl="0" algn="l">
              <a:lnSpc>
                <a:spcPct val="115000"/>
              </a:lnSpc>
              <a:spcBef>
                <a:spcPts val="0"/>
              </a:spcBef>
              <a:spcAft>
                <a:spcPts val="0"/>
              </a:spcAft>
              <a:buSzPts val="1800"/>
              <a:buChar char="●"/>
            </a:pPr>
            <a:r>
              <a:rPr lang="vi"/>
              <a:t>Kiểm soát truy cập của người dùng gồm xác thực người dùng, phân quyền người dùng theo từng vai trò công việc. Xây dựng phương án phòng ngừa, phát hiện, ngăn chặn và loại bỏ phần mềm độc hại (Khoản 2, điều 10).</a:t>
            </a:r>
            <a:endParaRPr/>
          </a:p>
          <a:p>
            <a:pPr indent="0" lvl="0" marL="0" rtl="0" algn="l">
              <a:lnSpc>
                <a:spcPct val="115000"/>
              </a:lnSpc>
              <a:spcBef>
                <a:spcPts val="0"/>
              </a:spcBef>
              <a:spcAft>
                <a:spcPts val="0"/>
              </a:spcAft>
              <a:buNone/>
            </a:pPr>
            <a:r>
              <a:t/>
            </a:r>
            <a:endParaRPr/>
          </a:p>
        </p:txBody>
      </p:sp>
      <p:sp>
        <p:nvSpPr>
          <p:cNvPr id="224" name="Google Shape;224;p3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224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500"/>
              <a:t>N</a:t>
            </a:r>
            <a:r>
              <a:rPr lang="vi" sz="2500"/>
              <a:t>ội dung</a:t>
            </a:r>
            <a:endParaRPr sz="2500"/>
          </a:p>
        </p:txBody>
      </p:sp>
      <p:sp>
        <p:nvSpPr>
          <p:cNvPr id="94" name="Google Shape;94;p14"/>
          <p:cNvSpPr txBox="1"/>
          <p:nvPr>
            <p:ph idx="1" type="body"/>
          </p:nvPr>
        </p:nvSpPr>
        <p:spPr>
          <a:xfrm>
            <a:off x="387900" y="831875"/>
            <a:ext cx="8520600" cy="3737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vi"/>
              <a:t>1. G</a:t>
            </a:r>
            <a:r>
              <a:rPr lang="vi"/>
              <a:t>iới thiệu đề tài</a:t>
            </a:r>
            <a:endParaRPr/>
          </a:p>
          <a:p>
            <a:pPr indent="0" lvl="0" marL="0" rtl="0" algn="l">
              <a:lnSpc>
                <a:spcPct val="100000"/>
              </a:lnSpc>
              <a:spcBef>
                <a:spcPts val="1600"/>
              </a:spcBef>
              <a:spcAft>
                <a:spcPts val="0"/>
              </a:spcAft>
              <a:buNone/>
            </a:pPr>
            <a:r>
              <a:rPr lang="vi"/>
              <a:t>2. </a:t>
            </a:r>
            <a:r>
              <a:rPr lang="vi"/>
              <a:t>Phân tích thiết kế</a:t>
            </a:r>
            <a:endParaRPr/>
          </a:p>
          <a:p>
            <a:pPr indent="0" lvl="0" marL="0" rtl="0" algn="l">
              <a:lnSpc>
                <a:spcPct val="100000"/>
              </a:lnSpc>
              <a:spcBef>
                <a:spcPts val="1600"/>
              </a:spcBef>
              <a:spcAft>
                <a:spcPts val="0"/>
              </a:spcAft>
              <a:buNone/>
            </a:pPr>
            <a:r>
              <a:rPr lang="vi"/>
              <a:t>3. </a:t>
            </a:r>
            <a:r>
              <a:rPr lang="vi"/>
              <a:t>Ứng dụng mô hình Unet vào bài toán phân vùng Polyp trên ảnh nội soi</a:t>
            </a:r>
            <a:endParaRPr/>
          </a:p>
          <a:p>
            <a:pPr indent="0" lvl="0" marL="0" rtl="0" algn="l">
              <a:lnSpc>
                <a:spcPct val="100000"/>
              </a:lnSpc>
              <a:spcBef>
                <a:spcPts val="1600"/>
              </a:spcBef>
              <a:spcAft>
                <a:spcPts val="0"/>
              </a:spcAft>
              <a:buNone/>
            </a:pPr>
            <a:r>
              <a:rPr lang="vi"/>
              <a:t>4. Cài đặt và chạy thử nghiệm</a:t>
            </a:r>
            <a:endParaRPr/>
          </a:p>
          <a:p>
            <a:pPr indent="0" lvl="0" marL="0" rtl="0" algn="l">
              <a:lnSpc>
                <a:spcPct val="100000"/>
              </a:lnSpc>
              <a:spcBef>
                <a:spcPts val="1600"/>
              </a:spcBef>
              <a:spcAft>
                <a:spcPts val="1600"/>
              </a:spcAft>
              <a:buNone/>
            </a:pPr>
            <a:r>
              <a:rPr lang="vi"/>
              <a:t>5. Kết luận và hướng phát triển</a:t>
            </a:r>
            <a:endParaRPr/>
          </a:p>
        </p:txBody>
      </p:sp>
      <p:sp>
        <p:nvSpPr>
          <p:cNvPr id="95" name="Google Shape;95;p1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311700" y="71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500"/>
              <a:t>Kết luận và hướng phát triển</a:t>
            </a:r>
            <a:endParaRPr sz="2500"/>
          </a:p>
        </p:txBody>
      </p:sp>
      <p:sp>
        <p:nvSpPr>
          <p:cNvPr id="230" name="Google Shape;230;p32"/>
          <p:cNvSpPr txBox="1"/>
          <p:nvPr>
            <p:ph idx="1" type="body"/>
          </p:nvPr>
        </p:nvSpPr>
        <p:spPr>
          <a:xfrm>
            <a:off x="311700" y="608375"/>
            <a:ext cx="8624700" cy="383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a:t>K</a:t>
            </a:r>
            <a:r>
              <a:rPr lang="vi"/>
              <a:t>ết luận:</a:t>
            </a:r>
            <a:endParaRPr/>
          </a:p>
          <a:p>
            <a:pPr indent="0" lvl="0" marL="0" rtl="0" algn="l">
              <a:lnSpc>
                <a:spcPct val="115000"/>
              </a:lnSpc>
              <a:spcBef>
                <a:spcPts val="0"/>
              </a:spcBef>
              <a:spcAft>
                <a:spcPts val="0"/>
              </a:spcAft>
              <a:buNone/>
            </a:pPr>
            <a:r>
              <a:rPr lang="vi"/>
              <a:t>- Hoàn thành việc đóng gói, tích hợp mô hình mạng Unet lên nền tảng Web.</a:t>
            </a:r>
            <a:endParaRPr/>
          </a:p>
          <a:p>
            <a:pPr indent="0" lvl="0" marL="0" rtl="0" algn="l">
              <a:lnSpc>
                <a:spcPct val="115000"/>
              </a:lnSpc>
              <a:spcBef>
                <a:spcPts val="0"/>
              </a:spcBef>
              <a:spcAft>
                <a:spcPts val="0"/>
              </a:spcAft>
              <a:buNone/>
            </a:pPr>
            <a:r>
              <a:rPr lang="vi"/>
              <a:t>- Xây dựng thành công ứng dụng, đáp ứng các mục tiêu đã đề ra.</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vi"/>
              <a:t>Hướng phát triển:</a:t>
            </a:r>
            <a:endParaRPr/>
          </a:p>
          <a:p>
            <a:pPr indent="0" lvl="0" marL="0" rtl="0" algn="l">
              <a:lnSpc>
                <a:spcPct val="115000"/>
              </a:lnSpc>
              <a:spcBef>
                <a:spcPts val="0"/>
              </a:spcBef>
              <a:spcAft>
                <a:spcPts val="0"/>
              </a:spcAft>
              <a:buNone/>
            </a:pPr>
            <a:r>
              <a:rPr lang="vi"/>
              <a:t>- Tìm hiểu thêm các mô hình mạng nơ ron khác cho bài toán phân vùng polyp để cải tiến độ chính xác.</a:t>
            </a:r>
            <a:endParaRPr/>
          </a:p>
          <a:p>
            <a:pPr indent="0" lvl="0" marL="0" rtl="0" algn="l">
              <a:lnSpc>
                <a:spcPct val="115000"/>
              </a:lnSpc>
              <a:spcBef>
                <a:spcPts val="0"/>
              </a:spcBef>
              <a:spcAft>
                <a:spcPts val="0"/>
              </a:spcAft>
              <a:buNone/>
            </a:pPr>
            <a:r>
              <a:rPr lang="vi"/>
              <a:t>- Cải tiến giao diện thân thiện với người dùng hơn. </a:t>
            </a:r>
            <a:endParaRPr/>
          </a:p>
          <a:p>
            <a:pPr indent="0" lvl="0" marL="0" rtl="0" algn="l">
              <a:lnSpc>
                <a:spcPct val="115000"/>
              </a:lnSpc>
              <a:spcBef>
                <a:spcPts val="0"/>
              </a:spcBef>
              <a:spcAft>
                <a:spcPts val="0"/>
              </a:spcAft>
              <a:buNone/>
            </a:pPr>
            <a:r>
              <a:rPr lang="vi"/>
              <a:t>- Bổ sung thêm nhiều tính năng tiện ích như hội chẩn trực tuyến, ...</a:t>
            </a:r>
            <a:endParaRPr/>
          </a:p>
        </p:txBody>
      </p:sp>
      <p:sp>
        <p:nvSpPr>
          <p:cNvPr id="231" name="Google Shape;231;p3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224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500"/>
              <a:t>Giới thiệu đề tài - Thực trạng</a:t>
            </a:r>
            <a:endParaRPr sz="2500"/>
          </a:p>
        </p:txBody>
      </p:sp>
      <p:sp>
        <p:nvSpPr>
          <p:cNvPr id="101" name="Google Shape;101;p15"/>
          <p:cNvSpPr txBox="1"/>
          <p:nvPr>
            <p:ph idx="1" type="body"/>
          </p:nvPr>
        </p:nvSpPr>
        <p:spPr>
          <a:xfrm>
            <a:off x="387900" y="831875"/>
            <a:ext cx="8520600" cy="130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vi"/>
              <a:t>- Xu hướng ứng dụng công nghệ thông tin trong quản lí dữ liệu tại bệnh viện đang ngày càng phát triển.</a:t>
            </a:r>
            <a:endParaRPr/>
          </a:p>
          <a:p>
            <a:pPr indent="0" lvl="0" marL="0" rtl="0" algn="l">
              <a:lnSpc>
                <a:spcPct val="100000"/>
              </a:lnSpc>
              <a:spcBef>
                <a:spcPts val="600"/>
              </a:spcBef>
              <a:spcAft>
                <a:spcPts val="0"/>
              </a:spcAft>
              <a:buNone/>
            </a:pPr>
            <a:r>
              <a:rPr lang="vi"/>
              <a:t>- Việc ứng dụng trí tuệ nhân tạo trong chẩn đoán hình ảnh đã mang lại những hiệu quả tích cực.</a:t>
            </a:r>
            <a:endParaRPr/>
          </a:p>
          <a:p>
            <a:pPr indent="0" lvl="0" marL="0" rtl="0" algn="l">
              <a:lnSpc>
                <a:spcPct val="100000"/>
              </a:lnSpc>
              <a:spcBef>
                <a:spcPts val="600"/>
              </a:spcBef>
              <a:spcAft>
                <a:spcPts val="1600"/>
              </a:spcAft>
              <a:buNone/>
            </a:pPr>
            <a:r>
              <a:t/>
            </a:r>
            <a:endParaRPr/>
          </a:p>
        </p:txBody>
      </p:sp>
      <p:pic>
        <p:nvPicPr>
          <p:cNvPr id="102" name="Google Shape;102;p15"/>
          <p:cNvPicPr preferRelativeResize="0"/>
          <p:nvPr/>
        </p:nvPicPr>
        <p:blipFill>
          <a:blip r:embed="rId3">
            <a:alphaModFix/>
          </a:blip>
          <a:stretch>
            <a:fillRect/>
          </a:stretch>
        </p:blipFill>
        <p:spPr>
          <a:xfrm>
            <a:off x="387900" y="2235275"/>
            <a:ext cx="3628125" cy="2437251"/>
          </a:xfrm>
          <a:prstGeom prst="rect">
            <a:avLst/>
          </a:prstGeom>
          <a:noFill/>
          <a:ln>
            <a:noFill/>
          </a:ln>
        </p:spPr>
      </p:pic>
      <p:pic>
        <p:nvPicPr>
          <p:cNvPr id="103" name="Google Shape;103;p15"/>
          <p:cNvPicPr preferRelativeResize="0"/>
          <p:nvPr/>
        </p:nvPicPr>
        <p:blipFill>
          <a:blip r:embed="rId4">
            <a:alphaModFix/>
          </a:blip>
          <a:stretch>
            <a:fillRect/>
          </a:stretch>
        </p:blipFill>
        <p:spPr>
          <a:xfrm>
            <a:off x="4629000" y="1947325"/>
            <a:ext cx="4091775" cy="2725200"/>
          </a:xfrm>
          <a:prstGeom prst="rect">
            <a:avLst/>
          </a:prstGeom>
          <a:noFill/>
          <a:ln>
            <a:noFill/>
          </a:ln>
        </p:spPr>
      </p:pic>
      <p:sp>
        <p:nvSpPr>
          <p:cNvPr id="104" name="Google Shape;104;p1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224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500"/>
              <a:t>Giới thiệu đề tài - Thực trạng</a:t>
            </a:r>
            <a:endParaRPr sz="2500"/>
          </a:p>
        </p:txBody>
      </p:sp>
      <p:sp>
        <p:nvSpPr>
          <p:cNvPr id="110" name="Google Shape;110;p16"/>
          <p:cNvSpPr txBox="1"/>
          <p:nvPr>
            <p:ph idx="1" type="body"/>
          </p:nvPr>
        </p:nvSpPr>
        <p:spPr>
          <a:xfrm>
            <a:off x="387900" y="831875"/>
            <a:ext cx="8520600" cy="3737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vi"/>
              <a:t>- C</a:t>
            </a:r>
            <a:r>
              <a:rPr lang="vi"/>
              <a:t>ác bệnh lý về dạ dày ngày càng phổ biển trong cuộc sống hiện đại.</a:t>
            </a:r>
            <a:endParaRPr/>
          </a:p>
          <a:p>
            <a:pPr indent="0" lvl="0" marL="0" rtl="0" algn="l">
              <a:lnSpc>
                <a:spcPct val="100000"/>
              </a:lnSpc>
              <a:spcBef>
                <a:spcPts val="600"/>
              </a:spcBef>
              <a:spcAft>
                <a:spcPts val="0"/>
              </a:spcAft>
              <a:buNone/>
            </a:pPr>
            <a:r>
              <a:rPr lang="vi"/>
              <a:t>- Nội soi là phương pháp hữu hiệu để chẩn đoán, điều trị các bệnh về dạ dày.</a:t>
            </a:r>
            <a:endParaRPr/>
          </a:p>
          <a:p>
            <a:pPr indent="0" lvl="0" marL="0" rtl="0" algn="l">
              <a:lnSpc>
                <a:spcPct val="100000"/>
              </a:lnSpc>
              <a:spcBef>
                <a:spcPts val="600"/>
              </a:spcBef>
              <a:spcAft>
                <a:spcPts val="1600"/>
              </a:spcAft>
              <a:buNone/>
            </a:pPr>
            <a:r>
              <a:t/>
            </a:r>
            <a:endParaRPr/>
          </a:p>
        </p:txBody>
      </p:sp>
      <p:pic>
        <p:nvPicPr>
          <p:cNvPr id="111" name="Google Shape;111;p16"/>
          <p:cNvPicPr preferRelativeResize="0"/>
          <p:nvPr/>
        </p:nvPicPr>
        <p:blipFill>
          <a:blip r:embed="rId3">
            <a:alphaModFix/>
          </a:blip>
          <a:stretch>
            <a:fillRect/>
          </a:stretch>
        </p:blipFill>
        <p:spPr>
          <a:xfrm>
            <a:off x="387900" y="1756499"/>
            <a:ext cx="3628125" cy="2693000"/>
          </a:xfrm>
          <a:prstGeom prst="rect">
            <a:avLst/>
          </a:prstGeom>
          <a:noFill/>
          <a:ln>
            <a:noFill/>
          </a:ln>
        </p:spPr>
      </p:pic>
      <p:pic>
        <p:nvPicPr>
          <p:cNvPr id="112" name="Google Shape;112;p16"/>
          <p:cNvPicPr preferRelativeResize="0"/>
          <p:nvPr/>
        </p:nvPicPr>
        <p:blipFill>
          <a:blip r:embed="rId4">
            <a:alphaModFix/>
          </a:blip>
          <a:stretch>
            <a:fillRect/>
          </a:stretch>
        </p:blipFill>
        <p:spPr>
          <a:xfrm>
            <a:off x="4572000" y="1756500"/>
            <a:ext cx="3628124" cy="2721082"/>
          </a:xfrm>
          <a:prstGeom prst="rect">
            <a:avLst/>
          </a:prstGeom>
          <a:noFill/>
          <a:ln>
            <a:noFill/>
          </a:ln>
        </p:spPr>
      </p:pic>
      <p:sp>
        <p:nvSpPr>
          <p:cNvPr id="113" name="Google Shape;113;p1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11700" y="224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500"/>
              <a:t>Giới thiệu đề tài - M</a:t>
            </a:r>
            <a:r>
              <a:rPr lang="vi" sz="2500"/>
              <a:t>ục tiêu</a:t>
            </a:r>
            <a:endParaRPr sz="2500"/>
          </a:p>
        </p:txBody>
      </p:sp>
      <p:sp>
        <p:nvSpPr>
          <p:cNvPr id="119" name="Google Shape;119;p17"/>
          <p:cNvSpPr txBox="1"/>
          <p:nvPr>
            <p:ph idx="1" type="body"/>
          </p:nvPr>
        </p:nvSpPr>
        <p:spPr>
          <a:xfrm>
            <a:off x="387900" y="831875"/>
            <a:ext cx="8520600" cy="267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vi"/>
              <a:t>1. X</a:t>
            </a:r>
            <a:r>
              <a:rPr lang="vi"/>
              <a:t>ây dựng ứng dụng web cho phép lưu trữ, quản lí dữ liệu của các ca bệnh nội soi. Từ đó, hỗ trợ bác sĩ trong việc tra cứu thông tin về người bệnh, cùng các tính năng tiện ích khác. Ứng dụng được hoàn thiện để đáp ứng các yêu cầu theo thông tư số 46/2018/TT-BYT, hướng tới mô hình bệnh viện thông minh.</a:t>
            </a:r>
            <a:endParaRPr/>
          </a:p>
          <a:p>
            <a:pPr indent="0" lvl="0" marL="0" rtl="0" algn="l">
              <a:lnSpc>
                <a:spcPct val="100000"/>
              </a:lnSpc>
              <a:spcBef>
                <a:spcPts val="600"/>
              </a:spcBef>
              <a:spcAft>
                <a:spcPts val="0"/>
              </a:spcAft>
              <a:buNone/>
            </a:pPr>
            <a:r>
              <a:rPr lang="vi"/>
              <a:t>2. T</a:t>
            </a:r>
            <a:r>
              <a:rPr lang="vi"/>
              <a:t>ích hợp</a:t>
            </a:r>
            <a:r>
              <a:rPr lang="vi"/>
              <a:t> mô hình Unet cho bài toán phân vùng Polyp dạ dày dựa trên ảnh nội soi vào ứng dụng. Hỗ trợ bác sĩ chẩn đoán, điều trị các ca nội soi dạ dày.</a:t>
            </a:r>
            <a:endParaRPr/>
          </a:p>
          <a:p>
            <a:pPr indent="0" lvl="0" marL="0" rtl="0" algn="l">
              <a:lnSpc>
                <a:spcPct val="100000"/>
              </a:lnSpc>
              <a:spcBef>
                <a:spcPts val="600"/>
              </a:spcBef>
              <a:spcAft>
                <a:spcPts val="1600"/>
              </a:spcAft>
              <a:buNone/>
            </a:pPr>
            <a:r>
              <a:t/>
            </a:r>
            <a:endParaRPr/>
          </a:p>
        </p:txBody>
      </p:sp>
      <p:sp>
        <p:nvSpPr>
          <p:cNvPr id="120" name="Google Shape;120;p1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224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500"/>
              <a:t>Bài toán phân vùng polyp dạ dày</a:t>
            </a:r>
            <a:endParaRPr sz="2500"/>
          </a:p>
        </p:txBody>
      </p:sp>
      <p:pic>
        <p:nvPicPr>
          <p:cNvPr id="126" name="Google Shape;126;p18"/>
          <p:cNvPicPr preferRelativeResize="0"/>
          <p:nvPr/>
        </p:nvPicPr>
        <p:blipFill>
          <a:blip r:embed="rId3">
            <a:alphaModFix/>
          </a:blip>
          <a:stretch>
            <a:fillRect/>
          </a:stretch>
        </p:blipFill>
        <p:spPr>
          <a:xfrm>
            <a:off x="311700" y="831875"/>
            <a:ext cx="8315700" cy="3903700"/>
          </a:xfrm>
          <a:prstGeom prst="rect">
            <a:avLst/>
          </a:prstGeom>
          <a:noFill/>
          <a:ln>
            <a:noFill/>
          </a:ln>
        </p:spPr>
      </p:pic>
      <p:sp>
        <p:nvSpPr>
          <p:cNvPr id="127" name="Google Shape;127;p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11700" y="224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500"/>
              <a:t>Phân tích yêu cầu</a:t>
            </a:r>
            <a:endParaRPr sz="2500"/>
          </a:p>
        </p:txBody>
      </p:sp>
      <p:sp>
        <p:nvSpPr>
          <p:cNvPr id="133" name="Google Shape;133;p19"/>
          <p:cNvSpPr txBox="1"/>
          <p:nvPr>
            <p:ph idx="1" type="body"/>
          </p:nvPr>
        </p:nvSpPr>
        <p:spPr>
          <a:xfrm>
            <a:off x="387900" y="831875"/>
            <a:ext cx="8520600" cy="174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vi"/>
              <a:t>C</a:t>
            </a:r>
            <a:r>
              <a:rPr lang="vi"/>
              <a:t>ác tác nhân chính của hệ thống:</a:t>
            </a:r>
            <a:endParaRPr/>
          </a:p>
          <a:p>
            <a:pPr indent="0" lvl="0" marL="0" rtl="0" algn="l">
              <a:lnSpc>
                <a:spcPct val="100000"/>
              </a:lnSpc>
              <a:spcBef>
                <a:spcPts val="600"/>
              </a:spcBef>
              <a:spcAft>
                <a:spcPts val="0"/>
              </a:spcAft>
              <a:buNone/>
            </a:pPr>
            <a:r>
              <a:rPr lang="vi"/>
              <a:t>1. Bác sĩ</a:t>
            </a:r>
            <a:endParaRPr/>
          </a:p>
          <a:p>
            <a:pPr indent="0" lvl="0" marL="0" rtl="0" algn="l">
              <a:lnSpc>
                <a:spcPct val="100000"/>
              </a:lnSpc>
              <a:spcBef>
                <a:spcPts val="600"/>
              </a:spcBef>
              <a:spcAft>
                <a:spcPts val="0"/>
              </a:spcAft>
              <a:buNone/>
            </a:pPr>
            <a:r>
              <a:rPr lang="vi"/>
              <a:t>2. Người quản lí</a:t>
            </a:r>
            <a:endParaRPr/>
          </a:p>
          <a:p>
            <a:pPr indent="0" lvl="0" marL="0" rtl="0" algn="l">
              <a:lnSpc>
                <a:spcPct val="100000"/>
              </a:lnSpc>
              <a:spcBef>
                <a:spcPts val="600"/>
              </a:spcBef>
              <a:spcAft>
                <a:spcPts val="1600"/>
              </a:spcAft>
              <a:buNone/>
            </a:pPr>
            <a:r>
              <a:t/>
            </a:r>
            <a:endParaRPr/>
          </a:p>
        </p:txBody>
      </p:sp>
      <p:sp>
        <p:nvSpPr>
          <p:cNvPr id="134" name="Google Shape;134;p1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311700" y="224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500"/>
              <a:t>Phân tích mô hình ca sử dụng: Bác sĩ</a:t>
            </a:r>
            <a:endParaRPr sz="2500"/>
          </a:p>
        </p:txBody>
      </p:sp>
      <p:pic>
        <p:nvPicPr>
          <p:cNvPr id="140" name="Google Shape;140;p20"/>
          <p:cNvPicPr preferRelativeResize="0"/>
          <p:nvPr/>
        </p:nvPicPr>
        <p:blipFill>
          <a:blip r:embed="rId3">
            <a:alphaModFix/>
          </a:blip>
          <a:stretch>
            <a:fillRect/>
          </a:stretch>
        </p:blipFill>
        <p:spPr>
          <a:xfrm>
            <a:off x="0" y="537825"/>
            <a:ext cx="6867825" cy="4487776"/>
          </a:xfrm>
          <a:prstGeom prst="rect">
            <a:avLst/>
          </a:prstGeom>
          <a:noFill/>
          <a:ln>
            <a:noFill/>
          </a:ln>
        </p:spPr>
      </p:pic>
      <p:sp>
        <p:nvSpPr>
          <p:cNvPr id="141" name="Google Shape;141;p2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71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500"/>
              <a:t>Thiết kế cơ sở dữ liệu</a:t>
            </a:r>
            <a:endParaRPr sz="2500"/>
          </a:p>
        </p:txBody>
      </p:sp>
      <p:sp>
        <p:nvSpPr>
          <p:cNvPr id="147" name="Google Shape;147;p2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vi"/>
              <a:t>‹#›</a:t>
            </a:fld>
            <a:endParaRPr/>
          </a:p>
        </p:txBody>
      </p:sp>
      <p:pic>
        <p:nvPicPr>
          <p:cNvPr id="148" name="Google Shape;148;p21"/>
          <p:cNvPicPr preferRelativeResize="0"/>
          <p:nvPr/>
        </p:nvPicPr>
        <p:blipFill>
          <a:blip r:embed="rId3">
            <a:alphaModFix/>
          </a:blip>
          <a:stretch>
            <a:fillRect/>
          </a:stretch>
        </p:blipFill>
        <p:spPr>
          <a:xfrm>
            <a:off x="403075" y="546125"/>
            <a:ext cx="4683273" cy="43405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