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0" r:id="rId5"/>
    <p:sldId id="258" r:id="rId6"/>
    <p:sldId id="261" r:id="rId7"/>
    <p:sldId id="262" r:id="rId8"/>
    <p:sldId id="360"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30" r:id="rId23"/>
    <p:sldId id="323" r:id="rId24"/>
    <p:sldId id="324" r:id="rId25"/>
    <p:sldId id="325" r:id="rId26"/>
    <p:sldId id="326" r:id="rId27"/>
    <p:sldId id="327" r:id="rId28"/>
    <p:sldId id="331" r:id="rId29"/>
    <p:sldId id="332" r:id="rId30"/>
    <p:sldId id="333" r:id="rId31"/>
    <p:sldId id="334" r:id="rId32"/>
    <p:sldId id="339" r:id="rId33"/>
    <p:sldId id="340" r:id="rId34"/>
    <p:sldId id="352" r:id="rId35"/>
    <p:sldId id="353" r:id="rId36"/>
    <p:sldId id="359" r:id="rId37"/>
    <p:sldId id="355" r:id="rId38"/>
    <p:sldId id="356" r:id="rId39"/>
    <p:sldId id="357" r:id="rId40"/>
    <p:sldId id="358" r:id="rId41"/>
    <p:sldId id="341" r:id="rId42"/>
    <p:sldId id="342" r:id="rId43"/>
    <p:sldId id="343" r:id="rId44"/>
    <p:sldId id="344" r:id="rId45"/>
    <p:sldId id="345" r:id="rId46"/>
    <p:sldId id="346" r:id="rId47"/>
    <p:sldId id="347" r:id="rId48"/>
    <p:sldId id="348" r:id="rId49"/>
    <p:sldId id="349" r:id="rId50"/>
    <p:sldId id="350" r:id="rId51"/>
    <p:sldId id="307" r:id="rId52"/>
  </p:sldIdLst>
  <p:sldSz cx="9144000" cy="5143500" type="screen16x9"/>
  <p:notesSz cx="6858000" cy="9144000"/>
  <p:embeddedFontLst>
    <p:embeddedFont>
      <p:font typeface="Montserrat"/>
      <p:regular r:id="rId56"/>
    </p:embeddedFont>
    <p:embeddedFont>
      <p:font typeface="Source Sans Pro"/>
      <p:regular r:id="rId57"/>
    </p:embeddedFont>
    <p:embeddedFont>
      <p:font typeface="Raleway"/>
      <p:regular r:id="rId58"/>
    </p:embeddedFont>
    <p:embeddedFont>
      <p:font typeface="Josefin Slab SemiBold"/>
      <p:regular r:id="rId59"/>
    </p:embeddedFont>
    <p:embeddedFont>
      <p:font typeface="Calibri" panose="020F0502020204030204" pitchFamily="34" charset="0"/>
      <p:regular r:id="rId60"/>
    </p:embeddedFont>
    <p:embeddedFont>
      <p:font typeface="Cambria Math" panose="02040503050406030204" pitchFamily="18" charset="0"/>
      <p:regular r:id="rId61"/>
    </p:embeddedFont>
    <p:embeddedFont>
      <p:font typeface="Montserrat ExtraBold"/>
      <p:regular r:id="rId62"/>
    </p:embeddedFont>
    <p:embeddedFont>
      <p:font typeface="Cambria" panose="02040503050406030204" pitchFamily="18" charset="0"/>
      <p:regular r:id="rId63"/>
    </p:embeddedFont>
    <p:embeddedFont>
      <p:font typeface="Montserrat" charset="0"/>
      <p:regular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A877EF5-7433-4425-A7BD-45528DE4F7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93939" autoAdjust="0"/>
  </p:normalViewPr>
  <p:slideViewPr>
    <p:cSldViewPr snapToGrid="0">
      <p:cViewPr>
        <p:scale>
          <a:sx n="100" d="100"/>
          <a:sy n="100" d="100"/>
        </p:scale>
        <p:origin x="749" y="3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font" Target="fonts/font9.fntdata"/><Relationship Id="rId63" Type="http://schemas.openxmlformats.org/officeDocument/2006/relationships/font" Target="fonts/font8.fntdata"/><Relationship Id="rId62" Type="http://schemas.openxmlformats.org/officeDocument/2006/relationships/font" Target="fonts/font7.fntdata"/><Relationship Id="rId61" Type="http://schemas.openxmlformats.org/officeDocument/2006/relationships/font" Target="fonts/font6.fntdata"/><Relationship Id="rId60" Type="http://schemas.openxmlformats.org/officeDocument/2006/relationships/font" Target="fonts/font5.fntdata"/><Relationship Id="rId6" Type="http://schemas.openxmlformats.org/officeDocument/2006/relationships/slide" Target="slides/slide3.xml"/><Relationship Id="rId59" Type="http://schemas.openxmlformats.org/officeDocument/2006/relationships/font" Target="fonts/font4.fntdata"/><Relationship Id="rId58" Type="http://schemas.openxmlformats.org/officeDocument/2006/relationships/font" Target="fonts/font3.fntdata"/><Relationship Id="rId57" Type="http://schemas.openxmlformats.org/officeDocument/2006/relationships/font" Target="fonts/font2.fntdata"/><Relationship Id="rId56" Type="http://schemas.openxmlformats.org/officeDocument/2006/relationships/font" Target="fonts/font1.fntdata"/><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0"/>
        <p:cNvGrpSpPr/>
        <p:nvPr/>
      </p:nvGrpSpPr>
      <p:grpSpPr>
        <a:xfrm>
          <a:off x="0" y="0"/>
          <a:ext cx="0" cy="0"/>
          <a:chOff x="0" y="0"/>
          <a:chExt cx="0" cy="0"/>
        </a:xfrm>
      </p:grpSpPr>
      <p:sp>
        <p:nvSpPr>
          <p:cNvPr id="861" name="Google Shape;861;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4"/>
        <p:cNvGrpSpPr/>
        <p:nvPr/>
      </p:nvGrpSpPr>
      <p:grpSpPr>
        <a:xfrm>
          <a:off x="0" y="0"/>
          <a:ext cx="0" cy="0"/>
          <a:chOff x="0" y="0"/>
          <a:chExt cx="0" cy="0"/>
        </a:xfrm>
      </p:grpSpPr>
      <p:sp>
        <p:nvSpPr>
          <p:cNvPr id="905" name="Google Shape;905;ge1886a29a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e1886a29a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4"/>
        <p:cNvGrpSpPr/>
        <p:nvPr/>
      </p:nvGrpSpPr>
      <p:grpSpPr>
        <a:xfrm>
          <a:off x="0" y="0"/>
          <a:ext cx="0" cy="0"/>
          <a:chOff x="0" y="0"/>
          <a:chExt cx="0" cy="0"/>
        </a:xfrm>
      </p:grpSpPr>
      <p:sp>
        <p:nvSpPr>
          <p:cNvPr id="955" name="Google Shape;955;ge1886a29ab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1886a29ab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5"/>
        <p:cNvGrpSpPr/>
        <p:nvPr/>
      </p:nvGrpSpPr>
      <p:grpSpPr>
        <a:xfrm>
          <a:off x="0" y="0"/>
          <a:ext cx="0" cy="0"/>
          <a:chOff x="0" y="0"/>
          <a:chExt cx="0" cy="0"/>
        </a:xfrm>
      </p:grpSpPr>
      <p:sp>
        <p:nvSpPr>
          <p:cNvPr id="986" name="Google Shape;986;ge1886a29ab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e1886a29ab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5"/>
        <p:cNvGrpSpPr/>
        <p:nvPr/>
      </p:nvGrpSpPr>
      <p:grpSpPr>
        <a:xfrm>
          <a:off x="0" y="0"/>
          <a:ext cx="0" cy="0"/>
          <a:chOff x="0" y="0"/>
          <a:chExt cx="0" cy="0"/>
        </a:xfrm>
      </p:grpSpPr>
      <p:sp>
        <p:nvSpPr>
          <p:cNvPr id="1056" name="Google Shape;1056;ge38dc7bb6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38dc7b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1"/>
        <p:cNvGrpSpPr/>
        <p:nvPr/>
      </p:nvGrpSpPr>
      <p:grpSpPr>
        <a:xfrm>
          <a:off x="0" y="0"/>
          <a:ext cx="0" cy="0"/>
          <a:chOff x="0" y="0"/>
          <a:chExt cx="0" cy="0"/>
        </a:xfrm>
      </p:grpSpPr>
      <p:sp>
        <p:nvSpPr>
          <p:cNvPr id="1092" name="Google Shape;1092;ge38dc7bb6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e38dc7bb6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8"/>
        <p:cNvGrpSpPr/>
        <p:nvPr/>
      </p:nvGrpSpPr>
      <p:grpSpPr>
        <a:xfrm>
          <a:off x="0" y="0"/>
          <a:ext cx="0" cy="0"/>
          <a:chOff x="0" y="0"/>
          <a:chExt cx="0" cy="0"/>
        </a:xfrm>
      </p:grpSpPr>
      <p:sp>
        <p:nvSpPr>
          <p:cNvPr id="1119" name="Google Shape;1119;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5"/>
        <p:cNvGrpSpPr/>
        <p:nvPr/>
      </p:nvGrpSpPr>
      <p:grpSpPr>
        <a:xfrm>
          <a:off x="0" y="0"/>
          <a:ext cx="0" cy="0"/>
          <a:chOff x="0" y="0"/>
          <a:chExt cx="0" cy="0"/>
        </a:xfrm>
      </p:grpSpPr>
      <p:sp>
        <p:nvSpPr>
          <p:cNvPr id="1056" name="Google Shape;1056;ge38dc7bb6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38dc7b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4"/>
        <p:cNvGrpSpPr/>
        <p:nvPr/>
      </p:nvGrpSpPr>
      <p:grpSpPr>
        <a:xfrm>
          <a:off x="0" y="0"/>
          <a:ext cx="0" cy="0"/>
          <a:chOff x="0" y="0"/>
          <a:chExt cx="0" cy="0"/>
        </a:xfrm>
      </p:grpSpPr>
      <p:sp>
        <p:nvSpPr>
          <p:cNvPr id="955" name="Google Shape;955;ge1886a29ab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1886a29ab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85"/>
        <p:cNvGrpSpPr/>
        <p:nvPr/>
      </p:nvGrpSpPr>
      <p:grpSpPr>
        <a:xfrm>
          <a:off x="0" y="0"/>
          <a:ext cx="0" cy="0"/>
          <a:chOff x="0" y="0"/>
          <a:chExt cx="0" cy="0"/>
        </a:xfrm>
      </p:grpSpPr>
      <p:sp>
        <p:nvSpPr>
          <p:cNvPr id="2286" name="Google Shape;2286;ge39e3565a8_0_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7" name="Google Shape;2287;ge39e3565a8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4"/>
        <p:cNvGrpSpPr/>
        <p:nvPr/>
      </p:nvGrpSpPr>
      <p:grpSpPr>
        <a:xfrm>
          <a:off x="0" y="0"/>
          <a:ext cx="0" cy="0"/>
          <a:chOff x="0" y="0"/>
          <a:chExt cx="0" cy="0"/>
        </a:xfrm>
      </p:grpSpPr>
      <p:sp>
        <p:nvSpPr>
          <p:cNvPr id="905" name="Google Shape;905;ge1886a29a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e1886a29a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1"/>
        <p:cNvGrpSpPr/>
        <p:nvPr/>
      </p:nvGrpSpPr>
      <p:grpSpPr>
        <a:xfrm>
          <a:off x="0" y="0"/>
          <a:ext cx="0" cy="0"/>
          <a:chOff x="0" y="0"/>
          <a:chExt cx="0" cy="0"/>
        </a:xfrm>
      </p:grpSpPr>
      <p:sp>
        <p:nvSpPr>
          <p:cNvPr id="1092" name="Google Shape;1092;ge38dc7bb6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e38dc7bb6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200"/>
            </a:lvl1pPr>
            <a:lvl2pPr marL="914400" lvl="1" indent="-317500" rtl="0">
              <a:lnSpc>
                <a:spcPct val="100000"/>
              </a:lnSpc>
              <a:spcBef>
                <a:spcPts val="1600"/>
              </a:spcBef>
              <a:spcAft>
                <a:spcPts val="0"/>
              </a:spcAft>
              <a:buSzPts val="1400"/>
              <a:buFont typeface="Raleway"/>
              <a:buChar char="○"/>
              <a:defRPr/>
            </a:lvl2pPr>
            <a:lvl3pPr marL="1371600" lvl="2" indent="-317500" rtl="0">
              <a:lnSpc>
                <a:spcPct val="100000"/>
              </a:lnSpc>
              <a:spcBef>
                <a:spcPts val="1600"/>
              </a:spcBef>
              <a:spcAft>
                <a:spcPts val="0"/>
              </a:spcAft>
              <a:buSzPts val="1400"/>
              <a:buFont typeface="Raleway"/>
              <a:buChar char="■"/>
              <a:defRPr/>
            </a:lvl3pPr>
            <a:lvl4pPr marL="1828800" lvl="3" indent="-317500" rtl="0">
              <a:lnSpc>
                <a:spcPct val="100000"/>
              </a:lnSpc>
              <a:spcBef>
                <a:spcPts val="1600"/>
              </a:spcBef>
              <a:spcAft>
                <a:spcPts val="0"/>
              </a:spcAft>
              <a:buSzPts val="1400"/>
              <a:buFont typeface="Raleway"/>
              <a:buChar char="●"/>
              <a:defRPr/>
            </a:lvl4pPr>
            <a:lvl5pPr marL="2286000" lvl="4" indent="-317500" rtl="0">
              <a:lnSpc>
                <a:spcPct val="100000"/>
              </a:lnSpc>
              <a:spcBef>
                <a:spcPts val="1600"/>
              </a:spcBef>
              <a:spcAft>
                <a:spcPts val="0"/>
              </a:spcAft>
              <a:buSzPts val="1400"/>
              <a:buFont typeface="Raleway"/>
              <a:buChar char="○"/>
              <a:defRPr/>
            </a:lvl5pPr>
            <a:lvl6pPr marL="2743200" lvl="5" indent="-317500" rtl="0">
              <a:lnSpc>
                <a:spcPct val="100000"/>
              </a:lnSpc>
              <a:spcBef>
                <a:spcPts val="1600"/>
              </a:spcBef>
              <a:spcAft>
                <a:spcPts val="0"/>
              </a:spcAft>
              <a:buSzPts val="1400"/>
              <a:buFont typeface="Raleway"/>
              <a:buChar char="■"/>
              <a:defRPr/>
            </a:lvl6pPr>
            <a:lvl7pPr marL="3200400" lvl="6" indent="-317500" rtl="0">
              <a:lnSpc>
                <a:spcPct val="100000"/>
              </a:lnSpc>
              <a:spcBef>
                <a:spcPts val="1600"/>
              </a:spcBef>
              <a:spcAft>
                <a:spcPts val="0"/>
              </a:spcAft>
              <a:buSzPts val="1400"/>
              <a:buFont typeface="Raleway"/>
              <a:buChar char="●"/>
              <a:defRPr/>
            </a:lvl7pPr>
            <a:lvl8pPr marL="3657600" lvl="7" indent="-317500" rtl="0">
              <a:lnSpc>
                <a:spcPct val="100000"/>
              </a:lnSpc>
              <a:spcBef>
                <a:spcPts val="1600"/>
              </a:spcBef>
              <a:spcAft>
                <a:spcPts val="0"/>
              </a:spcAft>
              <a:buSzPts val="1400"/>
              <a:buFont typeface="Raleway"/>
              <a:buChar char="○"/>
              <a:defRPr/>
            </a:lvl8pPr>
            <a:lvl9pPr marL="4114800" lvl="8" indent="-317500" rtl="0">
              <a:lnSpc>
                <a:spcPct val="100000"/>
              </a:lnSpc>
              <a:spcBef>
                <a:spcPts val="1600"/>
              </a:spcBef>
              <a:spcAft>
                <a:spcPts val="1600"/>
              </a:spcAft>
              <a:buSzPts val="1400"/>
              <a:buFont typeface="Raleway"/>
              <a:buChar char="■"/>
              <a:defRPr/>
            </a:lvl9pPr>
          </a:lstStyle>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SemiBold"/>
                <a:ea typeface="Josefin Slab SemiBold"/>
                <a:cs typeface="Josefin Slab SemiBold"/>
                <a:sym typeface="Josefin Slab SemiBold"/>
              </a:defRPr>
            </a:lvl1pPr>
            <a:lvl2pPr lvl="1">
              <a:buNone/>
              <a:defRPr>
                <a:solidFill>
                  <a:srgbClr val="434343"/>
                </a:solidFill>
                <a:latin typeface="Josefin Slab SemiBold"/>
                <a:ea typeface="Josefin Slab SemiBold"/>
                <a:cs typeface="Josefin Slab SemiBold"/>
                <a:sym typeface="Josefin Slab SemiBold"/>
              </a:defRPr>
            </a:lvl2pPr>
            <a:lvl3pPr lvl="2">
              <a:buNone/>
              <a:defRPr>
                <a:solidFill>
                  <a:srgbClr val="434343"/>
                </a:solidFill>
                <a:latin typeface="Josefin Slab SemiBold"/>
                <a:ea typeface="Josefin Slab SemiBold"/>
                <a:cs typeface="Josefin Slab SemiBold"/>
                <a:sym typeface="Josefin Slab SemiBold"/>
              </a:defRPr>
            </a:lvl3pPr>
            <a:lvl4pPr lvl="3">
              <a:buNone/>
              <a:defRPr>
                <a:solidFill>
                  <a:srgbClr val="434343"/>
                </a:solidFill>
                <a:latin typeface="Josefin Slab SemiBold"/>
                <a:ea typeface="Josefin Slab SemiBold"/>
                <a:cs typeface="Josefin Slab SemiBold"/>
                <a:sym typeface="Josefin Slab SemiBold"/>
              </a:defRPr>
            </a:lvl4pPr>
            <a:lvl5pPr lvl="4">
              <a:buNone/>
              <a:defRPr>
                <a:solidFill>
                  <a:srgbClr val="434343"/>
                </a:solidFill>
                <a:latin typeface="Josefin Slab SemiBold"/>
                <a:ea typeface="Josefin Slab SemiBold"/>
                <a:cs typeface="Josefin Slab SemiBold"/>
                <a:sym typeface="Josefin Slab SemiBold"/>
              </a:defRPr>
            </a:lvl5pPr>
            <a:lvl6pPr lvl="5">
              <a:buNone/>
              <a:defRPr>
                <a:solidFill>
                  <a:srgbClr val="434343"/>
                </a:solidFill>
                <a:latin typeface="Josefin Slab SemiBold"/>
                <a:ea typeface="Josefin Slab SemiBold"/>
                <a:cs typeface="Josefin Slab SemiBold"/>
                <a:sym typeface="Josefin Slab SemiBold"/>
              </a:defRPr>
            </a:lvl6pPr>
            <a:lvl7pPr lvl="6">
              <a:buNone/>
              <a:defRPr>
                <a:solidFill>
                  <a:srgbClr val="434343"/>
                </a:solidFill>
                <a:latin typeface="Josefin Slab SemiBold"/>
                <a:ea typeface="Josefin Slab SemiBold"/>
                <a:cs typeface="Josefin Slab SemiBold"/>
                <a:sym typeface="Josefin Slab SemiBold"/>
              </a:defRPr>
            </a:lvl7pPr>
            <a:lvl8pPr lvl="7">
              <a:buNone/>
              <a:defRPr>
                <a:solidFill>
                  <a:srgbClr val="434343"/>
                </a:solidFill>
                <a:latin typeface="Josefin Slab SemiBold"/>
                <a:ea typeface="Josefin Slab SemiBold"/>
                <a:cs typeface="Josefin Slab SemiBold"/>
                <a:sym typeface="Josefin Slab SemiBold"/>
              </a:defRPr>
            </a:lvl8pPr>
            <a:lvl9pPr lvl="8">
              <a:buNone/>
              <a:defRPr>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GB"/>
            </a:fld>
            <a:endParaRPr lang="en-GB"/>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8142388" y="3383598"/>
            <a:ext cx="1138350" cy="1418750"/>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1" name="Google Shape;241;p9"/>
          <p:cNvGrpSpPr/>
          <p:nvPr/>
        </p:nvGrpSpPr>
        <p:grpSpPr>
          <a:xfrm rot="-5400000" flipH="1">
            <a:off x="8374988" y="3596148"/>
            <a:ext cx="1138350" cy="1418750"/>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0" name="Google Shape;260;p9"/>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61" name="Google Shape;261;p9"/>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matchingName="Title 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75" name="Google Shape;175;p6"/>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matchingName="Title and two columns">
  <p:cSld name="Title and two columns">
    <p:spTree>
      <p:nvGrpSpPr>
        <p:cNvPr id="1" name="Shape 128"/>
        <p:cNvGrpSpPr/>
        <p:nvPr/>
      </p:nvGrpSpPr>
      <p:grpSpPr>
        <a:xfrm>
          <a:off x="0" y="0"/>
          <a:ext cx="0" cy="0"/>
          <a:chOff x="0" y="0"/>
          <a:chExt cx="0" cy="0"/>
        </a:xfrm>
      </p:grpSpPr>
      <p:grpSp>
        <p:nvGrpSpPr>
          <p:cNvPr id="129" name="Google Shape;129;p5"/>
          <p:cNvGrpSpPr/>
          <p:nvPr/>
        </p:nvGrpSpPr>
        <p:grpSpPr>
          <a:xfrm>
            <a:off x="288363" y="-791171"/>
            <a:ext cx="1368260" cy="1078296"/>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 name="Google Shape;132;p5"/>
          <p:cNvGrpSpPr/>
          <p:nvPr/>
        </p:nvGrpSpPr>
        <p:grpSpPr>
          <a:xfrm>
            <a:off x="163463" y="-105375"/>
            <a:ext cx="1129225" cy="143925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 name="Google Shape;135;p5"/>
          <p:cNvGrpSpPr/>
          <p:nvPr/>
        </p:nvGrpSpPr>
        <p:grpSpPr>
          <a:xfrm flipH="1">
            <a:off x="7898942" y="-257775"/>
            <a:ext cx="920275" cy="1078300"/>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 name="Google Shape;138;p5"/>
          <p:cNvGrpSpPr/>
          <p:nvPr/>
        </p:nvGrpSpPr>
        <p:grpSpPr>
          <a:xfrm flipH="1">
            <a:off x="7348442" y="-105375"/>
            <a:ext cx="1129225" cy="143925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1" name="Google Shape;141;p5"/>
          <p:cNvSpPr txBox="1">
            <a:spLocks noGrp="1"/>
          </p:cNvSpPr>
          <p:nvPr>
            <p:ph type="subTitle" idx="1"/>
          </p:nvPr>
        </p:nvSpPr>
        <p:spPr>
          <a:xfrm>
            <a:off x="1290763" y="3086429"/>
            <a:ext cx="2425500" cy="576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42" name="Google Shape;142;p5"/>
          <p:cNvSpPr txBox="1">
            <a:spLocks noGrp="1"/>
          </p:cNvSpPr>
          <p:nvPr>
            <p:ph type="subTitle" idx="2"/>
          </p:nvPr>
        </p:nvSpPr>
        <p:spPr>
          <a:xfrm>
            <a:off x="5427738" y="3086429"/>
            <a:ext cx="24255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43" name="Google Shape;143;p5"/>
          <p:cNvSpPr txBox="1">
            <a:spLocks noGrp="1"/>
          </p:cNvSpPr>
          <p:nvPr>
            <p:ph type="subTitle" idx="3"/>
          </p:nvPr>
        </p:nvSpPr>
        <p:spPr>
          <a:xfrm>
            <a:off x="1290775" y="3562899"/>
            <a:ext cx="2425500" cy="80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4" name="Google Shape;144;p5"/>
          <p:cNvSpPr txBox="1">
            <a:spLocks noGrp="1"/>
          </p:cNvSpPr>
          <p:nvPr>
            <p:ph type="subTitle" idx="4"/>
          </p:nvPr>
        </p:nvSpPr>
        <p:spPr>
          <a:xfrm>
            <a:off x="5427750" y="3562899"/>
            <a:ext cx="2425500" cy="80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5" name="Google Shape;145;p5"/>
          <p:cNvSpPr txBox="1">
            <a:spLocks noGrp="1"/>
          </p:cNvSpPr>
          <p:nvPr>
            <p:ph type="title"/>
          </p:nvPr>
        </p:nvSpPr>
        <p:spPr>
          <a:xfrm>
            <a:off x="1704750" y="539700"/>
            <a:ext cx="5734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 name="Google Shape;198;p7"/>
          <p:cNvGrpSpPr/>
          <p:nvPr/>
        </p:nvGrpSpPr>
        <p:grpSpPr>
          <a:xfrm rot="10800000" flipH="1">
            <a:off x="6230050" y="4537371"/>
            <a:ext cx="920275" cy="1078300"/>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1" name="Google Shape;201;p7"/>
          <p:cNvGrpSpPr/>
          <p:nvPr/>
        </p:nvGrpSpPr>
        <p:grpSpPr>
          <a:xfrm rot="10800000" flipH="1">
            <a:off x="6724000" y="4140263"/>
            <a:ext cx="1129225" cy="143925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4" name="Google Shape;204;p7"/>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05" name="Google Shape;205;p7"/>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6"/>
        <p:cNvGrpSpPr/>
        <p:nvPr/>
      </p:nvGrpSpPr>
      <p:grpSpPr>
        <a:xfrm>
          <a:off x="0" y="0"/>
          <a:ext cx="0" cy="0"/>
          <a:chOff x="0" y="0"/>
          <a:chExt cx="0" cy="0"/>
        </a:xfrm>
      </p:grpSpPr>
      <p:grpSp>
        <p:nvGrpSpPr>
          <p:cNvPr id="207" name="Google Shape;207;p8"/>
          <p:cNvGrpSpPr/>
          <p:nvPr/>
        </p:nvGrpSpPr>
        <p:grpSpPr>
          <a:xfrm>
            <a:off x="260351" y="2145759"/>
            <a:ext cx="289868" cy="852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3" name="Google Shape;213;p8"/>
          <p:cNvGrpSpPr/>
          <p:nvPr/>
        </p:nvGrpSpPr>
        <p:grpSpPr>
          <a:xfrm>
            <a:off x="6514438" y="4556641"/>
            <a:ext cx="2808779" cy="1148975"/>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6" name="Google Shape;216;p8"/>
          <p:cNvGrpSpPr/>
          <p:nvPr/>
        </p:nvGrpSpPr>
        <p:grpSpPr>
          <a:xfrm rot="-5400000">
            <a:off x="7480661" y="4711608"/>
            <a:ext cx="2014791" cy="71973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23" name="Google Shape;223;p8"/>
          <p:cNvGrpSpPr/>
          <p:nvPr/>
        </p:nvGrpSpPr>
        <p:grpSpPr>
          <a:xfrm rot="-5400000">
            <a:off x="7870685" y="4684474"/>
            <a:ext cx="2014791" cy="4691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6" name="Google Shape;226;p8"/>
          <p:cNvGrpSpPr/>
          <p:nvPr/>
        </p:nvGrpSpPr>
        <p:grpSpPr>
          <a:xfrm>
            <a:off x="7619075" y="-472615"/>
            <a:ext cx="1623175" cy="143925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33" name="Google Shape;233;p8"/>
          <p:cNvGrpSpPr/>
          <p:nvPr/>
        </p:nvGrpSpPr>
        <p:grpSpPr>
          <a:xfrm>
            <a:off x="6362038" y="4861441"/>
            <a:ext cx="2808779" cy="1148975"/>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6" name="Google Shape;236;p8"/>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9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338" name="Google Shape;338;p14"/>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371" name="Google Shape;371;p14"/>
          <p:cNvGrpSpPr/>
          <p:nvPr/>
        </p:nvGrpSpPr>
        <p:grpSpPr>
          <a:xfrm rot="10800000" flipH="1">
            <a:off x="3897588" y="4408140"/>
            <a:ext cx="482550" cy="1505350"/>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4" name="Google Shape;374;p14"/>
          <p:cNvGrpSpPr/>
          <p:nvPr/>
        </p:nvGrpSpPr>
        <p:grpSpPr>
          <a:xfrm rot="10800000" flipH="1">
            <a:off x="2766863" y="4835190"/>
            <a:ext cx="929375" cy="1078300"/>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7" name="Google Shape;377;p14"/>
          <p:cNvGrpSpPr/>
          <p:nvPr/>
        </p:nvGrpSpPr>
        <p:grpSpPr>
          <a:xfrm rot="10800000" flipH="1">
            <a:off x="2063963" y="4474240"/>
            <a:ext cx="1138350" cy="143925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0" name="Google Shape;380;p14"/>
          <p:cNvGrpSpPr/>
          <p:nvPr/>
        </p:nvGrpSpPr>
        <p:grpSpPr>
          <a:xfrm rot="10800000" flipH="1">
            <a:off x="4772213" y="4408140"/>
            <a:ext cx="474200" cy="1505350"/>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 name="Google Shape;383;p14"/>
          <p:cNvGrpSpPr/>
          <p:nvPr/>
        </p:nvGrpSpPr>
        <p:grpSpPr>
          <a:xfrm rot="10800000" flipH="1">
            <a:off x="5456113" y="4835190"/>
            <a:ext cx="920275" cy="1078300"/>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6" name="Google Shape;386;p14"/>
          <p:cNvGrpSpPr/>
          <p:nvPr/>
        </p:nvGrpSpPr>
        <p:grpSpPr>
          <a:xfrm rot="10800000" flipH="1">
            <a:off x="5950063" y="4474240"/>
            <a:ext cx="1129225" cy="143925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p:txBody>
      </p:sp>
      <p:sp>
        <p:nvSpPr>
          <p:cNvPr id="680" name="Google Shape;680;p25"/>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p:txBody>
      </p:sp>
      <p:grpSp>
        <p:nvGrpSpPr>
          <p:cNvPr id="681" name="Google Shape;681;p25"/>
          <p:cNvGrpSpPr/>
          <p:nvPr/>
        </p:nvGrpSpPr>
        <p:grpSpPr>
          <a:xfrm>
            <a:off x="7068170" y="-466234"/>
            <a:ext cx="1368260" cy="1078296"/>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4" name="Google Shape;684;p25"/>
          <p:cNvGrpSpPr/>
          <p:nvPr/>
        </p:nvGrpSpPr>
        <p:grpSpPr>
          <a:xfrm>
            <a:off x="8010070" y="-466238"/>
            <a:ext cx="1129225" cy="143925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7" name="Google Shape;687;p25"/>
          <p:cNvGrpSpPr/>
          <p:nvPr/>
        </p:nvGrpSpPr>
        <p:grpSpPr>
          <a:xfrm flipH="1">
            <a:off x="5091" y="-472343"/>
            <a:ext cx="1129225" cy="143925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0" name="Google Shape;690;p25"/>
          <p:cNvGrpSpPr/>
          <p:nvPr/>
        </p:nvGrpSpPr>
        <p:grpSpPr>
          <a:xfrm flipH="1">
            <a:off x="-98709" y="-223280"/>
            <a:ext cx="920275" cy="1078300"/>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3" name="Google Shape;693;p25"/>
          <p:cNvGrpSpPr/>
          <p:nvPr/>
        </p:nvGrpSpPr>
        <p:grpSpPr>
          <a:xfrm flipH="1">
            <a:off x="6573567" y="-671954"/>
            <a:ext cx="1195349" cy="1078296"/>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6" name="Google Shape;696;p25"/>
          <p:cNvGrpSpPr/>
          <p:nvPr/>
        </p:nvGrpSpPr>
        <p:grpSpPr>
          <a:xfrm>
            <a:off x="1375492" y="-671954"/>
            <a:ext cx="1195349" cy="1078296"/>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hyperlink" Target="https://trituenhantao.io/tu-dien-thuat-ngu/entropy/"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hyperlink" Target="https://trituenhantao.io/tu-dien-thuat-ngu/entropy/"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xml"/><Relationship Id="rId1" Type="http://schemas.openxmlformats.org/officeDocument/2006/relationships/hyperlink" Target="https://trituenhantao.io/tu-dien-thuat-ngu/entropy/"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4.xml"/><Relationship Id="rId1" Type="http://schemas.openxmlformats.org/officeDocument/2006/relationships/hyperlink" Target="https://trituenhantao.io/tu-dien-thuat-ngu/overfitting/"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oleObject" Target="../embeddings/oleObject5.bin"/><Relationship Id="rId7" Type="http://schemas.openxmlformats.org/officeDocument/2006/relationships/oleObject" Target="../embeddings/oleObject4.bin"/><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12.wmf"/><Relationship Id="rId3" Type="http://schemas.openxmlformats.org/officeDocument/2006/relationships/oleObject" Target="../embeddings/oleObject2.bin"/><Relationship Id="rId2" Type="http://schemas.openxmlformats.org/officeDocument/2006/relationships/image" Target="../media/image11.wmf"/><Relationship Id="rId16" Type="http://schemas.openxmlformats.org/officeDocument/2006/relationships/notesSlide" Target="../notesSlides/notesSlide28.xml"/><Relationship Id="rId15" Type="http://schemas.openxmlformats.org/officeDocument/2006/relationships/vmlDrawing" Target="../drawings/vmlDrawing1.vml"/><Relationship Id="rId14" Type="http://schemas.openxmlformats.org/officeDocument/2006/relationships/slideLayout" Target="../slideLayouts/slideLayout11.xml"/><Relationship Id="rId13" Type="http://schemas.openxmlformats.org/officeDocument/2006/relationships/image" Target="../media/image16.wmf"/><Relationship Id="rId12" Type="http://schemas.openxmlformats.org/officeDocument/2006/relationships/oleObject" Target="../embeddings/oleObject7.bin"/><Relationship Id="rId11" Type="http://schemas.openxmlformats.org/officeDocument/2006/relationships/image" Target="../media/image15.wmf"/><Relationship Id="rId10" Type="http://schemas.openxmlformats.org/officeDocument/2006/relationships/oleObject" Target="../embeddings/oleObject6.bin"/><Relationship Id="rId1"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20.wmf"/><Relationship Id="rId7" Type="http://schemas.openxmlformats.org/officeDocument/2006/relationships/oleObject" Target="../embeddings/oleObject11.bin"/><Relationship Id="rId6" Type="http://schemas.openxmlformats.org/officeDocument/2006/relationships/image" Target="../media/image19.wmf"/><Relationship Id="rId5" Type="http://schemas.openxmlformats.org/officeDocument/2006/relationships/oleObject" Target="../embeddings/oleObject10.bin"/><Relationship Id="rId4" Type="http://schemas.openxmlformats.org/officeDocument/2006/relationships/image" Target="../media/image18.wmf"/><Relationship Id="rId3" Type="http://schemas.openxmlformats.org/officeDocument/2006/relationships/oleObject" Target="../embeddings/oleObject9.bin"/><Relationship Id="rId2" Type="http://schemas.openxmlformats.org/officeDocument/2006/relationships/image" Target="../media/image17.wmf"/><Relationship Id="rId10" Type="http://schemas.openxmlformats.org/officeDocument/2006/relationships/vmlDrawing" Target="../drawings/vmlDrawing2.vml"/><Relationship Id="rId1" Type="http://schemas.openxmlformats.org/officeDocument/2006/relationships/oleObject" Target="../embeddings/oleObject8.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image" Target="../media/image24.wmf"/><Relationship Id="rId7" Type="http://schemas.openxmlformats.org/officeDocument/2006/relationships/oleObject" Target="../embeddings/oleObject15.bin"/><Relationship Id="rId6" Type="http://schemas.openxmlformats.org/officeDocument/2006/relationships/image" Target="../media/image23.wmf"/><Relationship Id="rId5" Type="http://schemas.openxmlformats.org/officeDocument/2006/relationships/oleObject" Target="../embeddings/oleObject14.bin"/><Relationship Id="rId4" Type="http://schemas.openxmlformats.org/officeDocument/2006/relationships/image" Target="../media/image22.wmf"/><Relationship Id="rId3" Type="http://schemas.openxmlformats.org/officeDocument/2006/relationships/oleObject" Target="../embeddings/oleObject13.bin"/><Relationship Id="rId2" Type="http://schemas.openxmlformats.org/officeDocument/2006/relationships/image" Target="../media/image21.wmf"/><Relationship Id="rId10" Type="http://schemas.openxmlformats.org/officeDocument/2006/relationships/vmlDrawing" Target="../drawings/vmlDrawing3.vml"/><Relationship Id="rId1" Type="http://schemas.openxmlformats.org/officeDocument/2006/relationships/oleObject" Target="../embeddings/oleObject12.bin"/></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1.xml"/><Relationship Id="rId2" Type="http://schemas.openxmlformats.org/officeDocument/2006/relationships/image" Target="../media/image25.wmf"/><Relationship Id="rId1" Type="http://schemas.openxmlformats.org/officeDocument/2006/relationships/oleObject" Target="../embeddings/oleObject16.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1.xml"/><Relationship Id="rId1"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1.xml"/><Relationship Id="rId1" Type="http://schemas.openxmlformats.org/officeDocument/2006/relationships/image" Target="../media/image27.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1.xml"/><Relationship Id="rId2" Type="http://schemas.openxmlformats.org/officeDocument/2006/relationships/image" Target="../media/image29.png"/><Relationship Id="rId1"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trituenhantao.io/tu-dien-thuat-ngu/entrop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33"/>
          <p:cNvSpPr txBox="1">
            <a:spLocks noGrp="1"/>
          </p:cNvSpPr>
          <p:nvPr>
            <p:ph type="ctrTitle"/>
          </p:nvPr>
        </p:nvSpPr>
        <p:spPr>
          <a:xfrm>
            <a:off x="929225" y="1472135"/>
            <a:ext cx="5869772" cy="18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mtClean="0"/>
              <a:t>PHƯƠNG PHÁP ENTROPY</a:t>
            </a:r>
            <a:endParaRPr lang="en-GB" smtClean="0"/>
          </a:p>
        </p:txBody>
      </p:sp>
      <p:sp>
        <p:nvSpPr>
          <p:cNvPr id="865" name="Google Shape;865;p33"/>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mtClean="0"/>
              <a:t>NHÓM 11 TRÌNH BÀY</a:t>
            </a:r>
            <a:endParaRPr lang="en-GB" smtClean="0"/>
          </a:p>
        </p:txBody>
      </p:sp>
      <p:grpSp>
        <p:nvGrpSpPr>
          <p:cNvPr id="866" name="Google Shape;866;p33"/>
          <p:cNvGrpSpPr/>
          <p:nvPr/>
        </p:nvGrpSpPr>
        <p:grpSpPr>
          <a:xfrm>
            <a:off x="-85249" y="4056822"/>
            <a:ext cx="2074949" cy="962378"/>
            <a:chOff x="-85249" y="3960975"/>
            <a:chExt cx="2074949" cy="962378"/>
          </a:xfrm>
        </p:grpSpPr>
        <p:grpSp>
          <p:nvGrpSpPr>
            <p:cNvPr id="867" name="Google Shape;867;p33"/>
            <p:cNvGrpSpPr/>
            <p:nvPr/>
          </p:nvGrpSpPr>
          <p:grpSpPr>
            <a:xfrm>
              <a:off x="-44137" y="3960975"/>
              <a:ext cx="2033837" cy="459179"/>
              <a:chOff x="-101291" y="3971002"/>
              <a:chExt cx="2033837" cy="459179"/>
            </a:xfrm>
          </p:grpSpPr>
          <p:sp>
            <p:nvSpPr>
              <p:cNvPr id="868" name="Google Shape;868;p3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3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0" name="Google Shape;870;p33"/>
            <p:cNvGrpSpPr/>
            <p:nvPr/>
          </p:nvGrpSpPr>
          <p:grpSpPr>
            <a:xfrm>
              <a:off x="-85249" y="4203623"/>
              <a:ext cx="2014791" cy="469195"/>
              <a:chOff x="-35118" y="4163517"/>
              <a:chExt cx="2014791" cy="469195"/>
            </a:xfrm>
          </p:grpSpPr>
          <p:sp>
            <p:nvSpPr>
              <p:cNvPr id="871" name="Google Shape;871;p3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3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3" name="Google Shape;873;p33"/>
            <p:cNvGrpSpPr/>
            <p:nvPr/>
          </p:nvGrpSpPr>
          <p:grpSpPr>
            <a:xfrm>
              <a:off x="-85249" y="4454155"/>
              <a:ext cx="2014791" cy="469199"/>
              <a:chOff x="-35118" y="4345992"/>
              <a:chExt cx="2014791" cy="469199"/>
            </a:xfrm>
          </p:grpSpPr>
          <p:sp>
            <p:nvSpPr>
              <p:cNvPr id="874" name="Google Shape;874;p3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3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876" name="Google Shape;876;p33"/>
          <p:cNvGrpSpPr/>
          <p:nvPr/>
        </p:nvGrpSpPr>
        <p:grpSpPr>
          <a:xfrm>
            <a:off x="746475" y="-467301"/>
            <a:ext cx="2249325" cy="1657325"/>
            <a:chOff x="746475" y="-443725"/>
            <a:chExt cx="2249325" cy="1657325"/>
          </a:xfrm>
        </p:grpSpPr>
        <p:sp>
          <p:nvSpPr>
            <p:cNvPr id="877" name="Google Shape;877;p33"/>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33"/>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9" name="Google Shape;879;p33"/>
          <p:cNvGrpSpPr/>
          <p:nvPr/>
        </p:nvGrpSpPr>
        <p:grpSpPr>
          <a:xfrm>
            <a:off x="4603700" y="-467301"/>
            <a:ext cx="2240950" cy="1657325"/>
            <a:chOff x="4603700" y="-443725"/>
            <a:chExt cx="2240950" cy="1657325"/>
          </a:xfrm>
        </p:grpSpPr>
        <p:sp>
          <p:nvSpPr>
            <p:cNvPr id="880" name="Google Shape;880;p3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3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2" name="Google Shape;882;p33"/>
          <p:cNvGrpSpPr/>
          <p:nvPr/>
        </p:nvGrpSpPr>
        <p:grpSpPr>
          <a:xfrm rot="-2700000">
            <a:off x="6490736" y="438502"/>
            <a:ext cx="3288742" cy="3288676"/>
            <a:chOff x="7037775" y="2589850"/>
            <a:chExt cx="2493825" cy="2493775"/>
          </a:xfrm>
        </p:grpSpPr>
        <p:grpSp>
          <p:nvGrpSpPr>
            <p:cNvPr id="883" name="Google Shape;883;p33"/>
            <p:cNvGrpSpPr/>
            <p:nvPr/>
          </p:nvGrpSpPr>
          <p:grpSpPr>
            <a:xfrm>
              <a:off x="7037775" y="3117000"/>
              <a:ext cx="1966625" cy="1966625"/>
              <a:chOff x="7037775" y="3117000"/>
              <a:chExt cx="1966625" cy="1966625"/>
            </a:xfrm>
          </p:grpSpPr>
          <p:sp>
            <p:nvSpPr>
              <p:cNvPr id="884" name="Google Shape;884;p33"/>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33"/>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33"/>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33"/>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33"/>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33"/>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33"/>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33"/>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33"/>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33"/>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33"/>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33"/>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96" name="Google Shape;896;p33"/>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US" sz="2400" dirty="0">
                <a:solidFill>
                  <a:schemeClr val="tx1"/>
                </a:solidFill>
              </a:rPr>
              <a:t>Entropy </a:t>
            </a:r>
            <a:r>
              <a:rPr lang="en-US" sz="2400" dirty="0" err="1">
                <a:solidFill>
                  <a:schemeClr val="tx1"/>
                </a:solidFill>
              </a:rPr>
              <a:t>trong</a:t>
            </a:r>
            <a:r>
              <a:rPr lang="en-US" sz="2400" dirty="0">
                <a:solidFill>
                  <a:schemeClr val="tx1"/>
                </a:solidFill>
              </a:rPr>
              <a:t> </a:t>
            </a:r>
            <a:r>
              <a:rPr lang="en-US" sz="2400" dirty="0" err="1">
                <a:solidFill>
                  <a:schemeClr val="tx1"/>
                </a:solidFill>
              </a:rPr>
              <a:t>Cây</a:t>
            </a:r>
            <a:r>
              <a:rPr lang="en-US" sz="2400" dirty="0">
                <a:solidFill>
                  <a:schemeClr val="tx1"/>
                </a:solidFill>
              </a:rPr>
              <a:t> </a:t>
            </a:r>
            <a:r>
              <a:rPr lang="en-US" sz="2400" dirty="0" err="1">
                <a:solidFill>
                  <a:schemeClr val="tx1"/>
                </a:solidFill>
              </a:rPr>
              <a:t>quyết</a:t>
            </a:r>
            <a:r>
              <a:rPr lang="en-US" sz="2400" dirty="0">
                <a:solidFill>
                  <a:schemeClr val="tx1"/>
                </a:solidFill>
              </a:rPr>
              <a:t> </a:t>
            </a:r>
            <a:r>
              <a:rPr lang="en-US" sz="2400" dirty="0" err="1">
                <a:solidFill>
                  <a:schemeClr val="tx1"/>
                </a:solidFill>
              </a:rPr>
              <a:t>định</a:t>
            </a:r>
            <a:r>
              <a:rPr lang="en-US" sz="2400" dirty="0">
                <a:solidFill>
                  <a:schemeClr val="tx1"/>
                </a:solidFill>
              </a:rPr>
              <a:t> (Decision Tree)</a:t>
            </a:r>
            <a:endParaRPr lang="en-US" sz="2400" i="1" dirty="0">
              <a:solidFill>
                <a:schemeClr val="tx1"/>
              </a:solidFill>
            </a:endParaRPr>
          </a:p>
        </p:txBody>
      </p:sp>
      <p:sp>
        <p:nvSpPr>
          <p:cNvPr id="902" name="Google Shape;902;p34"/>
          <p:cNvSpPr txBox="1">
            <a:spLocks noGrp="1"/>
          </p:cNvSpPr>
          <p:nvPr>
            <p:ph type="body" idx="1"/>
          </p:nvPr>
        </p:nvSpPr>
        <p:spPr>
          <a:xfrm>
            <a:off x="720000" y="1187400"/>
            <a:ext cx="7704000" cy="3416400"/>
          </a:xfrm>
          <a:prstGeom prst="rect">
            <a:avLst/>
          </a:prstGeom>
          <a:noFill/>
          <a:ln>
            <a:noFill/>
          </a:ln>
        </p:spPr>
        <p:txBody>
          <a:bodyPr spcFirstLastPara="1" wrap="square" lIns="91425" tIns="91425" rIns="91425" bIns="91425" anchor="t" anchorCtr="0">
            <a:noAutofit/>
          </a:bodyPr>
          <a:lstStyle/>
          <a:p>
            <a:pPr marL="139700" indent="0" algn="just">
              <a:buNone/>
            </a:pPr>
            <a:r>
              <a:rPr lang="en-US" sz="2000" dirty="0"/>
              <a:t>Entropy </a:t>
            </a:r>
            <a:r>
              <a:rPr lang="en-US" sz="2000" dirty="0" err="1"/>
              <a:t>là</a:t>
            </a:r>
            <a:r>
              <a:rPr lang="en-US" sz="2000" dirty="0"/>
              <a:t> </a:t>
            </a:r>
            <a:r>
              <a:rPr lang="en-US" sz="2000" dirty="0" err="1"/>
              <a:t>thuật</a:t>
            </a:r>
            <a:r>
              <a:rPr lang="en-US" sz="2000" dirty="0"/>
              <a:t> </a:t>
            </a:r>
            <a:r>
              <a:rPr lang="en-US" sz="2000" dirty="0" err="1"/>
              <a:t>ngữ</a:t>
            </a:r>
            <a:r>
              <a:rPr lang="en-US" sz="2000" dirty="0"/>
              <a:t> </a:t>
            </a:r>
            <a:r>
              <a:rPr lang="en-US" sz="2000" dirty="0" err="1"/>
              <a:t>thuộc</a:t>
            </a:r>
            <a:r>
              <a:rPr lang="en-US" sz="2000" dirty="0"/>
              <a:t> </a:t>
            </a:r>
            <a:r>
              <a:rPr lang="en-US" sz="2000" dirty="0" err="1"/>
              <a:t>Nhiệt</a:t>
            </a:r>
            <a:r>
              <a:rPr lang="en-US" sz="2000" dirty="0"/>
              <a:t> </a:t>
            </a:r>
            <a:r>
              <a:rPr lang="en-US" sz="2000" dirty="0" err="1"/>
              <a:t>động</a:t>
            </a:r>
            <a:r>
              <a:rPr lang="en-US" sz="2000" dirty="0"/>
              <a:t> </a:t>
            </a:r>
            <a:r>
              <a:rPr lang="en-US" sz="2000" dirty="0" err="1"/>
              <a:t>lực</a:t>
            </a:r>
            <a:r>
              <a:rPr lang="en-US" sz="2000" dirty="0"/>
              <a:t> </a:t>
            </a:r>
            <a:r>
              <a:rPr lang="en-US" sz="2000" dirty="0" err="1"/>
              <a:t>học</a:t>
            </a:r>
            <a:r>
              <a:rPr lang="en-US" sz="2000" dirty="0"/>
              <a:t>, </a:t>
            </a:r>
            <a:r>
              <a:rPr lang="en-US" sz="2000" dirty="0" err="1"/>
              <a:t>là</a:t>
            </a:r>
            <a:r>
              <a:rPr lang="en-US" sz="2000" dirty="0"/>
              <a:t> </a:t>
            </a:r>
            <a:r>
              <a:rPr lang="en-US" sz="2000" dirty="0" err="1"/>
              <a:t>thước</a:t>
            </a:r>
            <a:r>
              <a:rPr lang="en-US" sz="2000" dirty="0"/>
              <a:t> </a:t>
            </a:r>
            <a:r>
              <a:rPr lang="en-US" sz="2000" dirty="0" err="1"/>
              <a:t>đo</a:t>
            </a:r>
            <a:r>
              <a:rPr lang="en-US" sz="2000" dirty="0"/>
              <a:t> </a:t>
            </a:r>
            <a:r>
              <a:rPr lang="en-US" sz="2000" dirty="0" err="1"/>
              <a:t>của</a:t>
            </a:r>
            <a:r>
              <a:rPr lang="en-US" sz="2000" dirty="0"/>
              <a:t> </a:t>
            </a:r>
            <a:r>
              <a:rPr lang="en-US" sz="2000" dirty="0" err="1"/>
              <a:t>sự</a:t>
            </a:r>
            <a:r>
              <a:rPr lang="en-US" sz="2000" dirty="0"/>
              <a:t> </a:t>
            </a:r>
            <a:r>
              <a:rPr lang="en-US" sz="2000" dirty="0" err="1"/>
              <a:t>biến</a:t>
            </a:r>
            <a:r>
              <a:rPr lang="en-US" sz="2000" dirty="0"/>
              <a:t> </a:t>
            </a:r>
            <a:r>
              <a:rPr lang="en-US" sz="2000" dirty="0" err="1"/>
              <a:t>đổi</a:t>
            </a:r>
            <a:r>
              <a:rPr lang="en-US" sz="2000" dirty="0"/>
              <a:t>, </a:t>
            </a:r>
            <a:r>
              <a:rPr lang="en-US" sz="2000" dirty="0" err="1"/>
              <a:t>hỗn</a:t>
            </a:r>
            <a:r>
              <a:rPr lang="en-US" sz="2000" dirty="0"/>
              <a:t> </a:t>
            </a:r>
            <a:r>
              <a:rPr lang="en-US" sz="2000" dirty="0" err="1"/>
              <a:t>loạn</a:t>
            </a:r>
            <a:r>
              <a:rPr lang="en-US" sz="2000" dirty="0"/>
              <a:t> </a:t>
            </a:r>
            <a:r>
              <a:rPr lang="en-US" sz="2000" dirty="0" err="1"/>
              <a:t>hoặc</a:t>
            </a:r>
            <a:r>
              <a:rPr lang="en-US" sz="2000" dirty="0"/>
              <a:t> </a:t>
            </a:r>
            <a:r>
              <a:rPr lang="en-US" sz="2000" dirty="0" err="1"/>
              <a:t>ngẫu</a:t>
            </a:r>
            <a:r>
              <a:rPr lang="en-US" sz="2000" dirty="0"/>
              <a:t> </a:t>
            </a:r>
            <a:r>
              <a:rPr lang="en-US" sz="2000" dirty="0" err="1"/>
              <a:t>nhiên</a:t>
            </a:r>
            <a:r>
              <a:rPr lang="en-US" sz="2000" dirty="0"/>
              <a:t>. </a:t>
            </a:r>
            <a:r>
              <a:rPr lang="en-US" sz="2000" dirty="0" err="1"/>
              <a:t>Năm</a:t>
            </a:r>
            <a:r>
              <a:rPr lang="en-US" sz="2000" dirty="0"/>
              <a:t> 1948, Shannon </a:t>
            </a:r>
            <a:r>
              <a:rPr lang="en-US" sz="2000" dirty="0" err="1"/>
              <a:t>đã</a:t>
            </a:r>
            <a:r>
              <a:rPr lang="en-US" sz="2000" dirty="0"/>
              <a:t> </a:t>
            </a:r>
            <a:r>
              <a:rPr lang="en-US" sz="2000" dirty="0" err="1"/>
              <a:t>mở</a:t>
            </a:r>
            <a:r>
              <a:rPr lang="en-US" sz="2000" dirty="0"/>
              <a:t> </a:t>
            </a:r>
            <a:r>
              <a:rPr lang="en-US" sz="2000" dirty="0" err="1"/>
              <a:t>rộng</a:t>
            </a:r>
            <a:r>
              <a:rPr lang="en-US" sz="2000" dirty="0"/>
              <a:t> </a:t>
            </a:r>
            <a:r>
              <a:rPr lang="en-US" sz="2000" dirty="0" err="1"/>
              <a:t>khái</a:t>
            </a:r>
            <a:r>
              <a:rPr lang="en-US" sz="2000" dirty="0"/>
              <a:t> </a:t>
            </a:r>
            <a:r>
              <a:rPr lang="en-US" sz="2000" dirty="0" err="1"/>
              <a:t>niệm</a:t>
            </a:r>
            <a:r>
              <a:rPr lang="en-US" sz="2000" dirty="0"/>
              <a:t> Entropy sang </a:t>
            </a:r>
            <a:r>
              <a:rPr lang="en-US" sz="2000" dirty="0" err="1"/>
              <a:t>lĩnh</a:t>
            </a:r>
            <a:r>
              <a:rPr lang="en-US" sz="2000" dirty="0"/>
              <a:t> </a:t>
            </a:r>
            <a:r>
              <a:rPr lang="en-US" sz="2000" dirty="0" err="1"/>
              <a:t>vực</a:t>
            </a:r>
            <a:r>
              <a:rPr lang="en-US" sz="2000" dirty="0"/>
              <a:t> </a:t>
            </a:r>
            <a:r>
              <a:rPr lang="en-US" sz="2000" dirty="0" err="1"/>
              <a:t>nghiên</a:t>
            </a:r>
            <a:r>
              <a:rPr lang="en-US" sz="2000" dirty="0"/>
              <a:t> </a:t>
            </a:r>
            <a:r>
              <a:rPr lang="en-US" sz="2000" dirty="0" err="1"/>
              <a:t>cứu</a:t>
            </a:r>
            <a:r>
              <a:rPr lang="en-US" sz="2000" dirty="0"/>
              <a:t>, </a:t>
            </a:r>
            <a:r>
              <a:rPr lang="en-US" sz="2000" dirty="0" err="1"/>
              <a:t>thống</a:t>
            </a:r>
            <a:r>
              <a:rPr lang="en-US" sz="2000" dirty="0"/>
              <a:t> </a:t>
            </a:r>
            <a:r>
              <a:rPr lang="en-US" sz="2000" dirty="0" err="1"/>
              <a:t>kê</a:t>
            </a:r>
            <a:r>
              <a:rPr lang="en-US" sz="2000" dirty="0"/>
              <a:t> </a:t>
            </a:r>
            <a:r>
              <a:rPr lang="en-US" sz="2000" dirty="0" err="1"/>
              <a:t>với</a:t>
            </a:r>
            <a:r>
              <a:rPr lang="en-US" sz="2000" dirty="0"/>
              <a:t> </a:t>
            </a:r>
            <a:r>
              <a:rPr lang="en-US" sz="2000" dirty="0" err="1"/>
              <a:t>công</a:t>
            </a:r>
            <a:r>
              <a:rPr lang="en-US" sz="2000" dirty="0"/>
              <a:t> </a:t>
            </a:r>
            <a:r>
              <a:rPr lang="en-US" sz="2000" dirty="0" err="1"/>
              <a:t>thức</a:t>
            </a:r>
            <a:r>
              <a:rPr lang="en-US" sz="2000" dirty="0"/>
              <a:t> </a:t>
            </a:r>
            <a:r>
              <a:rPr lang="en-US" sz="2000" dirty="0" err="1"/>
              <a:t>như</a:t>
            </a:r>
            <a:r>
              <a:rPr lang="en-US" sz="2000" dirty="0"/>
              <a:t> </a:t>
            </a:r>
            <a:r>
              <a:rPr lang="en-US" sz="2000" dirty="0" err="1"/>
              <a:t>sau</a:t>
            </a:r>
            <a:r>
              <a:rPr lang="en-US" sz="2000" dirty="0"/>
              <a:t>:</a:t>
            </a:r>
            <a:endParaRPr lang="en-US" sz="2000" dirty="0"/>
          </a:p>
          <a:p>
            <a:pPr marL="139700" indent="0" algn="just">
              <a:buNone/>
            </a:pPr>
            <a:r>
              <a:rPr lang="en-US" sz="2000" dirty="0" err="1"/>
              <a:t>Với</a:t>
            </a:r>
            <a:r>
              <a:rPr lang="en-US" sz="2000" dirty="0"/>
              <a:t> </a:t>
            </a:r>
            <a:r>
              <a:rPr lang="en-US" sz="2000" dirty="0" err="1"/>
              <a:t>một</a:t>
            </a:r>
            <a:r>
              <a:rPr lang="en-US" sz="2000" dirty="0"/>
              <a:t> </a:t>
            </a:r>
            <a:r>
              <a:rPr lang="en-US" sz="2000" dirty="0" err="1"/>
              <a:t>phân</a:t>
            </a:r>
            <a:r>
              <a:rPr lang="en-US" sz="2000" dirty="0"/>
              <a:t> </a:t>
            </a:r>
            <a:r>
              <a:rPr lang="en-US" sz="2000" dirty="0" err="1"/>
              <a:t>phối</a:t>
            </a:r>
            <a:r>
              <a:rPr lang="en-US" sz="2000" dirty="0"/>
              <a:t> </a:t>
            </a:r>
            <a:r>
              <a:rPr lang="en-US" sz="2000" dirty="0" err="1"/>
              <a:t>xác</a:t>
            </a:r>
            <a:r>
              <a:rPr lang="en-US" sz="2000" dirty="0"/>
              <a:t> </a:t>
            </a:r>
            <a:r>
              <a:rPr lang="en-US" sz="2000" dirty="0" err="1"/>
              <a:t>suất</a:t>
            </a:r>
            <a:r>
              <a:rPr lang="en-US" sz="2000" dirty="0"/>
              <a:t> </a:t>
            </a:r>
            <a:r>
              <a:rPr lang="en-US" sz="2000" dirty="0" err="1"/>
              <a:t>của</a:t>
            </a:r>
            <a:r>
              <a:rPr lang="en-US" sz="2000" dirty="0"/>
              <a:t> </a:t>
            </a:r>
            <a:r>
              <a:rPr lang="en-US" sz="2000" dirty="0" err="1"/>
              <a:t>một</a:t>
            </a:r>
            <a:r>
              <a:rPr lang="en-US" sz="2000" dirty="0"/>
              <a:t> </a:t>
            </a:r>
            <a:r>
              <a:rPr lang="en-US" sz="2000" dirty="0" err="1"/>
              <a:t>biến</a:t>
            </a:r>
            <a:r>
              <a:rPr lang="en-US" sz="2000" dirty="0"/>
              <a:t> </a:t>
            </a:r>
            <a:r>
              <a:rPr lang="en-US" sz="2000" dirty="0" err="1"/>
              <a:t>rời</a:t>
            </a:r>
            <a:r>
              <a:rPr lang="en-US" sz="2000" dirty="0"/>
              <a:t> </a:t>
            </a:r>
            <a:r>
              <a:rPr lang="en-US" sz="2000" dirty="0" err="1"/>
              <a:t>rạc</a:t>
            </a:r>
            <a:r>
              <a:rPr lang="en-US" sz="2000" dirty="0"/>
              <a:t> x </a:t>
            </a:r>
            <a:r>
              <a:rPr lang="en-US" sz="2000" dirty="0" err="1"/>
              <a:t>có</a:t>
            </a:r>
            <a:r>
              <a:rPr lang="en-US" sz="2000" dirty="0"/>
              <a:t> </a:t>
            </a:r>
            <a:r>
              <a:rPr lang="en-US" sz="2000" dirty="0" err="1"/>
              <a:t>thể</a:t>
            </a:r>
            <a:r>
              <a:rPr lang="en-US" sz="2000" dirty="0"/>
              <a:t> </a:t>
            </a:r>
            <a:r>
              <a:rPr lang="en-US" sz="2000" dirty="0" err="1"/>
              <a:t>nhận</a:t>
            </a:r>
            <a:r>
              <a:rPr lang="en-US" sz="2000" dirty="0"/>
              <a:t> n </a:t>
            </a:r>
            <a:r>
              <a:rPr lang="en-US" sz="2000" dirty="0" err="1"/>
              <a:t>giá</a:t>
            </a:r>
            <a:r>
              <a:rPr lang="en-US" sz="2000" dirty="0"/>
              <a:t> </a:t>
            </a:r>
            <a:r>
              <a:rPr lang="en-US" sz="2000" dirty="0" err="1"/>
              <a:t>trị</a:t>
            </a:r>
            <a:r>
              <a:rPr lang="en-US" sz="2000" dirty="0"/>
              <a:t> </a:t>
            </a:r>
            <a:r>
              <a:rPr lang="en-US" sz="2000" dirty="0" err="1"/>
              <a:t>khác</a:t>
            </a:r>
            <a:r>
              <a:rPr lang="en-US" sz="2000" dirty="0"/>
              <a:t> </a:t>
            </a:r>
            <a:r>
              <a:rPr lang="en-US" sz="2000" dirty="0" err="1"/>
              <a:t>nhau</a:t>
            </a:r>
            <a:r>
              <a:rPr lang="en-US" sz="2000" dirty="0"/>
              <a:t> x</a:t>
            </a:r>
            <a:r>
              <a:rPr lang="en-US" sz="2000" baseline="-25000" dirty="0"/>
              <a:t>1</a:t>
            </a:r>
            <a:r>
              <a:rPr lang="en-US" sz="2000" dirty="0"/>
              <a:t>,x</a:t>
            </a:r>
            <a:r>
              <a:rPr lang="en-US" sz="2000" baseline="-25000" dirty="0"/>
              <a:t>2</a:t>
            </a:r>
            <a:r>
              <a:rPr lang="en-US" sz="2000" dirty="0"/>
              <a:t>,…,</a:t>
            </a:r>
            <a:r>
              <a:rPr lang="en-US" sz="2000" dirty="0" err="1"/>
              <a:t>x</a:t>
            </a:r>
            <a:r>
              <a:rPr lang="en-US" sz="2000" baseline="-25000" dirty="0" err="1"/>
              <a:t>n</a:t>
            </a:r>
            <a:r>
              <a:rPr lang="en-US" sz="2000" dirty="0"/>
              <a:t>.</a:t>
            </a:r>
            <a:endParaRPr lang="en-US" sz="2000" dirty="0"/>
          </a:p>
          <a:p>
            <a:pPr marL="139700" indent="0" algn="just">
              <a:buNone/>
            </a:pPr>
            <a:endParaRPr lang="en-US" sz="2000" dirty="0" smtClean="0"/>
          </a:p>
          <a:p>
            <a:pPr marL="139700" indent="0" algn="just">
              <a:buNone/>
            </a:pPr>
            <a:r>
              <a:rPr lang="en-US" sz="2000" dirty="0" err="1" smtClean="0"/>
              <a:t>Giả</a:t>
            </a:r>
            <a:r>
              <a:rPr lang="en-US" sz="2000" dirty="0" smtClean="0"/>
              <a:t> </a:t>
            </a:r>
            <a:r>
              <a:rPr lang="en-US" sz="2000" dirty="0" err="1"/>
              <a:t>sử</a:t>
            </a:r>
            <a:r>
              <a:rPr lang="en-US" sz="2000" dirty="0"/>
              <a:t> </a:t>
            </a:r>
            <a:r>
              <a:rPr lang="en-US" sz="2000" dirty="0" err="1"/>
              <a:t>rằng</a:t>
            </a:r>
            <a:r>
              <a:rPr lang="en-US" sz="2000" dirty="0"/>
              <a:t> </a:t>
            </a:r>
            <a:r>
              <a:rPr lang="en-US" sz="2000" dirty="0" err="1"/>
              <a:t>xác</a:t>
            </a:r>
            <a:r>
              <a:rPr lang="en-US" sz="2000" dirty="0"/>
              <a:t> </a:t>
            </a:r>
            <a:r>
              <a:rPr lang="en-US" sz="2000" dirty="0" err="1"/>
              <a:t>suất</a:t>
            </a:r>
            <a:r>
              <a:rPr lang="en-US" sz="2000" dirty="0"/>
              <a:t> </a:t>
            </a:r>
            <a:r>
              <a:rPr lang="en-US" sz="2000" dirty="0" err="1"/>
              <a:t>để</a:t>
            </a:r>
            <a:r>
              <a:rPr lang="en-US" sz="2000" dirty="0"/>
              <a:t> x </a:t>
            </a:r>
            <a:r>
              <a:rPr lang="en-US" sz="2000" dirty="0" err="1"/>
              <a:t>nhận</a:t>
            </a:r>
            <a:r>
              <a:rPr lang="en-US" sz="2000" dirty="0"/>
              <a:t> </a:t>
            </a:r>
            <a:r>
              <a:rPr lang="en-US" sz="2000" dirty="0" err="1"/>
              <a:t>các</a:t>
            </a:r>
            <a:r>
              <a:rPr lang="en-US" sz="2000" dirty="0"/>
              <a:t> </a:t>
            </a:r>
            <a:r>
              <a:rPr lang="en-US" sz="2000" dirty="0" err="1"/>
              <a:t>giá</a:t>
            </a:r>
            <a:r>
              <a:rPr lang="en-US" sz="2000" dirty="0"/>
              <a:t> </a:t>
            </a:r>
            <a:r>
              <a:rPr lang="en-US" sz="2000" dirty="0" err="1"/>
              <a:t>trị</a:t>
            </a:r>
            <a:r>
              <a:rPr lang="en-US" sz="2000" dirty="0"/>
              <a:t> </a:t>
            </a:r>
            <a:r>
              <a:rPr lang="en-US" sz="2000" dirty="0" err="1"/>
              <a:t>này</a:t>
            </a:r>
            <a:r>
              <a:rPr lang="en-US" sz="2000" dirty="0"/>
              <a:t> </a:t>
            </a:r>
            <a:r>
              <a:rPr lang="en-US" sz="2000" dirty="0" err="1"/>
              <a:t>là</a:t>
            </a:r>
            <a:r>
              <a:rPr lang="en-US" sz="2000" dirty="0"/>
              <a:t> p</a:t>
            </a:r>
            <a:r>
              <a:rPr lang="en-US" sz="2000" baseline="-25000" dirty="0"/>
              <a:t>i</a:t>
            </a:r>
            <a:r>
              <a:rPr lang="en-US" sz="2000" dirty="0"/>
              <a:t>=p(x=x</a:t>
            </a:r>
            <a:r>
              <a:rPr lang="en-US" sz="2000" baseline="-25000" dirty="0"/>
              <a:t>i</a:t>
            </a:r>
            <a:r>
              <a:rPr lang="en-US" sz="2000" dirty="0"/>
              <a:t>).</a:t>
            </a:r>
            <a:endParaRPr lang="en-US" sz="2000" dirty="0"/>
          </a:p>
          <a:p>
            <a:pPr marL="139700" indent="0" algn="just">
              <a:buNone/>
            </a:pPr>
            <a:r>
              <a:rPr lang="en-US" sz="2000" dirty="0" err="1"/>
              <a:t>Ký</a:t>
            </a:r>
            <a:r>
              <a:rPr lang="en-US" sz="2000" dirty="0"/>
              <a:t> </a:t>
            </a:r>
            <a:r>
              <a:rPr lang="en-US" sz="2000" dirty="0" err="1"/>
              <a:t>hiệu</a:t>
            </a:r>
            <a:r>
              <a:rPr lang="en-US" sz="2000" dirty="0"/>
              <a:t> </a:t>
            </a:r>
            <a:r>
              <a:rPr lang="en-US" sz="2000" dirty="0" err="1"/>
              <a:t>phân</a:t>
            </a:r>
            <a:r>
              <a:rPr lang="en-US" sz="2000" dirty="0"/>
              <a:t> </a:t>
            </a:r>
            <a:r>
              <a:rPr lang="en-US" sz="2000" dirty="0" err="1"/>
              <a:t>phối</a:t>
            </a:r>
            <a:r>
              <a:rPr lang="en-US" sz="2000" dirty="0"/>
              <a:t> </a:t>
            </a:r>
            <a:r>
              <a:rPr lang="en-US" sz="2000" dirty="0" err="1"/>
              <a:t>này</a:t>
            </a:r>
            <a:r>
              <a:rPr lang="en-US" sz="2000" dirty="0"/>
              <a:t> </a:t>
            </a:r>
            <a:r>
              <a:rPr lang="en-US" sz="2000" dirty="0" err="1"/>
              <a:t>là</a:t>
            </a:r>
            <a:r>
              <a:rPr lang="en-US" sz="2000" dirty="0"/>
              <a:t> p=(p</a:t>
            </a:r>
            <a:r>
              <a:rPr lang="en-US" sz="2000" baseline="-25000" dirty="0"/>
              <a:t>1</a:t>
            </a:r>
            <a:r>
              <a:rPr lang="en-US" sz="2000" dirty="0"/>
              <a:t> ,p</a:t>
            </a:r>
            <a:r>
              <a:rPr lang="en-US" sz="2000" baseline="-25000" dirty="0"/>
              <a:t>2</a:t>
            </a:r>
            <a:r>
              <a:rPr lang="en-US" sz="2000" dirty="0"/>
              <a:t> ,…,</a:t>
            </a:r>
            <a:r>
              <a:rPr lang="en-US" sz="2000" dirty="0" err="1"/>
              <a:t>p</a:t>
            </a:r>
            <a:r>
              <a:rPr lang="en-US" sz="2000" baseline="-25000" dirty="0" err="1"/>
              <a:t>n</a:t>
            </a:r>
            <a:r>
              <a:rPr lang="en-US" sz="2000" dirty="0"/>
              <a:t>). </a:t>
            </a:r>
            <a:r>
              <a:rPr lang="en-US" sz="2000" u="sng" dirty="0">
                <a:hlinkClick r:id="rId1"/>
              </a:rPr>
              <a:t>Entropy</a:t>
            </a:r>
            <a:r>
              <a:rPr lang="en-US" sz="2000" dirty="0"/>
              <a:t> </a:t>
            </a:r>
            <a:r>
              <a:rPr lang="en-US" sz="2000" dirty="0" err="1"/>
              <a:t>của</a:t>
            </a:r>
            <a:r>
              <a:rPr lang="en-US" sz="2000" dirty="0"/>
              <a:t> </a:t>
            </a:r>
            <a:r>
              <a:rPr lang="en-US" sz="2000" dirty="0" err="1"/>
              <a:t>phân</a:t>
            </a:r>
            <a:r>
              <a:rPr lang="en-US" sz="2000" dirty="0"/>
              <a:t> </a:t>
            </a:r>
            <a:r>
              <a:rPr lang="en-US" sz="2000" dirty="0" err="1"/>
              <a:t>phối</a:t>
            </a:r>
            <a:r>
              <a:rPr lang="en-US" sz="2000" dirty="0"/>
              <a:t> </a:t>
            </a:r>
            <a:r>
              <a:rPr lang="en-US" sz="2000" dirty="0" err="1"/>
              <a:t>này</a:t>
            </a:r>
            <a:r>
              <a:rPr lang="en-US" sz="2000" dirty="0"/>
              <a:t> </a:t>
            </a:r>
            <a:r>
              <a:rPr lang="en-US" sz="2000" dirty="0" err="1"/>
              <a:t>được</a:t>
            </a:r>
            <a:r>
              <a:rPr lang="en-US" sz="2000" dirty="0"/>
              <a:t> </a:t>
            </a:r>
            <a:r>
              <a:rPr lang="en-US" sz="2000" dirty="0" err="1"/>
              <a:t>định</a:t>
            </a:r>
            <a:r>
              <a:rPr lang="en-US" sz="2000" dirty="0"/>
              <a:t> </a:t>
            </a:r>
            <a:r>
              <a:rPr lang="en-US" sz="2000" dirty="0" err="1"/>
              <a:t>nghĩa</a:t>
            </a:r>
            <a:r>
              <a:rPr lang="en-US" sz="2000" dirty="0"/>
              <a:t> </a:t>
            </a:r>
            <a:r>
              <a:rPr lang="en-US" sz="2000" dirty="0" err="1"/>
              <a:t>là</a:t>
            </a:r>
            <a:r>
              <a:rPr lang="en-US" sz="2000" dirty="0"/>
              <a:t>:                </a:t>
            </a:r>
            <a:endParaRPr lang="en-US" sz="2000" dirty="0"/>
          </a:p>
          <a:p>
            <a:pPr marL="139700" indent="0" algn="just">
              <a:buNone/>
            </a:pPr>
            <a:r>
              <a:rPr lang="en-US" sz="2000" dirty="0" smtClean="0"/>
              <a:t>	H(p</a:t>
            </a:r>
            <a:r>
              <a:rPr lang="en-US" sz="2000" dirty="0"/>
              <a:t>)=  – ∑</a:t>
            </a:r>
            <a:r>
              <a:rPr lang="en-US" sz="2000" baseline="30000" dirty="0" err="1"/>
              <a:t>n</a:t>
            </a:r>
            <a:r>
              <a:rPr lang="en-US" sz="2000" baseline="-25000" dirty="0" err="1"/>
              <a:t>n</a:t>
            </a:r>
            <a:r>
              <a:rPr lang="en-US" sz="2000" baseline="-25000" dirty="0"/>
              <a:t>=1</a:t>
            </a:r>
            <a:r>
              <a:rPr lang="en-US" sz="2000" dirty="0"/>
              <a:t> p</a:t>
            </a:r>
            <a:r>
              <a:rPr lang="en-US" sz="2000" baseline="-25000" dirty="0"/>
              <a:t>i</a:t>
            </a:r>
            <a:r>
              <a:rPr lang="en-US" sz="2000" dirty="0"/>
              <a:t> log(p</a:t>
            </a:r>
            <a:r>
              <a:rPr lang="en-US" sz="2000" baseline="-25000" dirty="0"/>
              <a:t>i</a:t>
            </a:r>
            <a:r>
              <a:rPr lang="en-US" sz="2000" dirty="0"/>
              <a:t>)</a:t>
            </a:r>
            <a:endParaRPr lang="en-US" sz="2000" dirty="0"/>
          </a:p>
          <a:p>
            <a:pPr marL="0" lvl="0" indent="0" algn="just">
              <a:lnSpc>
                <a:spcPct val="107000"/>
              </a:lnSpc>
              <a:spcAft>
                <a:spcPts val="800"/>
              </a:spcAft>
              <a:buNone/>
            </a:pPr>
            <a:endParaRPr lang="en-US" sz="16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2">
                                            <p:txEl>
                                              <p:pRg st="0" end="0"/>
                                            </p:txEl>
                                          </p:spTgt>
                                        </p:tgtEl>
                                        <p:attrNameLst>
                                          <p:attrName>style.visibility</p:attrName>
                                        </p:attrNameLst>
                                      </p:cBhvr>
                                      <p:to>
                                        <p:strVal val="visible"/>
                                      </p:to>
                                    </p:set>
                                    <p:animEffect transition="in" filter="fade">
                                      <p:cBhvr>
                                        <p:cTn id="7" dur="500"/>
                                        <p:tgtEl>
                                          <p:spTgt spid="9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02">
                                            <p:txEl>
                                              <p:pRg st="1" end="1"/>
                                            </p:txEl>
                                          </p:spTgt>
                                        </p:tgtEl>
                                        <p:attrNameLst>
                                          <p:attrName>style.visibility</p:attrName>
                                        </p:attrNameLst>
                                      </p:cBhvr>
                                      <p:to>
                                        <p:strVal val="visible"/>
                                      </p:to>
                                    </p:set>
                                    <p:animEffect transition="in" filter="fade">
                                      <p:cBhvr>
                                        <p:cTn id="12" dur="500"/>
                                        <p:tgtEl>
                                          <p:spTgt spid="9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02">
                                            <p:txEl>
                                              <p:pRg st="3" end="3"/>
                                            </p:txEl>
                                          </p:spTgt>
                                        </p:tgtEl>
                                        <p:attrNameLst>
                                          <p:attrName>style.visibility</p:attrName>
                                        </p:attrNameLst>
                                      </p:cBhvr>
                                      <p:to>
                                        <p:strVal val="visible"/>
                                      </p:to>
                                    </p:set>
                                    <p:animEffect transition="in" filter="fade">
                                      <p:cBhvr>
                                        <p:cTn id="17" dur="500"/>
                                        <p:tgtEl>
                                          <p:spTgt spid="90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02">
                                            <p:txEl>
                                              <p:pRg st="4" end="4"/>
                                            </p:txEl>
                                          </p:spTgt>
                                        </p:tgtEl>
                                        <p:attrNameLst>
                                          <p:attrName>style.visibility</p:attrName>
                                        </p:attrNameLst>
                                      </p:cBhvr>
                                      <p:to>
                                        <p:strVal val="visible"/>
                                      </p:to>
                                    </p:set>
                                    <p:animEffect transition="in" filter="fade">
                                      <p:cBhvr>
                                        <p:cTn id="22" dur="500"/>
                                        <p:tgtEl>
                                          <p:spTgt spid="90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02">
                                            <p:txEl>
                                              <p:pRg st="5" end="5"/>
                                            </p:txEl>
                                          </p:spTgt>
                                        </p:tgtEl>
                                        <p:attrNameLst>
                                          <p:attrName>style.visibility</p:attrName>
                                        </p:attrNameLst>
                                      </p:cBhvr>
                                      <p:to>
                                        <p:strVal val="visible"/>
                                      </p:to>
                                    </p:set>
                                    <p:animEffect transition="in" filter="fade">
                                      <p:cBhvr>
                                        <p:cTn id="27" dur="500"/>
                                        <p:tgtEl>
                                          <p:spTgt spid="9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US" sz="2400" dirty="0">
                <a:solidFill>
                  <a:schemeClr val="tx1"/>
                </a:solidFill>
              </a:rPr>
              <a:t>Entropy </a:t>
            </a:r>
            <a:r>
              <a:rPr lang="en-US" sz="2400" dirty="0" err="1">
                <a:solidFill>
                  <a:schemeClr val="tx1"/>
                </a:solidFill>
              </a:rPr>
              <a:t>trong</a:t>
            </a:r>
            <a:r>
              <a:rPr lang="en-US" sz="2400" dirty="0">
                <a:solidFill>
                  <a:schemeClr val="tx1"/>
                </a:solidFill>
              </a:rPr>
              <a:t> </a:t>
            </a:r>
            <a:r>
              <a:rPr lang="en-US" sz="2400" dirty="0" err="1">
                <a:solidFill>
                  <a:schemeClr val="tx1"/>
                </a:solidFill>
              </a:rPr>
              <a:t>Cây</a:t>
            </a:r>
            <a:r>
              <a:rPr lang="en-US" sz="2400" dirty="0">
                <a:solidFill>
                  <a:schemeClr val="tx1"/>
                </a:solidFill>
              </a:rPr>
              <a:t> </a:t>
            </a:r>
            <a:r>
              <a:rPr lang="en-US" sz="2400" dirty="0" err="1">
                <a:solidFill>
                  <a:schemeClr val="tx1"/>
                </a:solidFill>
              </a:rPr>
              <a:t>quyết</a:t>
            </a:r>
            <a:r>
              <a:rPr lang="en-US" sz="2400" dirty="0">
                <a:solidFill>
                  <a:schemeClr val="tx1"/>
                </a:solidFill>
              </a:rPr>
              <a:t> </a:t>
            </a:r>
            <a:r>
              <a:rPr lang="en-US" sz="2400" dirty="0" err="1">
                <a:solidFill>
                  <a:schemeClr val="tx1"/>
                </a:solidFill>
              </a:rPr>
              <a:t>định</a:t>
            </a:r>
            <a:r>
              <a:rPr lang="en-US" sz="2400" dirty="0">
                <a:solidFill>
                  <a:schemeClr val="tx1"/>
                </a:solidFill>
              </a:rPr>
              <a:t> (Decision Tree)</a:t>
            </a:r>
            <a:endParaRPr lang="en-US" sz="2400" i="1" dirty="0">
              <a:solidFill>
                <a:schemeClr val="tx1"/>
              </a:solidFill>
            </a:endParaRPr>
          </a:p>
        </p:txBody>
      </p:sp>
      <p:sp>
        <p:nvSpPr>
          <p:cNvPr id="902" name="Google Shape;902;p34"/>
          <p:cNvSpPr txBox="1">
            <a:spLocks noGrp="1"/>
          </p:cNvSpPr>
          <p:nvPr>
            <p:ph type="body" idx="1"/>
          </p:nvPr>
        </p:nvSpPr>
        <p:spPr>
          <a:xfrm>
            <a:off x="720000" y="1187400"/>
            <a:ext cx="4229191" cy="3416400"/>
          </a:xfrm>
          <a:prstGeom prst="rect">
            <a:avLst/>
          </a:prstGeom>
          <a:noFill/>
          <a:ln>
            <a:noFill/>
          </a:ln>
        </p:spPr>
        <p:txBody>
          <a:bodyPr spcFirstLastPara="1" wrap="square" lIns="91425" tIns="91425" rIns="91425" bIns="91425" anchor="t" anchorCtr="0">
            <a:noAutofit/>
          </a:bodyPr>
          <a:lstStyle/>
          <a:p>
            <a:pPr marL="139700" indent="0" algn="just">
              <a:buNone/>
            </a:pPr>
            <a:r>
              <a:rPr lang="en-US" sz="2100" dirty="0" err="1"/>
              <a:t>Giả</a:t>
            </a:r>
            <a:r>
              <a:rPr lang="en-US" sz="2100" dirty="0"/>
              <a:t> </a:t>
            </a:r>
            <a:r>
              <a:rPr lang="en-US" sz="2100" dirty="0" err="1"/>
              <a:t>sử</a:t>
            </a:r>
            <a:r>
              <a:rPr lang="en-US" sz="2100" dirty="0"/>
              <a:t> </a:t>
            </a:r>
            <a:r>
              <a:rPr lang="en-US" sz="2100" dirty="0" err="1"/>
              <a:t>bạn</a:t>
            </a:r>
            <a:r>
              <a:rPr lang="en-US" sz="2100" dirty="0"/>
              <a:t> </a:t>
            </a:r>
            <a:r>
              <a:rPr lang="en-US" sz="2100" dirty="0" err="1"/>
              <a:t>tung</a:t>
            </a:r>
            <a:r>
              <a:rPr lang="en-US" sz="2100" dirty="0"/>
              <a:t> </a:t>
            </a:r>
            <a:r>
              <a:rPr lang="en-US" sz="2100" dirty="0" err="1"/>
              <a:t>một</a:t>
            </a:r>
            <a:r>
              <a:rPr lang="en-US" sz="2100" dirty="0"/>
              <a:t> </a:t>
            </a:r>
            <a:r>
              <a:rPr lang="en-US" sz="2100" dirty="0" err="1"/>
              <a:t>đồng</a:t>
            </a:r>
            <a:r>
              <a:rPr lang="en-US" sz="2100" dirty="0"/>
              <a:t> </a:t>
            </a:r>
            <a:r>
              <a:rPr lang="en-US" sz="2100" dirty="0" err="1"/>
              <a:t>xu</a:t>
            </a:r>
            <a:r>
              <a:rPr lang="en-US" sz="2100" dirty="0"/>
              <a:t>, entropy </a:t>
            </a:r>
            <a:r>
              <a:rPr lang="en-US" sz="2100" dirty="0" err="1"/>
              <a:t>sẽ</a:t>
            </a:r>
            <a:r>
              <a:rPr lang="en-US" sz="2100" dirty="0"/>
              <a:t> </a:t>
            </a:r>
            <a:r>
              <a:rPr lang="en-US" sz="2100" dirty="0" err="1"/>
              <a:t>được</a:t>
            </a:r>
            <a:r>
              <a:rPr lang="en-US" sz="2100" dirty="0"/>
              <a:t> </a:t>
            </a:r>
            <a:r>
              <a:rPr lang="en-US" sz="2100" dirty="0" err="1"/>
              <a:t>tính</a:t>
            </a:r>
            <a:r>
              <a:rPr lang="en-US" sz="2100" dirty="0"/>
              <a:t> </a:t>
            </a:r>
            <a:r>
              <a:rPr lang="en-US" sz="2100" dirty="0" err="1"/>
              <a:t>như</a:t>
            </a:r>
            <a:r>
              <a:rPr lang="en-US" sz="2100" dirty="0"/>
              <a:t> </a:t>
            </a:r>
            <a:r>
              <a:rPr lang="en-US" sz="2100" dirty="0" err="1"/>
              <a:t>sau</a:t>
            </a:r>
            <a:r>
              <a:rPr lang="en-US" sz="2100" dirty="0"/>
              <a:t>:</a:t>
            </a:r>
            <a:endParaRPr lang="en-US" sz="2100" dirty="0"/>
          </a:p>
          <a:p>
            <a:pPr marL="139700" indent="0" algn="just">
              <a:buNone/>
            </a:pPr>
            <a:r>
              <a:rPr lang="en-US" sz="2100" dirty="0" smtClean="0"/>
              <a:t>	H </a:t>
            </a:r>
            <a:r>
              <a:rPr lang="en-US" sz="2100" dirty="0"/>
              <a:t>= -[0.5 ln(0.5) + 0.5 ln(0.5</a:t>
            </a:r>
            <a:r>
              <a:rPr lang="en-US" sz="2100" dirty="0" smtClean="0"/>
              <a:t>)]</a:t>
            </a:r>
            <a:endParaRPr lang="en-US" sz="2100" dirty="0" smtClean="0"/>
          </a:p>
          <a:p>
            <a:pPr marL="139700" indent="0" algn="just">
              <a:buNone/>
            </a:pPr>
            <a:endParaRPr lang="en-US" sz="2100" dirty="0"/>
          </a:p>
          <a:p>
            <a:pPr lvl="0" algn="just"/>
            <a:r>
              <a:rPr lang="en-US" sz="2100" dirty="0"/>
              <a:t>P </a:t>
            </a:r>
            <a:r>
              <a:rPr lang="en-US" sz="2100" dirty="0" err="1"/>
              <a:t>tinh</a:t>
            </a:r>
            <a:r>
              <a:rPr lang="en-US" sz="2100" dirty="0"/>
              <a:t> </a:t>
            </a:r>
            <a:r>
              <a:rPr lang="en-US" sz="2100" dirty="0" err="1"/>
              <a:t>khiết</a:t>
            </a:r>
            <a:r>
              <a:rPr lang="en-US" sz="2100" dirty="0"/>
              <a:t>: p</a:t>
            </a:r>
            <a:r>
              <a:rPr lang="en-US" sz="2100" baseline="-25000" dirty="0"/>
              <a:t>i</a:t>
            </a:r>
            <a:r>
              <a:rPr lang="en-US" sz="2100" dirty="0"/>
              <a:t> = 0 </a:t>
            </a:r>
            <a:r>
              <a:rPr lang="en-US" sz="2100" dirty="0" err="1"/>
              <a:t>hoặc</a:t>
            </a:r>
            <a:r>
              <a:rPr lang="en-US" sz="2100" dirty="0"/>
              <a:t> p</a:t>
            </a:r>
            <a:r>
              <a:rPr lang="en-US" sz="2100" baseline="-25000" dirty="0"/>
              <a:t>i</a:t>
            </a:r>
            <a:r>
              <a:rPr lang="en-US" sz="2100" dirty="0"/>
              <a:t> = 1</a:t>
            </a:r>
            <a:endParaRPr lang="en-US" sz="2100" dirty="0"/>
          </a:p>
          <a:p>
            <a:pPr lvl="0" algn="just"/>
            <a:r>
              <a:rPr lang="en-US" sz="2100" dirty="0"/>
              <a:t>P </a:t>
            </a:r>
            <a:r>
              <a:rPr lang="en-US" sz="2100" dirty="0" err="1"/>
              <a:t>vẩn</a:t>
            </a:r>
            <a:r>
              <a:rPr lang="en-US" sz="2100" dirty="0"/>
              <a:t> </a:t>
            </a:r>
            <a:r>
              <a:rPr lang="en-US" sz="2100" dirty="0" err="1"/>
              <a:t>đục</a:t>
            </a:r>
            <a:r>
              <a:rPr lang="en-US" sz="2100" dirty="0"/>
              <a:t>: p</a:t>
            </a:r>
            <a:r>
              <a:rPr lang="en-US" sz="2100" baseline="-25000" dirty="0"/>
              <a:t>i</a:t>
            </a:r>
            <a:r>
              <a:rPr lang="en-US" sz="2100" dirty="0"/>
              <a:t> = 0.5, </a:t>
            </a:r>
            <a:r>
              <a:rPr lang="en-US" sz="2100" dirty="0" err="1"/>
              <a:t>khi</a:t>
            </a:r>
            <a:r>
              <a:rPr lang="en-US" sz="2100" dirty="0"/>
              <a:t> </a:t>
            </a:r>
            <a:r>
              <a:rPr lang="en-US" sz="2100" dirty="0" err="1"/>
              <a:t>đó</a:t>
            </a:r>
            <a:r>
              <a:rPr lang="en-US" sz="2100" dirty="0"/>
              <a:t> </a:t>
            </a:r>
            <a:r>
              <a:rPr lang="en-US" sz="2100" dirty="0" err="1"/>
              <a:t>hàm</a:t>
            </a:r>
            <a:r>
              <a:rPr lang="en-US" sz="2100" dirty="0"/>
              <a:t> Entropy </a:t>
            </a:r>
            <a:r>
              <a:rPr lang="en-US" sz="2100" dirty="0" err="1"/>
              <a:t>đạt</a:t>
            </a:r>
            <a:r>
              <a:rPr lang="en-US" sz="2100" dirty="0"/>
              <a:t> </a:t>
            </a:r>
            <a:r>
              <a:rPr lang="en-US" sz="2100" dirty="0" err="1"/>
              <a:t>đỉnh</a:t>
            </a:r>
            <a:r>
              <a:rPr lang="en-US" sz="2100" dirty="0"/>
              <a:t> </a:t>
            </a:r>
            <a:r>
              <a:rPr lang="en-US" sz="2100" dirty="0" err="1"/>
              <a:t>cao</a:t>
            </a:r>
            <a:r>
              <a:rPr lang="en-US" sz="2100" dirty="0"/>
              <a:t> </a:t>
            </a:r>
            <a:r>
              <a:rPr lang="en-US" sz="2100" dirty="0" err="1"/>
              <a:t>nhất</a:t>
            </a:r>
            <a:endParaRPr lang="en-US" sz="2100" dirty="0"/>
          </a:p>
          <a:p>
            <a:pPr marL="0" lvl="0" indent="0" algn="just">
              <a:lnSpc>
                <a:spcPct val="107000"/>
              </a:lnSpc>
              <a:spcAft>
                <a:spcPts val="800"/>
              </a:spcAft>
              <a:buNone/>
            </a:pPr>
            <a:endParaRPr lang="en-US" sz="21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pic>
        <p:nvPicPr>
          <p:cNvPr id="5" name="Picture 4" descr="https://i0.wp.com/trituenhantao.io/wp-content/uploads/2020/04/image-1.png?resize=450%2C387&amp;ssl=1"/>
          <p:cNvPicPr/>
          <p:nvPr/>
        </p:nvPicPr>
        <p:blipFill>
          <a:blip r:embed="rId1">
            <a:extLst>
              <a:ext uri="{28A0092B-C50C-407E-A947-70E740481C1C}">
                <a14:useLocalDpi xmlns:a14="http://schemas.microsoft.com/office/drawing/2010/main" val="0"/>
              </a:ext>
            </a:extLst>
          </a:blip>
          <a:srcRect/>
          <a:stretch>
            <a:fillRect/>
          </a:stretch>
        </p:blipFill>
        <p:spPr bwMode="auto">
          <a:xfrm>
            <a:off x="5360671" y="1178718"/>
            <a:ext cx="3663314" cy="311181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02">
                                            <p:txEl>
                                              <p:pRg st="0" end="0"/>
                                            </p:txEl>
                                          </p:spTgt>
                                        </p:tgtEl>
                                        <p:attrNameLst>
                                          <p:attrName>style.visibility</p:attrName>
                                        </p:attrNameLst>
                                      </p:cBhvr>
                                      <p:to>
                                        <p:strVal val="visible"/>
                                      </p:to>
                                    </p:set>
                                    <p:animEffect transition="in" filter="fade">
                                      <p:cBhvr>
                                        <p:cTn id="12" dur="500"/>
                                        <p:tgtEl>
                                          <p:spTgt spid="90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02">
                                            <p:txEl>
                                              <p:pRg st="1" end="1"/>
                                            </p:txEl>
                                          </p:spTgt>
                                        </p:tgtEl>
                                        <p:attrNameLst>
                                          <p:attrName>style.visibility</p:attrName>
                                        </p:attrNameLst>
                                      </p:cBhvr>
                                      <p:to>
                                        <p:strVal val="visible"/>
                                      </p:to>
                                    </p:set>
                                    <p:animEffect transition="in" filter="fade">
                                      <p:cBhvr>
                                        <p:cTn id="17" dur="500"/>
                                        <p:tgtEl>
                                          <p:spTgt spid="90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02">
                                            <p:txEl>
                                              <p:pRg st="3" end="3"/>
                                            </p:txEl>
                                          </p:spTgt>
                                        </p:tgtEl>
                                        <p:attrNameLst>
                                          <p:attrName>style.visibility</p:attrName>
                                        </p:attrNameLst>
                                      </p:cBhvr>
                                      <p:to>
                                        <p:strVal val="visible"/>
                                      </p:to>
                                    </p:set>
                                    <p:animEffect transition="in" filter="fade">
                                      <p:cBhvr>
                                        <p:cTn id="22" dur="500"/>
                                        <p:tgtEl>
                                          <p:spTgt spid="9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02">
                                            <p:txEl>
                                              <p:pRg st="4" end="4"/>
                                            </p:txEl>
                                          </p:spTgt>
                                        </p:tgtEl>
                                        <p:attrNameLst>
                                          <p:attrName>style.visibility</p:attrName>
                                        </p:attrNameLst>
                                      </p:cBhvr>
                                      <p:to>
                                        <p:strVal val="visible"/>
                                      </p:to>
                                    </p:set>
                                    <p:animEffect transition="in" filter="fade">
                                      <p:cBhvr>
                                        <p:cTn id="27" dur="500"/>
                                        <p:tgtEl>
                                          <p:spTgt spid="90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US" sz="2400" dirty="0">
                <a:solidFill>
                  <a:schemeClr val="tx1"/>
                </a:solidFill>
              </a:rPr>
              <a:t>Information Gain</a:t>
            </a:r>
            <a:r>
              <a:rPr lang="en-US" sz="2400" i="1" dirty="0">
                <a:solidFill>
                  <a:schemeClr val="tx1"/>
                </a:solidFill>
              </a:rPr>
              <a:t> </a:t>
            </a:r>
            <a:r>
              <a:rPr lang="en-US" sz="2400" dirty="0" err="1">
                <a:solidFill>
                  <a:schemeClr val="tx1"/>
                </a:solidFill>
              </a:rPr>
              <a:t>trong</a:t>
            </a:r>
            <a:r>
              <a:rPr lang="en-US" sz="2400" dirty="0">
                <a:solidFill>
                  <a:schemeClr val="tx1"/>
                </a:solidFill>
              </a:rPr>
              <a:t> </a:t>
            </a:r>
            <a:r>
              <a:rPr lang="en-US" sz="2400" dirty="0" err="1">
                <a:solidFill>
                  <a:schemeClr val="tx1"/>
                </a:solidFill>
              </a:rPr>
              <a:t>Cây</a:t>
            </a:r>
            <a:r>
              <a:rPr lang="en-US" sz="2400" dirty="0">
                <a:solidFill>
                  <a:schemeClr val="tx1"/>
                </a:solidFill>
              </a:rPr>
              <a:t> </a:t>
            </a:r>
            <a:r>
              <a:rPr lang="en-US" sz="2400" dirty="0" err="1">
                <a:solidFill>
                  <a:schemeClr val="tx1"/>
                </a:solidFill>
              </a:rPr>
              <a:t>quyết</a:t>
            </a:r>
            <a:r>
              <a:rPr lang="en-US" sz="2400" dirty="0">
                <a:solidFill>
                  <a:schemeClr val="tx1"/>
                </a:solidFill>
              </a:rPr>
              <a:t> </a:t>
            </a:r>
            <a:r>
              <a:rPr lang="en-US" sz="2400" dirty="0" err="1">
                <a:solidFill>
                  <a:schemeClr val="tx1"/>
                </a:solidFill>
              </a:rPr>
              <a:t>định</a:t>
            </a:r>
            <a:r>
              <a:rPr lang="en-US" sz="2400" dirty="0">
                <a:solidFill>
                  <a:schemeClr val="tx1"/>
                </a:solidFill>
              </a:rPr>
              <a:t> (Decision Tree)</a:t>
            </a:r>
            <a:endParaRPr lang="en-US" sz="2400" i="1" dirty="0">
              <a:solidFill>
                <a:schemeClr val="tx1"/>
              </a:solidFill>
            </a:endParaRPr>
          </a:p>
        </p:txBody>
      </p:sp>
      <p:sp>
        <p:nvSpPr>
          <p:cNvPr id="902" name="Google Shape;902;p34"/>
          <p:cNvSpPr txBox="1">
            <a:spLocks noGrp="1"/>
          </p:cNvSpPr>
          <p:nvPr>
            <p:ph type="body" idx="1"/>
          </p:nvPr>
        </p:nvSpPr>
        <p:spPr>
          <a:xfrm>
            <a:off x="720000" y="1187400"/>
            <a:ext cx="7726770" cy="3416400"/>
          </a:xfrm>
          <a:prstGeom prst="rect">
            <a:avLst/>
          </a:prstGeom>
          <a:noFill/>
          <a:ln>
            <a:noFill/>
          </a:ln>
        </p:spPr>
        <p:txBody>
          <a:bodyPr spcFirstLastPara="1" wrap="square" lIns="91425" tIns="91425" rIns="91425" bIns="91425" anchor="t" anchorCtr="0">
            <a:noAutofit/>
          </a:bodyPr>
          <a:lstStyle/>
          <a:p>
            <a:pPr algn="just"/>
            <a:r>
              <a:rPr lang="en-US" sz="2400" dirty="0"/>
              <a:t>Information Gain </a:t>
            </a:r>
            <a:r>
              <a:rPr lang="en-US" sz="2400" dirty="0" err="1"/>
              <a:t>dựa</a:t>
            </a:r>
            <a:r>
              <a:rPr lang="en-US" sz="2400" dirty="0"/>
              <a:t> </a:t>
            </a:r>
            <a:r>
              <a:rPr lang="en-US" sz="2400" dirty="0" err="1"/>
              <a:t>trên</a:t>
            </a:r>
            <a:r>
              <a:rPr lang="en-US" sz="2400" dirty="0"/>
              <a:t> </a:t>
            </a:r>
            <a:r>
              <a:rPr lang="en-US" sz="2400" dirty="0" err="1"/>
              <a:t>sự</a:t>
            </a:r>
            <a:r>
              <a:rPr lang="en-US" sz="2400" dirty="0"/>
              <a:t> </a:t>
            </a:r>
            <a:r>
              <a:rPr lang="en-US" sz="2400" dirty="0" err="1"/>
              <a:t>giảm</a:t>
            </a:r>
            <a:r>
              <a:rPr lang="en-US" sz="2400" dirty="0"/>
              <a:t> </a:t>
            </a:r>
            <a:r>
              <a:rPr lang="en-US" sz="2400" dirty="0" err="1"/>
              <a:t>của</a:t>
            </a:r>
            <a:r>
              <a:rPr lang="en-US" sz="2400" dirty="0"/>
              <a:t> </a:t>
            </a:r>
            <a:r>
              <a:rPr lang="en-US" sz="2400" dirty="0" err="1"/>
              <a:t>hàm</a:t>
            </a:r>
            <a:r>
              <a:rPr lang="en-US" sz="2400" dirty="0"/>
              <a:t> </a:t>
            </a:r>
            <a:r>
              <a:rPr lang="en-US" sz="2400" u="sng" dirty="0">
                <a:hlinkClick r:id="rId1"/>
              </a:rPr>
              <a:t>Entropy</a:t>
            </a:r>
            <a:r>
              <a:rPr lang="en-US" sz="2400" dirty="0"/>
              <a:t> </a:t>
            </a:r>
            <a:r>
              <a:rPr lang="en-US" sz="2400" dirty="0" err="1"/>
              <a:t>khi</a:t>
            </a:r>
            <a:r>
              <a:rPr lang="en-US" sz="2400" dirty="0"/>
              <a:t> </a:t>
            </a:r>
            <a:r>
              <a:rPr lang="en-US" sz="2400" dirty="0" err="1"/>
              <a:t>tập</a:t>
            </a:r>
            <a:r>
              <a:rPr lang="en-US" sz="2400" dirty="0"/>
              <a:t> </a:t>
            </a:r>
            <a:r>
              <a:rPr lang="en-US" sz="2400" dirty="0" err="1"/>
              <a:t>dữ</a:t>
            </a:r>
            <a:r>
              <a:rPr lang="en-US" sz="2400" dirty="0"/>
              <a:t> </a:t>
            </a:r>
            <a:r>
              <a:rPr lang="en-US" sz="2400" dirty="0" err="1"/>
              <a:t>liệu</a:t>
            </a:r>
            <a:r>
              <a:rPr lang="en-US" sz="2400" dirty="0"/>
              <a:t> </a:t>
            </a:r>
            <a:r>
              <a:rPr lang="en-US" sz="2400" dirty="0" err="1"/>
              <a:t>được</a:t>
            </a:r>
            <a:r>
              <a:rPr lang="en-US" sz="2400" dirty="0"/>
              <a:t> </a:t>
            </a:r>
            <a:r>
              <a:rPr lang="en-US" sz="2400" dirty="0" err="1"/>
              <a:t>phân</a:t>
            </a:r>
            <a:r>
              <a:rPr lang="en-US" sz="2400" dirty="0"/>
              <a:t> chia </a:t>
            </a:r>
            <a:r>
              <a:rPr lang="en-US" sz="2400" dirty="0" err="1"/>
              <a:t>trên</a:t>
            </a:r>
            <a:r>
              <a:rPr lang="en-US" sz="2400" dirty="0"/>
              <a:t> </a:t>
            </a:r>
            <a:r>
              <a:rPr lang="en-US" sz="2400" dirty="0" err="1"/>
              <a:t>một</a:t>
            </a:r>
            <a:r>
              <a:rPr lang="en-US" sz="2400" dirty="0"/>
              <a:t> </a:t>
            </a:r>
            <a:r>
              <a:rPr lang="en-US" sz="2400" dirty="0" err="1"/>
              <a:t>thuộc</a:t>
            </a:r>
            <a:r>
              <a:rPr lang="en-US" sz="2400" dirty="0"/>
              <a:t> </a:t>
            </a:r>
            <a:r>
              <a:rPr lang="en-US" sz="2400" dirty="0" err="1"/>
              <a:t>tính</a:t>
            </a:r>
            <a:r>
              <a:rPr lang="en-US" sz="2400" dirty="0"/>
              <a:t>. </a:t>
            </a:r>
            <a:r>
              <a:rPr lang="en-US" sz="2400" dirty="0" err="1"/>
              <a:t>Để</a:t>
            </a:r>
            <a:r>
              <a:rPr lang="en-US" sz="2400" dirty="0"/>
              <a:t> </a:t>
            </a:r>
            <a:r>
              <a:rPr lang="en-US" sz="2400" dirty="0" err="1"/>
              <a:t>xây</a:t>
            </a:r>
            <a:r>
              <a:rPr lang="en-US" sz="2400" dirty="0"/>
              <a:t> </a:t>
            </a:r>
            <a:r>
              <a:rPr lang="en-US" sz="2400" dirty="0" err="1"/>
              <a:t>dựng</a:t>
            </a:r>
            <a:r>
              <a:rPr lang="en-US" sz="2400" dirty="0"/>
              <a:t> </a:t>
            </a:r>
            <a:r>
              <a:rPr lang="en-US" sz="2400" dirty="0" err="1"/>
              <a:t>một</a:t>
            </a:r>
            <a:r>
              <a:rPr lang="en-US" sz="2400" dirty="0"/>
              <a:t> </a:t>
            </a:r>
            <a:r>
              <a:rPr lang="en-US" sz="2400" dirty="0" err="1"/>
              <a:t>cây</a:t>
            </a:r>
            <a:r>
              <a:rPr lang="en-US" sz="2400" dirty="0"/>
              <a:t> </a:t>
            </a:r>
            <a:r>
              <a:rPr lang="en-US" sz="2400" dirty="0" err="1"/>
              <a:t>quyết</a:t>
            </a:r>
            <a:r>
              <a:rPr lang="en-US" sz="2400" dirty="0"/>
              <a:t> </a:t>
            </a:r>
            <a:r>
              <a:rPr lang="en-US" sz="2400" dirty="0" err="1"/>
              <a:t>định</a:t>
            </a:r>
            <a:r>
              <a:rPr lang="en-US" sz="2400" dirty="0"/>
              <a:t>, ta </a:t>
            </a:r>
            <a:r>
              <a:rPr lang="en-US" sz="2400" dirty="0" err="1"/>
              <a:t>phải</a:t>
            </a:r>
            <a:r>
              <a:rPr lang="en-US" sz="2400" dirty="0"/>
              <a:t> </a:t>
            </a:r>
            <a:r>
              <a:rPr lang="en-US" sz="2400" dirty="0" err="1"/>
              <a:t>tìm</a:t>
            </a:r>
            <a:r>
              <a:rPr lang="en-US" sz="2400" dirty="0"/>
              <a:t> </a:t>
            </a:r>
            <a:r>
              <a:rPr lang="en-US" sz="2400" dirty="0" err="1"/>
              <a:t>tất</a:t>
            </a:r>
            <a:r>
              <a:rPr lang="en-US" sz="2400" dirty="0"/>
              <a:t> </a:t>
            </a:r>
            <a:r>
              <a:rPr lang="en-US" sz="2400" dirty="0" err="1"/>
              <a:t>cả</a:t>
            </a:r>
            <a:r>
              <a:rPr lang="en-US" sz="2400" dirty="0"/>
              <a:t> </a:t>
            </a:r>
            <a:r>
              <a:rPr lang="en-US" sz="2400" dirty="0" err="1"/>
              <a:t>thuộc</a:t>
            </a:r>
            <a:r>
              <a:rPr lang="en-US" sz="2400" dirty="0"/>
              <a:t> </a:t>
            </a:r>
            <a:r>
              <a:rPr lang="en-US" sz="2400" dirty="0" err="1"/>
              <a:t>tính</a:t>
            </a:r>
            <a:r>
              <a:rPr lang="en-US" sz="2400" dirty="0"/>
              <a:t> </a:t>
            </a:r>
            <a:r>
              <a:rPr lang="en-US" sz="2400" dirty="0" err="1"/>
              <a:t>trả</a:t>
            </a:r>
            <a:r>
              <a:rPr lang="en-US" sz="2400" dirty="0"/>
              <a:t> </a:t>
            </a:r>
            <a:r>
              <a:rPr lang="en-US" sz="2400" dirty="0" err="1"/>
              <a:t>về</a:t>
            </a:r>
            <a:r>
              <a:rPr lang="en-US" sz="2400" dirty="0"/>
              <a:t> </a:t>
            </a:r>
            <a:r>
              <a:rPr lang="en-US" sz="2400" dirty="0" err="1"/>
              <a:t>Infomation</a:t>
            </a:r>
            <a:r>
              <a:rPr lang="en-US" sz="2400" dirty="0"/>
              <a:t> gain </a:t>
            </a:r>
            <a:r>
              <a:rPr lang="en-US" sz="2400" dirty="0" err="1"/>
              <a:t>cao</a:t>
            </a:r>
            <a:r>
              <a:rPr lang="en-US" sz="2400" dirty="0"/>
              <a:t> </a:t>
            </a:r>
            <a:r>
              <a:rPr lang="en-US" sz="2400" dirty="0" err="1"/>
              <a:t>nhất</a:t>
            </a:r>
            <a:r>
              <a:rPr lang="en-US" sz="2400" dirty="0" smtClean="0"/>
              <a:t>.</a:t>
            </a:r>
            <a:endParaRPr lang="en-US" sz="2400" dirty="0" smtClean="0"/>
          </a:p>
          <a:p>
            <a:pPr algn="just"/>
            <a:endParaRPr lang="en-US" sz="2400" dirty="0" smtClean="0"/>
          </a:p>
          <a:p>
            <a:pPr algn="just"/>
            <a:r>
              <a:rPr lang="en-US" sz="2400" dirty="0" err="1" smtClean="0"/>
              <a:t>Để</a:t>
            </a:r>
            <a:r>
              <a:rPr lang="en-US" sz="2400" dirty="0" smtClean="0"/>
              <a:t> </a:t>
            </a:r>
            <a:r>
              <a:rPr lang="en-US" sz="2400" dirty="0" err="1"/>
              <a:t>xác</a:t>
            </a:r>
            <a:r>
              <a:rPr lang="en-US" sz="2400" dirty="0"/>
              <a:t> </a:t>
            </a:r>
            <a:r>
              <a:rPr lang="en-US" sz="2400" dirty="0" err="1"/>
              <a:t>định</a:t>
            </a:r>
            <a:r>
              <a:rPr lang="en-US" sz="2400" dirty="0"/>
              <a:t> </a:t>
            </a:r>
            <a:r>
              <a:rPr lang="en-US" sz="2400" dirty="0" err="1"/>
              <a:t>các</a:t>
            </a:r>
            <a:r>
              <a:rPr lang="en-US" sz="2400" dirty="0"/>
              <a:t> </a:t>
            </a:r>
            <a:r>
              <a:rPr lang="en-US" sz="2400" dirty="0" err="1"/>
              <a:t>nút</a:t>
            </a:r>
            <a:r>
              <a:rPr lang="en-US" sz="2400" dirty="0"/>
              <a:t> </a:t>
            </a:r>
            <a:r>
              <a:rPr lang="en-US" sz="2400" dirty="0" err="1"/>
              <a:t>trong</a:t>
            </a:r>
            <a:r>
              <a:rPr lang="en-US" sz="2400" dirty="0"/>
              <a:t> </a:t>
            </a:r>
            <a:r>
              <a:rPr lang="en-US" sz="2400" dirty="0" err="1"/>
              <a:t>mô</a:t>
            </a:r>
            <a:r>
              <a:rPr lang="en-US" sz="2400" dirty="0"/>
              <a:t> </a:t>
            </a:r>
            <a:r>
              <a:rPr lang="en-US" sz="2400" dirty="0" err="1"/>
              <a:t>hình</a:t>
            </a:r>
            <a:r>
              <a:rPr lang="en-US" sz="2400" dirty="0"/>
              <a:t> </a:t>
            </a:r>
            <a:r>
              <a:rPr lang="en-US" sz="2400" dirty="0" err="1"/>
              <a:t>cây</a:t>
            </a:r>
            <a:r>
              <a:rPr lang="en-US" sz="2400" dirty="0"/>
              <a:t> </a:t>
            </a:r>
            <a:r>
              <a:rPr lang="en-US" sz="2400" dirty="0" err="1"/>
              <a:t>quyết</a:t>
            </a:r>
            <a:r>
              <a:rPr lang="en-US" sz="2400" dirty="0"/>
              <a:t> </a:t>
            </a:r>
            <a:r>
              <a:rPr lang="en-US" sz="2400" dirty="0" err="1"/>
              <a:t>định</a:t>
            </a:r>
            <a:r>
              <a:rPr lang="en-US" sz="2400" dirty="0"/>
              <a:t>, ta </a:t>
            </a:r>
            <a:r>
              <a:rPr lang="en-US" sz="2400" dirty="0" err="1"/>
              <a:t>thực</a:t>
            </a:r>
            <a:r>
              <a:rPr lang="en-US" sz="2400" dirty="0"/>
              <a:t> </a:t>
            </a:r>
            <a:r>
              <a:rPr lang="en-US" sz="2400" dirty="0" err="1"/>
              <a:t>hiện</a:t>
            </a:r>
            <a:r>
              <a:rPr lang="en-US" sz="2400" dirty="0"/>
              <a:t> </a:t>
            </a:r>
            <a:r>
              <a:rPr lang="en-US" sz="2400" dirty="0" err="1"/>
              <a:t>tính</a:t>
            </a:r>
            <a:r>
              <a:rPr lang="en-US" sz="2400" dirty="0"/>
              <a:t> </a:t>
            </a:r>
            <a:r>
              <a:rPr lang="en-US" sz="2400" dirty="0" err="1"/>
              <a:t>Infomation</a:t>
            </a:r>
            <a:r>
              <a:rPr lang="en-US" sz="2400" dirty="0"/>
              <a:t> Gain </a:t>
            </a:r>
            <a:r>
              <a:rPr lang="en-US" sz="2400" dirty="0" err="1"/>
              <a:t>tại</a:t>
            </a:r>
            <a:r>
              <a:rPr lang="en-US" sz="2400" dirty="0"/>
              <a:t> </a:t>
            </a:r>
            <a:r>
              <a:rPr lang="en-US" sz="2400" dirty="0" err="1"/>
              <a:t>mỗi</a:t>
            </a:r>
            <a:r>
              <a:rPr lang="en-US" sz="2400" dirty="0"/>
              <a:t> </a:t>
            </a:r>
            <a:r>
              <a:rPr lang="en-US" sz="2400" dirty="0" err="1"/>
              <a:t>nút</a:t>
            </a:r>
            <a:r>
              <a:rPr lang="en-US" sz="2400" dirty="0"/>
              <a:t> </a:t>
            </a:r>
            <a:r>
              <a:rPr lang="en-US" sz="2400" dirty="0" err="1"/>
              <a:t>theo</a:t>
            </a:r>
            <a:r>
              <a:rPr lang="en-US" sz="2400" dirty="0"/>
              <a:t> </a:t>
            </a:r>
            <a:r>
              <a:rPr lang="en-US" sz="2400" dirty="0" err="1"/>
              <a:t>trình</a:t>
            </a:r>
            <a:r>
              <a:rPr lang="en-US" sz="2400" dirty="0"/>
              <a:t> </a:t>
            </a:r>
            <a:r>
              <a:rPr lang="en-US" sz="2400" dirty="0" err="1"/>
              <a:t>tự</a:t>
            </a:r>
            <a:r>
              <a:rPr lang="en-US" sz="2400" dirty="0"/>
              <a:t> </a:t>
            </a:r>
            <a:r>
              <a:rPr lang="en-US" sz="2400" dirty="0" err="1"/>
              <a:t>sau</a:t>
            </a:r>
            <a:r>
              <a:rPr lang="en-US" sz="2400" dirty="0"/>
              <a:t>:</a:t>
            </a:r>
            <a:endParaRPr lang="en-US" sz="2400" dirty="0"/>
          </a:p>
          <a:p>
            <a:pPr algn="just"/>
            <a:endParaRPr lang="en-US" sz="2400" dirty="0"/>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2">
                                            <p:txEl>
                                              <p:pRg st="0" end="0"/>
                                            </p:txEl>
                                          </p:spTgt>
                                        </p:tgtEl>
                                        <p:attrNameLst>
                                          <p:attrName>style.visibility</p:attrName>
                                        </p:attrNameLst>
                                      </p:cBhvr>
                                      <p:to>
                                        <p:strVal val="visible"/>
                                      </p:to>
                                    </p:set>
                                    <p:animEffect transition="in" filter="fade">
                                      <p:cBhvr>
                                        <p:cTn id="7" dur="500"/>
                                        <p:tgtEl>
                                          <p:spTgt spid="9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02">
                                            <p:txEl>
                                              <p:pRg st="2" end="2"/>
                                            </p:txEl>
                                          </p:spTgt>
                                        </p:tgtEl>
                                        <p:attrNameLst>
                                          <p:attrName>style.visibility</p:attrName>
                                        </p:attrNameLst>
                                      </p:cBhvr>
                                      <p:to>
                                        <p:strVal val="visible"/>
                                      </p:to>
                                    </p:set>
                                    <p:animEffect transition="in" filter="fade">
                                      <p:cBhvr>
                                        <p:cTn id="12" dur="500"/>
                                        <p:tgtEl>
                                          <p:spTgt spid="9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US" sz="2000" dirty="0">
                <a:solidFill>
                  <a:schemeClr val="tx1"/>
                </a:solidFill>
              </a:rPr>
              <a:t>Information Gain</a:t>
            </a:r>
            <a:r>
              <a:rPr lang="en-US" sz="2000" i="1" dirty="0">
                <a:solidFill>
                  <a:schemeClr val="tx1"/>
                </a:solidFill>
              </a:rPr>
              <a:t> </a:t>
            </a:r>
            <a:r>
              <a:rPr lang="en-US" sz="2000" dirty="0" err="1">
                <a:solidFill>
                  <a:schemeClr val="tx1"/>
                </a:solidFill>
              </a:rPr>
              <a:t>trong</a:t>
            </a:r>
            <a:r>
              <a:rPr lang="en-US" sz="2000" dirty="0">
                <a:solidFill>
                  <a:schemeClr val="tx1"/>
                </a:solidFill>
              </a:rPr>
              <a:t> </a:t>
            </a:r>
            <a:r>
              <a:rPr lang="en-US" sz="2000" dirty="0" err="1">
                <a:solidFill>
                  <a:schemeClr val="tx1"/>
                </a:solidFill>
              </a:rPr>
              <a:t>Cây</a:t>
            </a:r>
            <a:r>
              <a:rPr lang="en-US" sz="2000" dirty="0">
                <a:solidFill>
                  <a:schemeClr val="tx1"/>
                </a:solidFill>
              </a:rPr>
              <a:t> </a:t>
            </a:r>
            <a:r>
              <a:rPr lang="en-US" sz="2000" dirty="0" err="1">
                <a:solidFill>
                  <a:schemeClr val="tx1"/>
                </a:solidFill>
              </a:rPr>
              <a:t>quyết</a:t>
            </a:r>
            <a:r>
              <a:rPr lang="en-US" sz="2000" dirty="0">
                <a:solidFill>
                  <a:schemeClr val="tx1"/>
                </a:solidFill>
              </a:rPr>
              <a:t> </a:t>
            </a:r>
            <a:r>
              <a:rPr lang="en-US" sz="2000" dirty="0" err="1">
                <a:solidFill>
                  <a:schemeClr val="tx1"/>
                </a:solidFill>
              </a:rPr>
              <a:t>định</a:t>
            </a:r>
            <a:r>
              <a:rPr lang="en-US" sz="2000" dirty="0">
                <a:solidFill>
                  <a:schemeClr val="tx1"/>
                </a:solidFill>
              </a:rPr>
              <a:t> (Decision Tree)</a:t>
            </a:r>
            <a:endParaRPr lang="en-US" sz="2000" i="1" dirty="0">
              <a:solidFill>
                <a:schemeClr val="tx1"/>
              </a:solidFill>
            </a:endParaRPr>
          </a:p>
        </p:txBody>
      </p:sp>
      <p:sp>
        <p:nvSpPr>
          <p:cNvPr id="902" name="Google Shape;902;p34"/>
          <p:cNvSpPr txBox="1">
            <a:spLocks noGrp="1"/>
          </p:cNvSpPr>
          <p:nvPr>
            <p:ph type="body" idx="1"/>
          </p:nvPr>
        </p:nvSpPr>
        <p:spPr>
          <a:xfrm>
            <a:off x="720000" y="1187400"/>
            <a:ext cx="7726770" cy="3416400"/>
          </a:xfrm>
          <a:prstGeom prst="rect">
            <a:avLst/>
          </a:prstGeom>
          <a:noFill/>
          <a:ln>
            <a:noFill/>
          </a:ln>
        </p:spPr>
        <p:txBody>
          <a:bodyPr spcFirstLastPara="1" wrap="square" lIns="91425" tIns="91425" rIns="91425" bIns="91425" anchor="t" anchorCtr="0">
            <a:noAutofit/>
          </a:bodyPr>
          <a:lstStyle/>
          <a:p>
            <a:r>
              <a:rPr lang="en-US" sz="1800" b="1" dirty="0" err="1" smtClean="0"/>
              <a:t>Bước</a:t>
            </a:r>
            <a:r>
              <a:rPr lang="en-US" sz="1800" b="1" dirty="0" smtClean="0"/>
              <a:t> </a:t>
            </a:r>
            <a:r>
              <a:rPr lang="en-US" sz="1800" b="1" dirty="0"/>
              <a:t>1</a:t>
            </a:r>
            <a:r>
              <a:rPr lang="en-US" sz="1800" dirty="0"/>
              <a:t>: </a:t>
            </a:r>
            <a:r>
              <a:rPr lang="en-US" sz="1800" dirty="0" err="1"/>
              <a:t>Tính</a:t>
            </a:r>
            <a:r>
              <a:rPr lang="en-US" sz="1800" dirty="0"/>
              <a:t> </a:t>
            </a:r>
            <a:r>
              <a:rPr lang="en-US" sz="1800" dirty="0" err="1"/>
              <a:t>toán</a:t>
            </a:r>
            <a:r>
              <a:rPr lang="en-US" sz="1800" dirty="0"/>
              <a:t> </a:t>
            </a:r>
            <a:r>
              <a:rPr lang="en-US" sz="1800" dirty="0" err="1"/>
              <a:t>hệ</a:t>
            </a:r>
            <a:r>
              <a:rPr lang="en-US" sz="1800" dirty="0"/>
              <a:t> </a:t>
            </a:r>
            <a:r>
              <a:rPr lang="en-US" sz="1800" dirty="0" err="1"/>
              <a:t>số</a:t>
            </a:r>
            <a:r>
              <a:rPr lang="en-US" sz="1800" dirty="0"/>
              <a:t> Entropy </a:t>
            </a:r>
            <a:r>
              <a:rPr lang="en-US" sz="1800" dirty="0" err="1"/>
              <a:t>của</a:t>
            </a:r>
            <a:r>
              <a:rPr lang="en-US" sz="1800" dirty="0"/>
              <a:t> </a:t>
            </a:r>
            <a:r>
              <a:rPr lang="en-US" sz="1800" dirty="0" err="1"/>
              <a:t>biến</a:t>
            </a:r>
            <a:r>
              <a:rPr lang="en-US" sz="1800" dirty="0"/>
              <a:t> </a:t>
            </a:r>
            <a:r>
              <a:rPr lang="en-US" sz="1800" dirty="0" err="1"/>
              <a:t>mục</a:t>
            </a:r>
            <a:r>
              <a:rPr lang="en-US" sz="1800" dirty="0"/>
              <a:t> </a:t>
            </a:r>
            <a:r>
              <a:rPr lang="en-US" sz="1800" dirty="0" err="1"/>
              <a:t>tiêu</a:t>
            </a:r>
            <a:r>
              <a:rPr lang="en-US" sz="1800" dirty="0"/>
              <a:t> S </a:t>
            </a:r>
            <a:r>
              <a:rPr lang="en-US" sz="1800" dirty="0" err="1"/>
              <a:t>có</a:t>
            </a:r>
            <a:r>
              <a:rPr lang="en-US" sz="1800" dirty="0"/>
              <a:t> N </a:t>
            </a:r>
            <a:r>
              <a:rPr lang="en-US" sz="1800" dirty="0" err="1"/>
              <a:t>phần</a:t>
            </a:r>
            <a:r>
              <a:rPr lang="en-US" sz="1800" dirty="0"/>
              <a:t> </a:t>
            </a:r>
            <a:r>
              <a:rPr lang="en-US" sz="1800" dirty="0" err="1"/>
              <a:t>tử</a:t>
            </a:r>
            <a:r>
              <a:rPr lang="en-US" sz="1800" dirty="0"/>
              <a:t> </a:t>
            </a:r>
            <a:r>
              <a:rPr lang="en-US" sz="1800" dirty="0" err="1"/>
              <a:t>với</a:t>
            </a:r>
            <a:r>
              <a:rPr lang="en-US" sz="1800" dirty="0"/>
              <a:t> </a:t>
            </a:r>
            <a:r>
              <a:rPr lang="en-US" sz="1800" dirty="0" err="1"/>
              <a:t>N</a:t>
            </a:r>
            <a:r>
              <a:rPr lang="en-US" sz="1800" baseline="-25000" dirty="0" err="1"/>
              <a:t>c</a:t>
            </a:r>
            <a:r>
              <a:rPr lang="en-US" sz="1800" dirty="0"/>
              <a:t> </a:t>
            </a:r>
            <a:r>
              <a:rPr lang="en-US" sz="1800" dirty="0" err="1"/>
              <a:t>phần</a:t>
            </a:r>
            <a:r>
              <a:rPr lang="en-US" sz="1800" dirty="0"/>
              <a:t> </a:t>
            </a:r>
            <a:r>
              <a:rPr lang="en-US" sz="1800" dirty="0" err="1"/>
              <a:t>tử</a:t>
            </a:r>
            <a:r>
              <a:rPr lang="en-US" sz="1800" dirty="0"/>
              <a:t> </a:t>
            </a:r>
            <a:r>
              <a:rPr lang="en-US" sz="1800" dirty="0" err="1"/>
              <a:t>thuộc</a:t>
            </a:r>
            <a:r>
              <a:rPr lang="en-US" sz="1800" dirty="0"/>
              <a:t> </a:t>
            </a:r>
            <a:r>
              <a:rPr lang="en-US" sz="1800" dirty="0" err="1"/>
              <a:t>lớp</a:t>
            </a:r>
            <a:r>
              <a:rPr lang="en-US" sz="1800" dirty="0"/>
              <a:t> c </a:t>
            </a:r>
            <a:r>
              <a:rPr lang="en-US" sz="1800" dirty="0" err="1"/>
              <a:t>cho</a:t>
            </a:r>
            <a:r>
              <a:rPr lang="en-US" sz="1800" dirty="0"/>
              <a:t> </a:t>
            </a:r>
            <a:r>
              <a:rPr lang="en-US" sz="1800" dirty="0" err="1" smtClean="0"/>
              <a:t>trước</a:t>
            </a:r>
            <a:r>
              <a:rPr lang="en-US" sz="1800" dirty="0" smtClean="0"/>
              <a:t>:</a:t>
            </a:r>
            <a:endParaRPr lang="en-US" sz="1800" dirty="0" smtClean="0"/>
          </a:p>
          <a:p>
            <a:pPr lvl="1"/>
            <a:r>
              <a:rPr lang="en-US" sz="2000" dirty="0"/>
              <a:t>H(S)=  – ∑</a:t>
            </a:r>
            <a:r>
              <a:rPr lang="en-US" sz="2000" baseline="30000" dirty="0"/>
              <a:t>c</a:t>
            </a:r>
            <a:r>
              <a:rPr lang="en-US" sz="2000" baseline="-25000" dirty="0"/>
              <a:t>c=1</a:t>
            </a:r>
            <a:r>
              <a:rPr lang="en-US" sz="2000" dirty="0"/>
              <a:t> (</a:t>
            </a:r>
            <a:r>
              <a:rPr lang="en-US" sz="2000" dirty="0" err="1"/>
              <a:t>N</a:t>
            </a:r>
            <a:r>
              <a:rPr lang="en-US" sz="2000" baseline="-25000" dirty="0" err="1"/>
              <a:t>c</a:t>
            </a:r>
            <a:r>
              <a:rPr lang="en-US" sz="2000" dirty="0"/>
              <a:t>/N) log(</a:t>
            </a:r>
            <a:r>
              <a:rPr lang="en-US" sz="2000" dirty="0" err="1"/>
              <a:t>N</a:t>
            </a:r>
            <a:r>
              <a:rPr lang="en-US" sz="2000" baseline="-25000" dirty="0" err="1"/>
              <a:t>c</a:t>
            </a:r>
            <a:r>
              <a:rPr lang="en-US" sz="2000" dirty="0"/>
              <a:t>/N</a:t>
            </a:r>
            <a:r>
              <a:rPr lang="en-US" sz="2000" dirty="0" smtClean="0"/>
              <a:t>)</a:t>
            </a:r>
            <a:endParaRPr lang="en-US" sz="2000" dirty="0"/>
          </a:p>
          <a:p>
            <a:r>
              <a:rPr lang="en-US" sz="1800" b="1" dirty="0" err="1" smtClean="0"/>
              <a:t>Bước</a:t>
            </a:r>
            <a:r>
              <a:rPr lang="en-US" sz="1800" b="1" dirty="0" smtClean="0"/>
              <a:t> </a:t>
            </a:r>
            <a:r>
              <a:rPr lang="en-US" sz="1800" b="1" dirty="0"/>
              <a:t>2</a:t>
            </a:r>
            <a:r>
              <a:rPr lang="en-US" sz="1800" dirty="0"/>
              <a:t>: </a:t>
            </a:r>
            <a:r>
              <a:rPr lang="en-US" sz="1800" dirty="0" err="1"/>
              <a:t>Tính</a:t>
            </a:r>
            <a:r>
              <a:rPr lang="en-US" sz="1800" dirty="0"/>
              <a:t> </a:t>
            </a:r>
            <a:r>
              <a:rPr lang="en-US" sz="1800" dirty="0" err="1"/>
              <a:t>hàm</a:t>
            </a:r>
            <a:r>
              <a:rPr lang="en-US" sz="1800" dirty="0"/>
              <a:t> </a:t>
            </a:r>
            <a:r>
              <a:rPr lang="en-US" sz="1800" dirty="0" err="1"/>
              <a:t>số</a:t>
            </a:r>
            <a:r>
              <a:rPr lang="en-US" sz="1800" dirty="0"/>
              <a:t> Entropy </a:t>
            </a:r>
            <a:r>
              <a:rPr lang="en-US" sz="1800" dirty="0" err="1"/>
              <a:t>tại</a:t>
            </a:r>
            <a:r>
              <a:rPr lang="en-US" sz="1800" dirty="0"/>
              <a:t> </a:t>
            </a:r>
            <a:r>
              <a:rPr lang="en-US" sz="1800" dirty="0" err="1"/>
              <a:t>mỗi</a:t>
            </a:r>
            <a:r>
              <a:rPr lang="en-US" sz="1800" dirty="0"/>
              <a:t> </a:t>
            </a:r>
            <a:r>
              <a:rPr lang="en-US" sz="1800" dirty="0" err="1"/>
              <a:t>thuộc</a:t>
            </a:r>
            <a:r>
              <a:rPr lang="en-US" sz="1800" dirty="0"/>
              <a:t> </a:t>
            </a:r>
            <a:r>
              <a:rPr lang="en-US" sz="1800" dirty="0" err="1"/>
              <a:t>tính</a:t>
            </a:r>
            <a:r>
              <a:rPr lang="en-US" sz="1800" dirty="0"/>
              <a:t>: </a:t>
            </a:r>
            <a:r>
              <a:rPr lang="en-US" sz="1800" dirty="0" err="1"/>
              <a:t>với</a:t>
            </a:r>
            <a:r>
              <a:rPr lang="en-US" sz="1800" dirty="0"/>
              <a:t> </a:t>
            </a:r>
            <a:r>
              <a:rPr lang="en-US" sz="1800" dirty="0" err="1"/>
              <a:t>thuộc</a:t>
            </a:r>
            <a:r>
              <a:rPr lang="en-US" sz="1800" dirty="0"/>
              <a:t> </a:t>
            </a:r>
            <a:r>
              <a:rPr lang="en-US" sz="1800" dirty="0" err="1"/>
              <a:t>tính</a:t>
            </a:r>
            <a:r>
              <a:rPr lang="en-US" sz="1800" dirty="0"/>
              <a:t> x, </a:t>
            </a:r>
            <a:r>
              <a:rPr lang="en-US" sz="1800" dirty="0" err="1"/>
              <a:t>các</a:t>
            </a:r>
            <a:r>
              <a:rPr lang="en-US" sz="1800" dirty="0"/>
              <a:t> </a:t>
            </a:r>
            <a:r>
              <a:rPr lang="en-US" sz="1800" dirty="0" err="1"/>
              <a:t>điểm</a:t>
            </a:r>
            <a:r>
              <a:rPr lang="en-US" sz="1800" dirty="0"/>
              <a:t> </a:t>
            </a:r>
            <a:r>
              <a:rPr lang="en-US" sz="1800" dirty="0" err="1"/>
              <a:t>dữ</a:t>
            </a:r>
            <a:r>
              <a:rPr lang="en-US" sz="1800" dirty="0"/>
              <a:t> </a:t>
            </a:r>
            <a:r>
              <a:rPr lang="en-US" sz="1800" dirty="0" err="1"/>
              <a:t>liệu</a:t>
            </a:r>
            <a:r>
              <a:rPr lang="en-US" sz="1800" dirty="0"/>
              <a:t> </a:t>
            </a:r>
            <a:r>
              <a:rPr lang="en-US" sz="1800" dirty="0" err="1"/>
              <a:t>trong</a:t>
            </a:r>
            <a:r>
              <a:rPr lang="en-US" sz="1800" dirty="0"/>
              <a:t> S </a:t>
            </a:r>
            <a:r>
              <a:rPr lang="en-US" sz="1800" dirty="0" err="1"/>
              <a:t>được</a:t>
            </a:r>
            <a:r>
              <a:rPr lang="en-US" sz="1800" dirty="0"/>
              <a:t> chia </a:t>
            </a:r>
            <a:r>
              <a:rPr lang="en-US" sz="1800" dirty="0" err="1"/>
              <a:t>ra</a:t>
            </a:r>
            <a:r>
              <a:rPr lang="en-US" sz="1800" dirty="0"/>
              <a:t> K child node S</a:t>
            </a:r>
            <a:r>
              <a:rPr lang="en-US" sz="1800" baseline="-25000" dirty="0"/>
              <a:t>1</a:t>
            </a:r>
            <a:r>
              <a:rPr lang="en-US" sz="1800" dirty="0"/>
              <a:t>, S</a:t>
            </a:r>
            <a:r>
              <a:rPr lang="en-US" sz="1800" baseline="-25000" dirty="0"/>
              <a:t>2</a:t>
            </a:r>
            <a:r>
              <a:rPr lang="en-US" sz="1800" dirty="0"/>
              <a:t>, …, S</a:t>
            </a:r>
            <a:r>
              <a:rPr lang="en-US" sz="1800" baseline="-25000" dirty="0"/>
              <a:t>K</a:t>
            </a:r>
            <a:r>
              <a:rPr lang="en-US" sz="1800" dirty="0"/>
              <a:t> </a:t>
            </a:r>
            <a:r>
              <a:rPr lang="en-US" sz="1800" dirty="0" err="1"/>
              <a:t>với</a:t>
            </a:r>
            <a:r>
              <a:rPr lang="en-US" sz="1800" dirty="0"/>
              <a:t> </a:t>
            </a:r>
            <a:r>
              <a:rPr lang="en-US" sz="1800" dirty="0" err="1"/>
              <a:t>số</a:t>
            </a:r>
            <a:r>
              <a:rPr lang="en-US" sz="1800" dirty="0"/>
              <a:t> </a:t>
            </a:r>
            <a:r>
              <a:rPr lang="en-US" sz="1800" dirty="0" err="1"/>
              <a:t>điểm</a:t>
            </a:r>
            <a:r>
              <a:rPr lang="en-US" sz="1800" dirty="0"/>
              <a:t> </a:t>
            </a:r>
            <a:r>
              <a:rPr lang="en-US" sz="1800" dirty="0" err="1"/>
              <a:t>trong</a:t>
            </a:r>
            <a:r>
              <a:rPr lang="en-US" sz="1800" dirty="0"/>
              <a:t> </a:t>
            </a:r>
            <a:r>
              <a:rPr lang="en-US" sz="1800" dirty="0" err="1"/>
              <a:t>mỗi</a:t>
            </a:r>
            <a:r>
              <a:rPr lang="en-US" sz="1800" dirty="0"/>
              <a:t> child node </a:t>
            </a:r>
            <a:r>
              <a:rPr lang="en-US" sz="1800" dirty="0" err="1"/>
              <a:t>lần</a:t>
            </a:r>
            <a:r>
              <a:rPr lang="en-US" sz="1800" dirty="0"/>
              <a:t> </a:t>
            </a:r>
            <a:r>
              <a:rPr lang="en-US" sz="1800" dirty="0" err="1"/>
              <a:t>lượt</a:t>
            </a:r>
            <a:r>
              <a:rPr lang="en-US" sz="1800" dirty="0"/>
              <a:t> </a:t>
            </a:r>
            <a:r>
              <a:rPr lang="en-US" sz="1800" dirty="0" err="1"/>
              <a:t>là</a:t>
            </a:r>
            <a:r>
              <a:rPr lang="en-US" sz="1800" dirty="0"/>
              <a:t> m</a:t>
            </a:r>
            <a:r>
              <a:rPr lang="en-US" sz="1800" baseline="-25000" dirty="0"/>
              <a:t>1,</a:t>
            </a:r>
            <a:r>
              <a:rPr lang="en-US" sz="1800" dirty="0"/>
              <a:t> m</a:t>
            </a:r>
            <a:r>
              <a:rPr lang="en-US" sz="1800" baseline="-25000" dirty="0"/>
              <a:t>2</a:t>
            </a:r>
            <a:r>
              <a:rPr lang="en-US" sz="1800" dirty="0"/>
              <a:t> ,…, </a:t>
            </a:r>
            <a:r>
              <a:rPr lang="en-US" sz="1800" dirty="0" err="1"/>
              <a:t>m</a:t>
            </a:r>
            <a:r>
              <a:rPr lang="en-US" sz="1800" baseline="-25000" dirty="0" err="1"/>
              <a:t>K</a:t>
            </a:r>
            <a:r>
              <a:rPr lang="en-US" sz="1800" dirty="0"/>
              <a:t> , ta </a:t>
            </a:r>
            <a:r>
              <a:rPr lang="en-US" sz="1800" dirty="0" err="1" smtClean="0"/>
              <a:t>có</a:t>
            </a:r>
            <a:r>
              <a:rPr lang="en-US" sz="1800" dirty="0" smtClean="0"/>
              <a:t>:</a:t>
            </a:r>
            <a:endParaRPr lang="en-US" sz="1800" dirty="0" smtClean="0"/>
          </a:p>
          <a:p>
            <a:pPr lvl="1"/>
            <a:r>
              <a:rPr lang="en-US" sz="2400" dirty="0" smtClean="0"/>
              <a:t>H(x</a:t>
            </a:r>
            <a:r>
              <a:rPr lang="en-US" sz="2400" dirty="0"/>
              <a:t>, S) = ∑</a:t>
            </a:r>
            <a:r>
              <a:rPr lang="en-US" sz="2400" baseline="30000" dirty="0" err="1"/>
              <a:t>K</a:t>
            </a:r>
            <a:r>
              <a:rPr lang="en-US" sz="2400" baseline="-25000" dirty="0" err="1"/>
              <a:t>k</a:t>
            </a:r>
            <a:r>
              <a:rPr lang="en-US" sz="2400" baseline="-25000" dirty="0"/>
              <a:t>=1</a:t>
            </a:r>
            <a:r>
              <a:rPr lang="en-US" sz="2400" dirty="0"/>
              <a:t> (</a:t>
            </a:r>
            <a:r>
              <a:rPr lang="en-US" sz="2400" dirty="0" err="1"/>
              <a:t>m</a:t>
            </a:r>
            <a:r>
              <a:rPr lang="en-US" sz="2400" baseline="-25000" dirty="0" err="1"/>
              <a:t>k</a:t>
            </a:r>
            <a:r>
              <a:rPr lang="en-US" sz="2400" dirty="0"/>
              <a:t> / N) * H(</a:t>
            </a:r>
            <a:r>
              <a:rPr lang="en-US" sz="2400" dirty="0" err="1"/>
              <a:t>S</a:t>
            </a:r>
            <a:r>
              <a:rPr lang="en-US" sz="2400" baseline="-25000" dirty="0" err="1"/>
              <a:t>k</a:t>
            </a:r>
            <a:r>
              <a:rPr lang="en-US" sz="2400" dirty="0"/>
              <a:t> </a:t>
            </a:r>
            <a:r>
              <a:rPr lang="en-US" sz="2400" dirty="0" smtClean="0"/>
              <a:t>)</a:t>
            </a:r>
            <a:endParaRPr lang="en-US" sz="2400" dirty="0"/>
          </a:p>
          <a:p>
            <a:r>
              <a:rPr lang="en-US" sz="1800" b="1" dirty="0" err="1" smtClean="0"/>
              <a:t>Bước</a:t>
            </a:r>
            <a:r>
              <a:rPr lang="en-US" sz="1800" b="1" dirty="0" smtClean="0"/>
              <a:t> </a:t>
            </a:r>
            <a:r>
              <a:rPr lang="en-US" sz="1800" b="1" dirty="0"/>
              <a:t>3</a:t>
            </a:r>
            <a:r>
              <a:rPr lang="en-US" sz="1800" dirty="0"/>
              <a:t>: </a:t>
            </a:r>
            <a:r>
              <a:rPr lang="en-US" sz="1800" dirty="0" err="1"/>
              <a:t>Chỉ</a:t>
            </a:r>
            <a:r>
              <a:rPr lang="en-US" sz="1800" dirty="0"/>
              <a:t> </a:t>
            </a:r>
            <a:r>
              <a:rPr lang="en-US" sz="1800" dirty="0" err="1"/>
              <a:t>số</a:t>
            </a:r>
            <a:r>
              <a:rPr lang="en-US" sz="1800" dirty="0"/>
              <a:t> Gain Information </a:t>
            </a:r>
            <a:r>
              <a:rPr lang="en-US" sz="1800" dirty="0" err="1"/>
              <a:t>được</a:t>
            </a:r>
            <a:r>
              <a:rPr lang="en-US" sz="1800" dirty="0"/>
              <a:t> </a:t>
            </a:r>
            <a:r>
              <a:rPr lang="en-US" sz="1800" dirty="0" err="1"/>
              <a:t>tính</a:t>
            </a:r>
            <a:r>
              <a:rPr lang="en-US" sz="1800" dirty="0"/>
              <a:t> </a:t>
            </a:r>
            <a:r>
              <a:rPr lang="en-US" sz="1800" dirty="0" err="1"/>
              <a:t>bằng</a:t>
            </a:r>
            <a:r>
              <a:rPr lang="en-US" sz="1800" dirty="0"/>
              <a:t>:</a:t>
            </a:r>
            <a:endParaRPr lang="en-US" sz="1800" dirty="0"/>
          </a:p>
          <a:p>
            <a:pPr lvl="1"/>
            <a:r>
              <a:rPr lang="en-US" sz="2000" b="1" dirty="0"/>
              <a:t>G(x, S) = H(S) – H(</a:t>
            </a:r>
            <a:r>
              <a:rPr lang="en-US" sz="2000" b="1" dirty="0" err="1"/>
              <a:t>x,S</a:t>
            </a:r>
            <a:r>
              <a:rPr lang="en-US" sz="2000" b="1" dirty="0"/>
              <a:t>)</a:t>
            </a:r>
            <a:endParaRPr lang="en-US" sz="2000" dirty="0"/>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2">
                                            <p:txEl>
                                              <p:pRg st="0" end="0"/>
                                            </p:txEl>
                                          </p:spTgt>
                                        </p:tgtEl>
                                        <p:attrNameLst>
                                          <p:attrName>style.visibility</p:attrName>
                                        </p:attrNameLst>
                                      </p:cBhvr>
                                      <p:to>
                                        <p:strVal val="visible"/>
                                      </p:to>
                                    </p:set>
                                    <p:animEffect transition="in" filter="fade">
                                      <p:cBhvr>
                                        <p:cTn id="7" dur="500"/>
                                        <p:tgtEl>
                                          <p:spTgt spid="90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02">
                                            <p:txEl>
                                              <p:pRg st="1" end="1"/>
                                            </p:txEl>
                                          </p:spTgt>
                                        </p:tgtEl>
                                        <p:attrNameLst>
                                          <p:attrName>style.visibility</p:attrName>
                                        </p:attrNameLst>
                                      </p:cBhvr>
                                      <p:to>
                                        <p:strVal val="visible"/>
                                      </p:to>
                                    </p:set>
                                    <p:animEffect transition="in" filter="fade">
                                      <p:cBhvr>
                                        <p:cTn id="10" dur="500"/>
                                        <p:tgtEl>
                                          <p:spTgt spid="90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02">
                                            <p:txEl>
                                              <p:pRg st="2" end="2"/>
                                            </p:txEl>
                                          </p:spTgt>
                                        </p:tgtEl>
                                        <p:attrNameLst>
                                          <p:attrName>style.visibility</p:attrName>
                                        </p:attrNameLst>
                                      </p:cBhvr>
                                      <p:to>
                                        <p:strVal val="visible"/>
                                      </p:to>
                                    </p:set>
                                    <p:animEffect transition="in" filter="fade">
                                      <p:cBhvr>
                                        <p:cTn id="15" dur="500"/>
                                        <p:tgtEl>
                                          <p:spTgt spid="90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02">
                                            <p:txEl>
                                              <p:pRg st="3" end="3"/>
                                            </p:txEl>
                                          </p:spTgt>
                                        </p:tgtEl>
                                        <p:attrNameLst>
                                          <p:attrName>style.visibility</p:attrName>
                                        </p:attrNameLst>
                                      </p:cBhvr>
                                      <p:to>
                                        <p:strVal val="visible"/>
                                      </p:to>
                                    </p:set>
                                    <p:animEffect transition="in" filter="fade">
                                      <p:cBhvr>
                                        <p:cTn id="18" dur="500"/>
                                        <p:tgtEl>
                                          <p:spTgt spid="90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02">
                                            <p:txEl>
                                              <p:pRg st="4" end="4"/>
                                            </p:txEl>
                                          </p:spTgt>
                                        </p:tgtEl>
                                        <p:attrNameLst>
                                          <p:attrName>style.visibility</p:attrName>
                                        </p:attrNameLst>
                                      </p:cBhvr>
                                      <p:to>
                                        <p:strVal val="visible"/>
                                      </p:to>
                                    </p:set>
                                    <p:animEffect transition="in" filter="fade">
                                      <p:cBhvr>
                                        <p:cTn id="23" dur="500"/>
                                        <p:tgtEl>
                                          <p:spTgt spid="90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02">
                                            <p:txEl>
                                              <p:pRg st="5" end="5"/>
                                            </p:txEl>
                                          </p:spTgt>
                                        </p:tgtEl>
                                        <p:attrNameLst>
                                          <p:attrName>style.visibility</p:attrName>
                                        </p:attrNameLst>
                                      </p:cBhvr>
                                      <p:to>
                                        <p:strVal val="visible"/>
                                      </p:to>
                                    </p:set>
                                    <p:animEffect transition="in" filter="fade">
                                      <p:cBhvr>
                                        <p:cTn id="26" dur="500"/>
                                        <p:tgtEl>
                                          <p:spTgt spid="9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US" sz="2800" dirty="0" err="1">
                <a:solidFill>
                  <a:schemeClr val="tx1"/>
                </a:solidFill>
                <a:latin typeface="Source Code Pro Black" panose="020B0809030403020204" pitchFamily="49" charset="0"/>
              </a:rPr>
              <a:t>Tiêu</a:t>
            </a:r>
            <a:r>
              <a:rPr lang="en-US" sz="2800" dirty="0">
                <a:solidFill>
                  <a:schemeClr val="tx1"/>
                </a:solidFill>
                <a:latin typeface="Source Code Pro Black" panose="020B0809030403020204" pitchFamily="49" charset="0"/>
              </a:rPr>
              <a:t> </a:t>
            </a:r>
            <a:r>
              <a:rPr lang="en-US" sz="2800" dirty="0" err="1">
                <a:solidFill>
                  <a:schemeClr val="tx1"/>
                </a:solidFill>
                <a:latin typeface="Source Code Pro Black" panose="020B0809030403020204" pitchFamily="49" charset="0"/>
              </a:rPr>
              <a:t>chuẩn</a:t>
            </a:r>
            <a:r>
              <a:rPr lang="en-US" sz="2800" dirty="0">
                <a:solidFill>
                  <a:schemeClr val="tx1"/>
                </a:solidFill>
                <a:latin typeface="Source Code Pro Black" panose="020B0809030403020204" pitchFamily="49" charset="0"/>
              </a:rPr>
              <a:t> </a:t>
            </a:r>
            <a:r>
              <a:rPr lang="en-US" sz="2800" dirty="0" err="1" smtClean="0">
                <a:solidFill>
                  <a:schemeClr val="tx1"/>
                </a:solidFill>
                <a:latin typeface="Source Code Pro Black" panose="020B0809030403020204" pitchFamily="49" charset="0"/>
              </a:rPr>
              <a:t>dừng</a:t>
            </a:r>
            <a:endParaRPr lang="en-US" sz="2800" i="1" dirty="0">
              <a:solidFill>
                <a:schemeClr val="tx1"/>
              </a:solidFill>
              <a:latin typeface="Source Code Pro Black" panose="020B0809030403020204" pitchFamily="49" charset="0"/>
            </a:endParaRPr>
          </a:p>
        </p:txBody>
      </p:sp>
      <p:sp>
        <p:nvSpPr>
          <p:cNvPr id="902" name="Google Shape;902;p34"/>
          <p:cNvSpPr txBox="1">
            <a:spLocks noGrp="1"/>
          </p:cNvSpPr>
          <p:nvPr>
            <p:ph type="body" idx="1"/>
          </p:nvPr>
        </p:nvSpPr>
        <p:spPr>
          <a:xfrm>
            <a:off x="720000" y="1187400"/>
            <a:ext cx="7726770" cy="3416400"/>
          </a:xfrm>
          <a:prstGeom prst="rect">
            <a:avLst/>
          </a:prstGeom>
          <a:noFill/>
          <a:ln>
            <a:noFill/>
          </a:ln>
        </p:spPr>
        <p:txBody>
          <a:bodyPr spcFirstLastPara="1" wrap="square" lIns="91425" tIns="91425" rIns="91425" bIns="91425" anchor="t" anchorCtr="0">
            <a:noAutofit/>
          </a:bodyPr>
          <a:lstStyle/>
          <a:p>
            <a:pPr marL="139700" indent="0" algn="just">
              <a:buNone/>
            </a:pPr>
            <a:r>
              <a:rPr lang="vi-VN" sz="2000" dirty="0" smtClean="0"/>
              <a:t>	</a:t>
            </a:r>
            <a:r>
              <a:rPr lang="vi-VN" sz="2400" dirty="0" smtClean="0"/>
              <a:t>Để </a:t>
            </a:r>
            <a:r>
              <a:rPr lang="vi-VN" sz="2400" dirty="0"/>
              <a:t>tránh trường h</a:t>
            </a:r>
            <a:r>
              <a:rPr lang="vi-VN" sz="2400" dirty="0"/>
              <a:t>ợp cây có thể sẽ rất phức tạp (nhiều node) với nhiều leaf node chỉ có một vài điểm dữ liệu. Như vậy, nhiều khả năng overfitting sẽ xảy ra, ta có thể dừng cây theo một số phương pháp sau đây:</a:t>
            </a:r>
            <a:endParaRPr lang="vi-VN" sz="2400" dirty="0"/>
          </a:p>
          <a:p>
            <a:pPr marL="139700" indent="0" algn="just">
              <a:buNone/>
            </a:pPr>
            <a:endParaRPr lang="en-US" sz="2400" dirty="0"/>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2" name="Google Shape;902;p34"/>
          <p:cNvSpPr txBox="1">
            <a:spLocks noGrp="1"/>
          </p:cNvSpPr>
          <p:nvPr>
            <p:ph type="body" idx="1"/>
          </p:nvPr>
        </p:nvSpPr>
        <p:spPr>
          <a:xfrm>
            <a:off x="284017" y="1187400"/>
            <a:ext cx="8430491" cy="3416400"/>
          </a:xfrm>
          <a:prstGeom prst="rect">
            <a:avLst/>
          </a:prstGeom>
          <a:noFill/>
          <a:ln>
            <a:noFill/>
          </a:ln>
        </p:spPr>
        <p:txBody>
          <a:bodyPr spcFirstLastPara="1" wrap="square" lIns="91425" tIns="91425" rIns="91425" bIns="91425" anchor="t" anchorCtr="0">
            <a:noAutofit/>
          </a:bodyPr>
          <a:lstStyle/>
          <a:p>
            <a:pPr algn="just"/>
            <a:r>
              <a:rPr lang="en-US" sz="1800" dirty="0"/>
              <a:t>N</a:t>
            </a:r>
            <a:r>
              <a:rPr lang="vi-VN" sz="1800" smtClean="0"/>
              <a:t>ếu </a:t>
            </a:r>
            <a:r>
              <a:rPr lang="vi-VN" sz="1800" dirty="0"/>
              <a:t>node đó có </a:t>
            </a:r>
            <a:r>
              <a:rPr lang="vi-VN" sz="1800" dirty="0">
                <a:hlinkClick r:id="rId1"/>
              </a:rPr>
              <a:t>entropy</a:t>
            </a:r>
            <a:r>
              <a:rPr lang="vi-VN" sz="1800" dirty="0"/>
              <a:t> bằng 0, tức mọi điểm trong node đều thuộc một class.</a:t>
            </a:r>
            <a:endParaRPr lang="vi-VN" sz="1800" dirty="0"/>
          </a:p>
          <a:p>
            <a:pPr algn="just"/>
            <a:r>
              <a:rPr lang="en-US" sz="1800" dirty="0"/>
              <a:t>N</a:t>
            </a:r>
            <a:r>
              <a:rPr lang="vi-VN" sz="1800" smtClean="0"/>
              <a:t>ếu </a:t>
            </a:r>
            <a:r>
              <a:rPr lang="vi-VN" sz="1800" dirty="0"/>
              <a:t>node đó có số phần tử nhỏ hơn một ngưỡng nào đó. Trong trường hợp này, ta chấp nhận có một số điểm bị phân lớp sai để tránh overfitting. Class cho leaf node này có thể được xác định dựa trên class chiếm đa số trong node.</a:t>
            </a:r>
            <a:endParaRPr lang="vi-VN" sz="1800" dirty="0"/>
          </a:p>
          <a:p>
            <a:pPr algn="just"/>
            <a:r>
              <a:rPr lang="en-US" sz="1800" dirty="0"/>
              <a:t>N</a:t>
            </a:r>
            <a:r>
              <a:rPr lang="vi-VN" sz="1800" smtClean="0"/>
              <a:t>ếu </a:t>
            </a:r>
            <a:r>
              <a:rPr lang="vi-VN" sz="1800" dirty="0"/>
              <a:t>khoảng cách từ node đó đến root node đạt tới một giá trị nào đó. Việc hạn chế </a:t>
            </a:r>
            <a:r>
              <a:rPr lang="vi-VN" sz="1800" i="1" dirty="0"/>
              <a:t>chiều sâu của tree</a:t>
            </a:r>
            <a:r>
              <a:rPr lang="vi-VN" sz="1800" dirty="0"/>
              <a:t> này làm giảm độ phức tạp của tree và phần nào giúp tránh overfitting.</a:t>
            </a:r>
            <a:endParaRPr lang="vi-VN" sz="1800" dirty="0"/>
          </a:p>
          <a:p>
            <a:pPr algn="just"/>
            <a:r>
              <a:rPr lang="en-US" sz="1800" dirty="0"/>
              <a:t>N</a:t>
            </a:r>
            <a:r>
              <a:rPr lang="vi-VN" sz="1800" smtClean="0"/>
              <a:t>ếu </a:t>
            </a:r>
            <a:r>
              <a:rPr lang="vi-VN" sz="1800" dirty="0"/>
              <a:t>tổng số leaf node vượt quá một ngưỡng nào đó.</a:t>
            </a:r>
            <a:endParaRPr lang="vi-VN" sz="1800" dirty="0"/>
          </a:p>
          <a:p>
            <a:pPr algn="just"/>
            <a:r>
              <a:rPr lang="en-US" sz="1800"/>
              <a:t>N</a:t>
            </a:r>
            <a:r>
              <a:rPr lang="vi-VN" sz="1800" smtClean="0"/>
              <a:t>ếu </a:t>
            </a:r>
            <a:r>
              <a:rPr lang="vi-VN" sz="1800"/>
              <a:t>việc phân chia node đó không làm giảm entropy quá nhiều (information gain </a:t>
            </a:r>
            <a:r>
              <a:rPr lang="en-US" sz="1800" smtClean="0"/>
              <a:t>n</a:t>
            </a:r>
            <a:r>
              <a:rPr lang="vi-VN" sz="1800" smtClean="0"/>
              <a:t>hỏ </a:t>
            </a:r>
            <a:r>
              <a:rPr lang="vi-VN" sz="1800"/>
              <a:t>hơn một ngưỡng nào đó).</a:t>
            </a:r>
            <a:endParaRPr lang="vi-VN" sz="1800"/>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
        <p:nvSpPr>
          <p:cNvPr id="5" name="Google Shape;901;p34"/>
          <p:cNvSpPr txBox="1"/>
          <p:nvPr/>
        </p:nvSpPr>
        <p:spPr>
          <a:xfrm>
            <a:off x="844691" y="532772"/>
            <a:ext cx="770400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US" sz="2800" smtClean="0">
                <a:solidFill>
                  <a:schemeClr val="tx1"/>
                </a:solidFill>
                <a:latin typeface="Source Code Pro Black" panose="020B0809030403020204" pitchFamily="49" charset="0"/>
              </a:rPr>
              <a:t>Tiêu chuẩn dừng</a:t>
            </a:r>
            <a:endParaRPr lang="en-US" sz="2800" i="1" dirty="0">
              <a:solidFill>
                <a:schemeClr val="tx1"/>
              </a:solidFill>
              <a:latin typeface="Source Code Pro Black" panose="020B080903040302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2">
                                            <p:txEl>
                                              <p:pRg st="0" end="0"/>
                                            </p:txEl>
                                          </p:spTgt>
                                        </p:tgtEl>
                                        <p:attrNameLst>
                                          <p:attrName>style.visibility</p:attrName>
                                        </p:attrNameLst>
                                      </p:cBhvr>
                                      <p:to>
                                        <p:strVal val="visible"/>
                                      </p:to>
                                    </p:set>
                                    <p:animEffect transition="in" filter="fade">
                                      <p:cBhvr>
                                        <p:cTn id="7" dur="500"/>
                                        <p:tgtEl>
                                          <p:spTgt spid="9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02">
                                            <p:txEl>
                                              <p:pRg st="1" end="1"/>
                                            </p:txEl>
                                          </p:spTgt>
                                        </p:tgtEl>
                                        <p:attrNameLst>
                                          <p:attrName>style.visibility</p:attrName>
                                        </p:attrNameLst>
                                      </p:cBhvr>
                                      <p:to>
                                        <p:strVal val="visible"/>
                                      </p:to>
                                    </p:set>
                                    <p:animEffect transition="in" filter="fade">
                                      <p:cBhvr>
                                        <p:cTn id="12" dur="500"/>
                                        <p:tgtEl>
                                          <p:spTgt spid="9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02">
                                            <p:txEl>
                                              <p:pRg st="2" end="2"/>
                                            </p:txEl>
                                          </p:spTgt>
                                        </p:tgtEl>
                                        <p:attrNameLst>
                                          <p:attrName>style.visibility</p:attrName>
                                        </p:attrNameLst>
                                      </p:cBhvr>
                                      <p:to>
                                        <p:strVal val="visible"/>
                                      </p:to>
                                    </p:set>
                                    <p:animEffect transition="in" filter="fade">
                                      <p:cBhvr>
                                        <p:cTn id="17" dur="500"/>
                                        <p:tgtEl>
                                          <p:spTgt spid="9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02">
                                            <p:txEl>
                                              <p:pRg st="3" end="3"/>
                                            </p:txEl>
                                          </p:spTgt>
                                        </p:tgtEl>
                                        <p:attrNameLst>
                                          <p:attrName>style.visibility</p:attrName>
                                        </p:attrNameLst>
                                      </p:cBhvr>
                                      <p:to>
                                        <p:strVal val="visible"/>
                                      </p:to>
                                    </p:set>
                                    <p:animEffect transition="in" filter="fade">
                                      <p:cBhvr>
                                        <p:cTn id="22" dur="500"/>
                                        <p:tgtEl>
                                          <p:spTgt spid="9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02">
                                            <p:txEl>
                                              <p:pRg st="4" end="4"/>
                                            </p:txEl>
                                          </p:spTgt>
                                        </p:tgtEl>
                                        <p:attrNameLst>
                                          <p:attrName>style.visibility</p:attrName>
                                        </p:attrNameLst>
                                      </p:cBhvr>
                                      <p:to>
                                        <p:strVal val="visible"/>
                                      </p:to>
                                    </p:set>
                                    <p:animEffect transition="in" filter="fade">
                                      <p:cBhvr>
                                        <p:cTn id="27" dur="500"/>
                                        <p:tgtEl>
                                          <p:spTgt spid="90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080919" y="2925479"/>
            <a:ext cx="4982159" cy="11783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Các bước thực hiện</a:t>
            </a:r>
            <a:endParaRPr lang="en-US" smtClean="0"/>
          </a:p>
        </p:txBody>
      </p:sp>
      <p:sp>
        <p:nvSpPr>
          <p:cNvPr id="1008" name="Google Shape;1008;p38"/>
          <p:cNvSpPr txBox="1">
            <a:spLocks noGrp="1"/>
          </p:cNvSpPr>
          <p:nvPr>
            <p:ph type="title" idx="2"/>
          </p:nvPr>
        </p:nvSpPr>
        <p:spPr>
          <a:xfrm>
            <a:off x="3995121" y="1227576"/>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tx1"/>
                </a:solidFill>
              </a:rPr>
              <a:t>Các </a:t>
            </a:r>
            <a:r>
              <a:rPr lang="en-US" dirty="0" err="1">
                <a:solidFill>
                  <a:schemeClr val="tx1"/>
                </a:solidFill>
              </a:rPr>
              <a:t>bước</a:t>
            </a:r>
            <a:endParaRPr dirty="0">
              <a:solidFill>
                <a:schemeClr val="tx1"/>
              </a:solidFill>
            </a:endParaRPr>
          </a:p>
        </p:txBody>
      </p:sp>
      <mc:AlternateContent xmlns:mc="http://schemas.openxmlformats.org/markup-compatibility/2006">
        <mc:Choice xmlns:a14="http://schemas.microsoft.com/office/drawing/2010/main" Requires="a14">
          <p:sp>
            <p:nvSpPr>
              <p:cNvPr id="902" name="Google Shape;902;p34"/>
              <p:cNvSpPr txBox="1">
                <a:spLocks noGrp="1"/>
              </p:cNvSpPr>
              <p:nvPr>
                <p:ph type="body" idx="1"/>
              </p:nvPr>
            </p:nvSpPr>
            <p:spPr>
              <a:xfrm>
                <a:off x="720000" y="1187400"/>
                <a:ext cx="7704000" cy="3416400"/>
              </a:xfrm>
              <a:prstGeom prst="rect">
                <a:avLst/>
              </a:prstGeom>
              <a:noFill/>
              <a:ln>
                <a:noFill/>
              </a:ln>
            </p:spPr>
            <p:txBody>
              <a:bodyPr spcFirstLastPara="1" wrap="square" lIns="91425" tIns="91425" rIns="91425" bIns="91425" anchor="ctr" anchorCtr="0">
                <a:noAutofit/>
              </a:bodyPr>
              <a:lstStyle/>
              <a:p>
                <a:pPr marL="0" lvl="0" indent="0">
                  <a:lnSpc>
                    <a:spcPct val="107000"/>
                  </a:lnSpc>
                  <a:spcAft>
                    <a:spcPts val="800"/>
                  </a:spcAft>
                  <a:buNone/>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0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Tính </a:t>
                </a: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Entropy </a:t>
                </a:r>
                <a:r>
                  <a:rPr lang="en-US" sz="20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tổng</a:t>
                </a: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dựa</a:t>
                </a: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vào </a:t>
                </a:r>
                <a:r>
                  <a:rPr lang="en-US" sz="20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cột</a:t>
                </a: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fontAlgn="base">
                  <a:lnSpc>
                    <a:spcPct val="107000"/>
                  </a:lnSpc>
                  <a:spcAft>
                    <a:spcPts val="800"/>
                  </a:spcAft>
                </a:pP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Entropy(S)= -(p(0) * log(P(0)) + p(1) * log(P(1)))</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buNone/>
                </a:pP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Tính Entropy </a:t>
                </a:r>
                <a:r>
                  <a:rPr lang="en-US" sz="20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tính </a:t>
                </a:r>
                <a:r>
                  <a:rPr lang="en-US" sz="20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suy </a:t>
                </a:r>
                <a:r>
                  <a:rPr lang="en-US" sz="20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a:t>
                </a:r>
                <a:endPar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AE(S,A) = </a:t>
                </a:r>
                <a14:m>
                  <m:oMath xmlns:m="http://schemas.openxmlformats.org/officeDocument/2006/math">
                    <m:nary>
                      <m:naryPr>
                        <m:chr m:val="∑"/>
                        <m:limLoc m:val="undOvr"/>
                        <m:supHide m:val="on"/>
                        <m:ctrlP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𝑣</m:t>
                        </m:r>
                        <m:r>
                          <a:rPr lang="en-US" sz="20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𝑉𝑎𝑙𝑢𝑒𝑠</m:t>
                        </m:r>
                        <m:r>
                          <a:rPr lang="en-US" sz="20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𝐴</m:t>
                        </m:r>
                        <m:r>
                          <a:rPr lang="en-US" sz="20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ub>
                      <m:sup/>
                      <m:e>
                        <m:f>
                          <m:fPr>
                            <m:ctrlP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d>
                              <m:dPr>
                                <m:begChr m:val="|"/>
                                <m:endChr m:val="|"/>
                                <m:ctrlP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𝑆𝑣</m:t>
                                </m:r>
                              </m:e>
                            </m:d>
                          </m:num>
                          <m:den>
                            <m:d>
                              <m:dPr>
                                <m:begChr m:val="|"/>
                                <m:endChr m:val="|"/>
                                <m:ctrlP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e>
                            </m:d>
                          </m:den>
                        </m:f>
                        <m:r>
                          <a:rPr lang="en-US" sz="20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𝐸𝑛𝑡𝑟𝑜𝑝𝑦</m:t>
                        </m:r>
                        <m:r>
                          <a:rPr lang="en-US" sz="20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𝑆𝑣</m:t>
                        </m:r>
                        <m:r>
                          <a:rPr lang="en-US" sz="20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e>
                    </m:nary>
                  </m:oMath>
                </a14:m>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G(S,A) = Entropy(S) – AE(S,A)</a:t>
                </a:r>
                <a:endParaRPr lang="en-US" sz="20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07000"/>
                  </a:lnSpc>
                  <a:buNone/>
                </a:pPr>
                <a:r>
                  <a:rPr 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2000" b="1"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Vẽ</a:t>
                </a:r>
                <a:r>
                  <a:rPr 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cây </a:t>
                </a:r>
                <a:r>
                  <a:rPr lang="en-US" sz="2000" b="1"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quyết</a:t>
                </a:r>
                <a:r>
                  <a:rPr 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định</a:t>
                </a:r>
                <a:endPar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p:sp>
            <p:nvSpPr>
              <p:cNvPr id="902" name="Google Shape;902;p34"/>
              <p:cNvSpPr txBox="1">
                <a:spLocks noRot="1" noChangeAspect="1" noMove="1" noResize="1" noEditPoints="1" noAdjustHandles="1" noChangeArrowheads="1" noChangeShapeType="1" noTextEdit="1"/>
              </p:cNvSpPr>
              <p:nvPr>
                <p:ph type="body" idx="1"/>
              </p:nvPr>
            </p:nvSpPr>
            <p:spPr>
              <a:xfrm>
                <a:off x="720000" y="1187400"/>
                <a:ext cx="7704000" cy="3416400"/>
              </a:xfrm>
              <a:prstGeom prst="rect">
                <a:avLst/>
              </a:prstGeom>
              <a:blipFill rotWithShape="1">
                <a:blip r:embed="rId1"/>
                <a:stretch>
                  <a:fillRect l="-7" t="-17" r="1" b="1"/>
                </a:stretch>
              </a:blipFill>
              <a:ln>
                <a:noFill/>
              </a:ln>
            </p:spPr>
            <p:txBody>
              <a:bodyPr/>
              <a:lstStyle/>
              <a:p>
                <a:r>
                  <a:rPr lang="en-US" altLang="en-US">
                    <a:noFill/>
                  </a:rPr>
                  <a:t> </a:t>
                </a:r>
              </a:p>
            </p:txBody>
          </p:sp>
        </mc:Fallback>
      </mc:AlternateContent>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2">
                                            <p:txEl>
                                              <p:pRg st="0" end="0"/>
                                            </p:txEl>
                                          </p:spTgt>
                                        </p:tgtEl>
                                        <p:attrNameLst>
                                          <p:attrName>style.visibility</p:attrName>
                                        </p:attrNameLst>
                                      </p:cBhvr>
                                      <p:to>
                                        <p:strVal val="visible"/>
                                      </p:to>
                                    </p:set>
                                    <p:animEffect transition="in" filter="fade">
                                      <p:cBhvr>
                                        <p:cTn id="7" dur="500"/>
                                        <p:tgtEl>
                                          <p:spTgt spid="9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02">
                                            <p:txEl>
                                              <p:pRg st="1" end="1"/>
                                            </p:txEl>
                                          </p:spTgt>
                                        </p:tgtEl>
                                        <p:attrNameLst>
                                          <p:attrName>style.visibility</p:attrName>
                                        </p:attrNameLst>
                                      </p:cBhvr>
                                      <p:to>
                                        <p:strVal val="visible"/>
                                      </p:to>
                                    </p:set>
                                    <p:animEffect transition="in" filter="fade">
                                      <p:cBhvr>
                                        <p:cTn id="12" dur="500"/>
                                        <p:tgtEl>
                                          <p:spTgt spid="9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02">
                                            <p:txEl>
                                              <p:pRg st="2" end="2"/>
                                            </p:txEl>
                                          </p:spTgt>
                                        </p:tgtEl>
                                        <p:attrNameLst>
                                          <p:attrName>style.visibility</p:attrName>
                                        </p:attrNameLst>
                                      </p:cBhvr>
                                      <p:to>
                                        <p:strVal val="visible"/>
                                      </p:to>
                                    </p:set>
                                    <p:animEffect transition="in" filter="fade">
                                      <p:cBhvr>
                                        <p:cTn id="17" dur="500"/>
                                        <p:tgtEl>
                                          <p:spTgt spid="9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02">
                                            <p:txEl>
                                              <p:pRg st="3" end="3"/>
                                            </p:txEl>
                                          </p:spTgt>
                                        </p:tgtEl>
                                        <p:attrNameLst>
                                          <p:attrName>style.visibility</p:attrName>
                                        </p:attrNameLst>
                                      </p:cBhvr>
                                      <p:to>
                                        <p:strVal val="visible"/>
                                      </p:to>
                                    </p:set>
                                    <p:animEffect transition="in" filter="fade">
                                      <p:cBhvr>
                                        <p:cTn id="22" dur="500"/>
                                        <p:tgtEl>
                                          <p:spTgt spid="9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02">
                                            <p:txEl>
                                              <p:pRg st="4" end="4"/>
                                            </p:txEl>
                                          </p:spTgt>
                                        </p:tgtEl>
                                        <p:attrNameLst>
                                          <p:attrName>style.visibility</p:attrName>
                                        </p:attrNameLst>
                                      </p:cBhvr>
                                      <p:to>
                                        <p:strVal val="visible"/>
                                      </p:to>
                                    </p:set>
                                    <p:animEffect transition="in" filter="fade">
                                      <p:cBhvr>
                                        <p:cTn id="27" dur="500"/>
                                        <p:tgtEl>
                                          <p:spTgt spid="9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02">
                                            <p:txEl>
                                              <p:pRg st="5" end="5"/>
                                            </p:txEl>
                                          </p:spTgt>
                                        </p:tgtEl>
                                        <p:attrNameLst>
                                          <p:attrName>style.visibility</p:attrName>
                                        </p:attrNameLst>
                                      </p:cBhvr>
                                      <p:to>
                                        <p:strVal val="visible"/>
                                      </p:to>
                                    </p:set>
                                    <p:animEffect transition="in" filter="fade">
                                      <p:cBhvr>
                                        <p:cTn id="32" dur="500"/>
                                        <p:tgtEl>
                                          <p:spTgt spid="9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14" name="Google Shape;914;p35"/>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Ví</a:t>
            </a:r>
            <a:r>
              <a:rPr lang="en-US" dirty="0"/>
              <a:t> dụ</a:t>
            </a:r>
            <a:endParaRPr lang="en-US" dirty="0"/>
          </a:p>
        </p:txBody>
      </p:sp>
      <p:grpSp>
        <p:nvGrpSpPr>
          <p:cNvPr id="921" name="Google Shape;921;p35"/>
          <p:cNvGrpSpPr/>
          <p:nvPr/>
        </p:nvGrpSpPr>
        <p:grpSpPr>
          <a:xfrm>
            <a:off x="6673825" y="1829350"/>
            <a:ext cx="2649775" cy="3476500"/>
            <a:chOff x="6528600" y="1774925"/>
            <a:chExt cx="2649775" cy="3476500"/>
          </a:xfrm>
        </p:grpSpPr>
        <p:sp>
          <p:nvSpPr>
            <p:cNvPr id="922" name="Google Shape;922;p35"/>
            <p:cNvSpPr/>
            <p:nvPr/>
          </p:nvSpPr>
          <p:spPr>
            <a:xfrm>
              <a:off x="6737575" y="3314450"/>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35"/>
            <p:cNvSpPr/>
            <p:nvPr/>
          </p:nvSpPr>
          <p:spPr>
            <a:xfrm>
              <a:off x="6825725" y="2420825"/>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35"/>
            <p:cNvSpPr/>
            <p:nvPr/>
          </p:nvSpPr>
          <p:spPr>
            <a:xfrm>
              <a:off x="6632700" y="1774925"/>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35"/>
            <p:cNvSpPr/>
            <p:nvPr/>
          </p:nvSpPr>
          <p:spPr>
            <a:xfrm>
              <a:off x="6528600" y="3209600"/>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35"/>
            <p:cNvSpPr/>
            <p:nvPr/>
          </p:nvSpPr>
          <p:spPr>
            <a:xfrm>
              <a:off x="6789250" y="2050750"/>
              <a:ext cx="2389125" cy="955975"/>
            </a:xfrm>
            <a:custGeom>
              <a:avLst/>
              <a:gdLst/>
              <a:ahLst/>
              <a:cxnLst/>
              <a:rect l="l" t="t" r="r" b="b"/>
              <a:pathLst>
                <a:path w="95565" h="38239" fill="none" extrusionOk="0">
                  <a:moveTo>
                    <a:pt x="0" y="38238"/>
                  </a:moveTo>
                  <a:lnTo>
                    <a:pt x="37843" y="1"/>
                  </a:lnTo>
                  <a:lnTo>
                    <a:pt x="95564"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35"/>
            <p:cNvSpPr/>
            <p:nvPr/>
          </p:nvSpPr>
          <p:spPr>
            <a:xfrm>
              <a:off x="6699575" y="2991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35"/>
            <p:cNvSpPr/>
            <p:nvPr/>
          </p:nvSpPr>
          <p:spPr>
            <a:xfrm>
              <a:off x="6737575" y="3594850"/>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35"/>
            <p:cNvSpPr/>
            <p:nvPr/>
          </p:nvSpPr>
          <p:spPr>
            <a:xfrm>
              <a:off x="6825725" y="3692125"/>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35"/>
            <p:cNvSpPr/>
            <p:nvPr/>
          </p:nvSpPr>
          <p:spPr>
            <a:xfrm>
              <a:off x="6632700" y="3769625"/>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35"/>
            <p:cNvSpPr/>
            <p:nvPr/>
          </p:nvSpPr>
          <p:spPr>
            <a:xfrm>
              <a:off x="6528600" y="3699725"/>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35"/>
            <p:cNvSpPr/>
            <p:nvPr/>
          </p:nvSpPr>
          <p:spPr>
            <a:xfrm>
              <a:off x="6789250" y="4019625"/>
              <a:ext cx="2389125" cy="956725"/>
            </a:xfrm>
            <a:custGeom>
              <a:avLst/>
              <a:gdLst/>
              <a:ahLst/>
              <a:cxnLst/>
              <a:rect l="l" t="t" r="r" b="b"/>
              <a:pathLst>
                <a:path w="95565" h="38269" fill="none" extrusionOk="0">
                  <a:moveTo>
                    <a:pt x="0" y="1"/>
                  </a:moveTo>
                  <a:lnTo>
                    <a:pt x="37843" y="38269"/>
                  </a:lnTo>
                  <a:lnTo>
                    <a:pt x="95564" y="38269"/>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35"/>
            <p:cNvSpPr/>
            <p:nvPr/>
          </p:nvSpPr>
          <p:spPr>
            <a:xfrm>
              <a:off x="6699575" y="3917800"/>
              <a:ext cx="118575" cy="118575"/>
            </a:xfrm>
            <a:custGeom>
              <a:avLst/>
              <a:gdLst/>
              <a:ahLst/>
              <a:cxnLst/>
              <a:rect l="l" t="t" r="r" b="b"/>
              <a:pathLst>
                <a:path w="4743" h="4743" fill="none" extrusionOk="0">
                  <a:moveTo>
                    <a:pt x="1" y="2706"/>
                  </a:moveTo>
                  <a:cubicBezTo>
                    <a:pt x="1" y="913"/>
                    <a:pt x="2189" y="1"/>
                    <a:pt x="3466" y="1277"/>
                  </a:cubicBezTo>
                  <a:cubicBezTo>
                    <a:pt x="4742" y="2554"/>
                    <a:pt x="3830" y="4742"/>
                    <a:pt x="2037" y="4742"/>
                  </a:cubicBezTo>
                  <a:cubicBezTo>
                    <a:pt x="912" y="4742"/>
                    <a:pt x="1" y="3831"/>
                    <a:pt x="1"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4" name="Google Shape;934;p35"/>
          <p:cNvGrpSpPr/>
          <p:nvPr/>
        </p:nvGrpSpPr>
        <p:grpSpPr>
          <a:xfrm>
            <a:off x="6521425" y="118391"/>
            <a:ext cx="2853985" cy="1525277"/>
            <a:chOff x="6521425" y="153500"/>
            <a:chExt cx="2853985" cy="1525277"/>
          </a:xfrm>
        </p:grpSpPr>
        <p:grpSp>
          <p:nvGrpSpPr>
            <p:cNvPr id="935" name="Google Shape;935;p35"/>
            <p:cNvGrpSpPr/>
            <p:nvPr/>
          </p:nvGrpSpPr>
          <p:grpSpPr>
            <a:xfrm>
              <a:off x="6521425" y="153500"/>
              <a:ext cx="2257381" cy="391400"/>
              <a:chOff x="6521425" y="153500"/>
              <a:chExt cx="2257381" cy="391400"/>
            </a:xfrm>
          </p:grpSpPr>
          <p:sp>
            <p:nvSpPr>
              <p:cNvPr id="936" name="Google Shape;936;p35"/>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35"/>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8" name="Google Shape;938;p35"/>
            <p:cNvGrpSpPr/>
            <p:nvPr/>
          </p:nvGrpSpPr>
          <p:grpSpPr>
            <a:xfrm>
              <a:off x="6826225" y="326868"/>
              <a:ext cx="2547832" cy="405548"/>
              <a:chOff x="6826225" y="344423"/>
              <a:chExt cx="2547832" cy="405548"/>
            </a:xfrm>
          </p:grpSpPr>
          <p:sp>
            <p:nvSpPr>
              <p:cNvPr id="939" name="Google Shape;939;p35"/>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35"/>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41" name="Google Shape;941;p35"/>
            <p:cNvSpPr/>
            <p:nvPr/>
          </p:nvSpPr>
          <p:spPr>
            <a:xfrm>
              <a:off x="6775775" y="828443"/>
              <a:ext cx="1708408"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35"/>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43" name="Google Shape;943;p35"/>
            <p:cNvGrpSpPr/>
            <p:nvPr/>
          </p:nvGrpSpPr>
          <p:grpSpPr>
            <a:xfrm>
              <a:off x="6673825" y="951277"/>
              <a:ext cx="1810358" cy="117800"/>
              <a:chOff x="6673825" y="951277"/>
              <a:chExt cx="1810358" cy="117800"/>
            </a:xfrm>
          </p:grpSpPr>
          <p:sp>
            <p:nvSpPr>
              <p:cNvPr id="944" name="Google Shape;944;p35"/>
              <p:cNvSpPr/>
              <p:nvPr/>
            </p:nvSpPr>
            <p:spPr>
              <a:xfrm>
                <a:off x="6775775" y="990814"/>
                <a:ext cx="1708408" cy="25222"/>
              </a:xfrm>
              <a:custGeom>
                <a:avLst/>
                <a:gdLst/>
                <a:ahLst/>
                <a:cxnLst/>
                <a:rect l="l" t="t" r="r" b="b"/>
                <a:pathLst>
                  <a:path w="39150" h="578" extrusionOk="0">
                    <a:moveTo>
                      <a:pt x="0" y="0"/>
                    </a:moveTo>
                    <a:lnTo>
                      <a:pt x="0" y="578"/>
                    </a:lnTo>
                    <a:lnTo>
                      <a:pt x="39150" y="57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35"/>
              <p:cNvSpPr/>
              <p:nvPr/>
            </p:nvSpPr>
            <p:spPr>
              <a:xfrm>
                <a:off x="6673825" y="951277"/>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6" name="Google Shape;946;p35"/>
            <p:cNvGrpSpPr/>
            <p:nvPr/>
          </p:nvGrpSpPr>
          <p:grpSpPr>
            <a:xfrm>
              <a:off x="6826225" y="1108284"/>
              <a:ext cx="2549185" cy="396427"/>
              <a:chOff x="6826225" y="1090729"/>
              <a:chExt cx="2549185" cy="396427"/>
            </a:xfrm>
          </p:grpSpPr>
          <p:sp>
            <p:nvSpPr>
              <p:cNvPr id="947" name="Google Shape;947;p35"/>
              <p:cNvSpPr/>
              <p:nvPr/>
            </p:nvSpPr>
            <p:spPr>
              <a:xfrm>
                <a:off x="6928175" y="1136704"/>
                <a:ext cx="2447235" cy="350453"/>
              </a:xfrm>
              <a:custGeom>
                <a:avLst/>
                <a:gdLst/>
                <a:ahLst/>
                <a:cxnLst/>
                <a:rect l="l" t="t" r="r" b="b"/>
                <a:pathLst>
                  <a:path w="56081" h="8031" extrusionOk="0">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35"/>
              <p:cNvSpPr/>
              <p:nvPr/>
            </p:nvSpPr>
            <p:spPr>
              <a:xfrm>
                <a:off x="6826225" y="1090729"/>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9" name="Google Shape;949;p35"/>
            <p:cNvGrpSpPr/>
            <p:nvPr/>
          </p:nvGrpSpPr>
          <p:grpSpPr>
            <a:xfrm>
              <a:off x="6521425" y="1294500"/>
              <a:ext cx="2256028" cy="384277"/>
              <a:chOff x="6521425" y="1294500"/>
              <a:chExt cx="2256028" cy="384277"/>
            </a:xfrm>
          </p:grpSpPr>
          <p:sp>
            <p:nvSpPr>
              <p:cNvPr id="950" name="Google Shape;950;p35"/>
              <p:cNvSpPr/>
              <p:nvPr/>
            </p:nvSpPr>
            <p:spPr>
              <a:xfrm>
                <a:off x="6623375" y="1336528"/>
                <a:ext cx="2154078" cy="342249"/>
              </a:xfrm>
              <a:custGeom>
                <a:avLst/>
                <a:gdLst/>
                <a:ahLst/>
                <a:cxnLst/>
                <a:rect l="l" t="t" r="r" b="b"/>
                <a:pathLst>
                  <a:path w="49363" h="7843" extrusionOk="0">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35"/>
              <p:cNvSpPr/>
              <p:nvPr/>
            </p:nvSpPr>
            <p:spPr>
              <a:xfrm>
                <a:off x="6521425" y="1294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cxnSp>
        <p:nvCxnSpPr>
          <p:cNvPr id="952" name="Google Shape;952;p35"/>
          <p:cNvCxnSpPr/>
          <p:nvPr/>
        </p:nvCxnSpPr>
        <p:spPr>
          <a:xfrm>
            <a:off x="1621725" y="1688925"/>
            <a:ext cx="2256600" cy="0"/>
          </a:xfrm>
          <a:prstGeom prst="straightConnector1">
            <a:avLst/>
          </a:prstGeom>
          <a:noFill/>
          <a:ln w="28575" cap="flat" cmpd="sng">
            <a:solidFill>
              <a:schemeClr val="accent2"/>
            </a:solidFill>
            <a:prstDash val="solid"/>
            <a:round/>
            <a:headEnd type="oval" w="med" len="med"/>
            <a:tailEnd type="oval" w="med" len="med"/>
          </a:ln>
        </p:spPr>
      </p:cxnSp>
      <p:cxnSp>
        <p:nvCxnSpPr>
          <p:cNvPr id="953" name="Google Shape;953;p35"/>
          <p:cNvCxnSpPr/>
          <p:nvPr/>
        </p:nvCxnSpPr>
        <p:spPr>
          <a:xfrm>
            <a:off x="1621725" y="3353475"/>
            <a:ext cx="2256600" cy="0"/>
          </a:xfrm>
          <a:prstGeom prst="straightConnector1">
            <a:avLst/>
          </a:prstGeom>
          <a:noFill/>
          <a:ln w="28575" cap="flat" cmpd="sng">
            <a:solidFill>
              <a:schemeClr val="accent2"/>
            </a:solidFill>
            <a:prstDash val="solid"/>
            <a:round/>
            <a:headEnd type="oval" w="med" len="med"/>
            <a:tailEnd type="oval" w="med" len="med"/>
          </a:ln>
        </p:spPr>
      </p:cxnSp>
      <p:graphicFrame>
        <p:nvGraphicFramePr>
          <p:cNvPr id="26" name="Table 4"/>
          <p:cNvGraphicFramePr/>
          <p:nvPr/>
        </p:nvGraphicFramePr>
        <p:xfrm>
          <a:off x="294240" y="1259391"/>
          <a:ext cx="6334385" cy="3165822"/>
        </p:xfrm>
        <a:graphic>
          <a:graphicData uri="http://schemas.openxmlformats.org/drawingml/2006/table">
            <a:tbl>
              <a:tblPr firstRow="1" bandRow="1">
                <a:tableStyleId>{5C22544A-7EE6-4342-B048-85BDC9FD1C3A}</a:tableStyleId>
              </a:tblPr>
              <a:tblGrid>
                <a:gridCol w="1266877"/>
                <a:gridCol w="1266877"/>
                <a:gridCol w="1266877"/>
                <a:gridCol w="1266877"/>
                <a:gridCol w="1266877"/>
              </a:tblGrid>
              <a:tr h="351758">
                <a:tc>
                  <a:txBody>
                    <a:bodyPr/>
                    <a:lstStyle/>
                    <a:p>
                      <a:pPr algn="ctr"/>
                      <a:r>
                        <a:rPr lang="en-US" dirty="0" err="1">
                          <a:solidFill>
                            <a:srgbClr val="FF0000"/>
                          </a:solidFill>
                        </a:rPr>
                        <a:t>Đối</a:t>
                      </a:r>
                      <a:r>
                        <a:rPr lang="en-US" dirty="0">
                          <a:solidFill>
                            <a:srgbClr val="FF0000"/>
                          </a:solidFill>
                        </a:rPr>
                        <a:t> </a:t>
                      </a:r>
                      <a:r>
                        <a:rPr lang="en-US" dirty="0" err="1">
                          <a:solidFill>
                            <a:srgbClr val="FF0000"/>
                          </a:solidFill>
                        </a:rPr>
                        <a:t>tượng</a:t>
                      </a:r>
                      <a:endParaRPr lang="en-US" dirty="0">
                        <a:solidFill>
                          <a:srgbClr val="FF0000"/>
                        </a:solidFill>
                      </a:endParaRPr>
                    </a:p>
                  </a:txBody>
                  <a:tcPr/>
                </a:tc>
                <a:tc>
                  <a:txBody>
                    <a:bodyPr/>
                    <a:lstStyle/>
                    <a:p>
                      <a:pPr algn="ctr"/>
                      <a:r>
                        <a:rPr lang="en-US" dirty="0" err="1">
                          <a:solidFill>
                            <a:srgbClr val="FF0000"/>
                          </a:solidFill>
                        </a:rPr>
                        <a:t>Mây</a:t>
                      </a:r>
                      <a:endParaRPr lang="en-US" dirty="0">
                        <a:solidFill>
                          <a:srgbClr val="FF0000"/>
                        </a:solidFill>
                      </a:endParaRPr>
                    </a:p>
                  </a:txBody>
                  <a:tcPr/>
                </a:tc>
                <a:tc>
                  <a:txBody>
                    <a:bodyPr/>
                    <a:lstStyle/>
                    <a:p>
                      <a:pPr algn="ctr"/>
                      <a:r>
                        <a:rPr lang="en-US" dirty="0" err="1">
                          <a:solidFill>
                            <a:srgbClr val="FF0000"/>
                          </a:solidFill>
                        </a:rPr>
                        <a:t>Áp</a:t>
                      </a:r>
                      <a:r>
                        <a:rPr lang="en-US" dirty="0">
                          <a:solidFill>
                            <a:srgbClr val="FF0000"/>
                          </a:solidFill>
                        </a:rPr>
                        <a:t> </a:t>
                      </a:r>
                      <a:r>
                        <a:rPr lang="en-US" dirty="0" err="1">
                          <a:solidFill>
                            <a:srgbClr val="FF0000"/>
                          </a:solidFill>
                        </a:rPr>
                        <a:t>suất</a:t>
                      </a:r>
                      <a:endParaRPr lang="en-US" dirty="0">
                        <a:solidFill>
                          <a:srgbClr val="FF0000"/>
                        </a:solidFill>
                      </a:endParaRPr>
                    </a:p>
                  </a:txBody>
                  <a:tcPr/>
                </a:tc>
                <a:tc>
                  <a:txBody>
                    <a:bodyPr/>
                    <a:lstStyle/>
                    <a:p>
                      <a:pPr algn="ctr"/>
                      <a:r>
                        <a:rPr lang="en-US" dirty="0" err="1">
                          <a:solidFill>
                            <a:srgbClr val="FF0000"/>
                          </a:solidFill>
                        </a:rPr>
                        <a:t>Gió</a:t>
                      </a:r>
                      <a:endParaRPr lang="en-US" dirty="0">
                        <a:solidFill>
                          <a:srgbClr val="FF0000"/>
                        </a:solidFill>
                      </a:endParaRPr>
                    </a:p>
                  </a:txBody>
                  <a:tcPr/>
                </a:tc>
                <a:tc>
                  <a:txBody>
                    <a:bodyPr/>
                    <a:lstStyle/>
                    <a:p>
                      <a:pPr algn="ctr"/>
                      <a:r>
                        <a:rPr lang="en-US" dirty="0" err="1">
                          <a:solidFill>
                            <a:srgbClr val="FF0000"/>
                          </a:solidFill>
                        </a:rPr>
                        <a:t>Kết</a:t>
                      </a:r>
                      <a:r>
                        <a:rPr lang="en-US" dirty="0">
                          <a:solidFill>
                            <a:srgbClr val="FF0000"/>
                          </a:solidFill>
                        </a:rPr>
                        <a:t> </a:t>
                      </a:r>
                      <a:r>
                        <a:rPr lang="en-US" dirty="0" err="1">
                          <a:solidFill>
                            <a:srgbClr val="FF0000"/>
                          </a:solidFill>
                        </a:rPr>
                        <a:t>quả</a:t>
                      </a:r>
                      <a:endParaRPr lang="en-US" dirty="0">
                        <a:solidFill>
                          <a:srgbClr val="FF0000"/>
                        </a:solidFill>
                      </a:endParaRPr>
                    </a:p>
                  </a:txBody>
                  <a:tcPr/>
                </a:tc>
              </a:tr>
              <a:tr h="351758">
                <a:tc>
                  <a:txBody>
                    <a:bodyPr/>
                    <a:lstStyle/>
                    <a:p>
                      <a:pPr algn="ctr"/>
                      <a:r>
                        <a:rPr lang="en-US" dirty="0">
                          <a:solidFill>
                            <a:srgbClr val="FF0000"/>
                          </a:solidFill>
                        </a:rPr>
                        <a:t>1</a:t>
                      </a:r>
                      <a:endParaRPr lang="en-US" dirty="0">
                        <a:solidFill>
                          <a:srgbClr val="FF0000"/>
                        </a:solidFill>
                      </a:endParaRPr>
                    </a:p>
                  </a:txBody>
                  <a:tcPr/>
                </a:tc>
                <a:tc>
                  <a:txBody>
                    <a:bodyPr/>
                    <a:lstStyle/>
                    <a:p>
                      <a:pPr algn="ctr"/>
                      <a:r>
                        <a:rPr lang="en-US" dirty="0">
                          <a:solidFill>
                            <a:srgbClr val="FF0000"/>
                          </a:solidFill>
                        </a:rPr>
                        <a:t>ít</a:t>
                      </a:r>
                      <a:endParaRPr lang="en-US" dirty="0">
                        <a:solidFill>
                          <a:srgbClr val="FF0000"/>
                        </a:solidFill>
                      </a:endParaRPr>
                    </a:p>
                  </a:txBody>
                  <a:tcPr/>
                </a:tc>
                <a:tc>
                  <a:txBody>
                    <a:bodyPr/>
                    <a:lstStyle/>
                    <a:p>
                      <a:pPr algn="ctr"/>
                      <a:r>
                        <a:rPr lang="en-US" dirty="0" err="1">
                          <a:solidFill>
                            <a:srgbClr val="FF0000"/>
                          </a:solidFill>
                        </a:rPr>
                        <a:t>cao</a:t>
                      </a:r>
                      <a:endParaRPr lang="en-US" dirty="0">
                        <a:solidFill>
                          <a:srgbClr val="FF0000"/>
                        </a:solidFill>
                      </a:endParaRPr>
                    </a:p>
                  </a:txBody>
                  <a:tcPr/>
                </a:tc>
                <a:tc>
                  <a:txBody>
                    <a:bodyPr/>
                    <a:lstStyle/>
                    <a:p>
                      <a:pPr algn="ctr"/>
                      <a:r>
                        <a:rPr lang="en-US" dirty="0" err="1">
                          <a:solidFill>
                            <a:srgbClr val="FF0000"/>
                          </a:solidFill>
                        </a:rPr>
                        <a:t>Bắc</a:t>
                      </a:r>
                      <a:endParaRPr lang="en-US" dirty="0">
                        <a:solidFill>
                          <a:srgbClr val="FF0000"/>
                        </a:solidFill>
                      </a:endParaRPr>
                    </a:p>
                  </a:txBody>
                  <a:tcPr/>
                </a:tc>
                <a:tc>
                  <a:txBody>
                    <a:bodyPr/>
                    <a:lstStyle/>
                    <a:p>
                      <a:pPr algn="ctr"/>
                      <a:r>
                        <a:rPr lang="en-US" dirty="0">
                          <a:solidFill>
                            <a:srgbClr val="FF0000"/>
                          </a:solidFill>
                        </a:rPr>
                        <a:t>không </a:t>
                      </a:r>
                      <a:r>
                        <a:rPr lang="en-US" dirty="0" err="1">
                          <a:solidFill>
                            <a:srgbClr val="FF0000"/>
                          </a:solidFill>
                        </a:rPr>
                        <a:t>mưa</a:t>
                      </a:r>
                      <a:endParaRPr lang="en-US" dirty="0">
                        <a:solidFill>
                          <a:srgbClr val="FF0000"/>
                        </a:solidFill>
                      </a:endParaRPr>
                    </a:p>
                  </a:txBody>
                  <a:tcPr/>
                </a:tc>
              </a:tr>
              <a:tr h="351758">
                <a:tc>
                  <a:txBody>
                    <a:bodyPr/>
                    <a:lstStyle/>
                    <a:p>
                      <a:pPr algn="ctr"/>
                      <a:r>
                        <a:rPr lang="en-US" dirty="0">
                          <a:solidFill>
                            <a:srgbClr val="FF0000"/>
                          </a:solidFill>
                        </a:rPr>
                        <a:t>2</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tc>
                <a:tc>
                  <a:txBody>
                    <a:bodyPr/>
                    <a:lstStyle/>
                    <a:p>
                      <a:pPr algn="ctr"/>
                      <a:r>
                        <a:rPr lang="en-US" dirty="0" err="1">
                          <a:solidFill>
                            <a:srgbClr val="FF0000"/>
                          </a:solidFill>
                        </a:rPr>
                        <a:t>cao</a:t>
                      </a:r>
                      <a:endParaRPr lang="en-US" dirty="0">
                        <a:solidFill>
                          <a:srgbClr val="FF0000"/>
                        </a:solidFill>
                      </a:endParaRPr>
                    </a:p>
                  </a:txBody>
                  <a:tcPr/>
                </a:tc>
                <a:tc>
                  <a:txBody>
                    <a:bodyPr/>
                    <a:lstStyle/>
                    <a:p>
                      <a:pPr algn="ctr"/>
                      <a:r>
                        <a:rPr lang="en-US" dirty="0" err="1">
                          <a:solidFill>
                            <a:srgbClr val="FF0000"/>
                          </a:solidFill>
                        </a:rPr>
                        <a:t>Bắc</a:t>
                      </a:r>
                      <a:endParaRPr lang="en-US" dirty="0">
                        <a:solidFill>
                          <a:srgbClr val="FF0000"/>
                        </a:solidFill>
                      </a:endParaRPr>
                    </a:p>
                  </a:txBody>
                  <a:tcPr/>
                </a:tc>
                <a:tc>
                  <a:txBody>
                    <a:bodyPr/>
                    <a:lstStyle/>
                    <a:p>
                      <a:pPr algn="ctr"/>
                      <a:r>
                        <a:rPr lang="en-US" dirty="0" err="1">
                          <a:solidFill>
                            <a:srgbClr val="FF0000"/>
                          </a:solidFill>
                        </a:rPr>
                        <a:t>Mưa</a:t>
                      </a:r>
                      <a:endParaRPr lang="en-US" dirty="0">
                        <a:solidFill>
                          <a:srgbClr val="FF0000"/>
                        </a:solidFill>
                      </a:endParaRPr>
                    </a:p>
                  </a:txBody>
                  <a:tcPr/>
                </a:tc>
              </a:tr>
              <a:tr h="351758">
                <a:tc>
                  <a:txBody>
                    <a:bodyPr/>
                    <a:lstStyle/>
                    <a:p>
                      <a:pPr algn="ctr"/>
                      <a:r>
                        <a:rPr lang="en-US" dirty="0">
                          <a:solidFill>
                            <a:srgbClr val="FF0000"/>
                          </a:solidFill>
                        </a:rPr>
                        <a:t>3</a:t>
                      </a:r>
                      <a:endParaRPr lang="en-US" dirty="0">
                        <a:solidFill>
                          <a:srgbClr val="FF0000"/>
                        </a:solidFill>
                      </a:endParaRPr>
                    </a:p>
                  </a:txBody>
                  <a:tcPr/>
                </a:tc>
                <a:tc>
                  <a:txBody>
                    <a:bodyPr/>
                    <a:lstStyle/>
                    <a:p>
                      <a:pPr algn="ctr"/>
                      <a:r>
                        <a:rPr lang="en-US" dirty="0">
                          <a:solidFill>
                            <a:srgbClr val="FF0000"/>
                          </a:solidFill>
                        </a:rPr>
                        <a:t>ít</a:t>
                      </a:r>
                      <a:endParaRPr lang="en-US" dirty="0">
                        <a:solidFill>
                          <a:srgbClr val="FF0000"/>
                        </a:solidFill>
                      </a:endParaRPr>
                    </a:p>
                  </a:txBody>
                  <a:tcPr/>
                </a:tc>
                <a:tc>
                  <a:txBody>
                    <a:bodyPr/>
                    <a:lstStyle/>
                    <a:p>
                      <a:pPr algn="ctr"/>
                      <a:r>
                        <a:rPr lang="en-US" dirty="0" err="1">
                          <a:solidFill>
                            <a:srgbClr val="FF0000"/>
                          </a:solidFill>
                        </a:rPr>
                        <a:t>thấp</a:t>
                      </a:r>
                      <a:endParaRPr lang="en-US" dirty="0">
                        <a:solidFill>
                          <a:srgbClr val="FF0000"/>
                        </a:solidFill>
                      </a:endParaRPr>
                    </a:p>
                  </a:txBody>
                  <a:tcPr/>
                </a:tc>
                <a:tc>
                  <a:txBody>
                    <a:bodyPr/>
                    <a:lstStyle/>
                    <a:p>
                      <a:pPr algn="ctr"/>
                      <a:r>
                        <a:rPr lang="en-US" dirty="0" err="1">
                          <a:solidFill>
                            <a:srgbClr val="FF0000"/>
                          </a:solidFill>
                        </a:rPr>
                        <a:t>Bắc</a:t>
                      </a:r>
                      <a:endParaRPr lang="en-US"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solidFill>
                            <a:srgbClr val="FF0000"/>
                          </a:solidFill>
                        </a:rPr>
                        <a:t>không </a:t>
                      </a:r>
                      <a:r>
                        <a:rPr lang="en-US" dirty="0" err="1">
                          <a:solidFill>
                            <a:srgbClr val="FF0000"/>
                          </a:solidFill>
                        </a:rPr>
                        <a:t>mưa</a:t>
                      </a:r>
                      <a:endParaRPr lang="en-US" dirty="0">
                        <a:solidFill>
                          <a:srgbClr val="FF0000"/>
                        </a:solidFill>
                      </a:endParaRPr>
                    </a:p>
                  </a:txBody>
                  <a:tcPr/>
                </a:tc>
              </a:tr>
              <a:tr h="351758">
                <a:tc>
                  <a:txBody>
                    <a:bodyPr/>
                    <a:lstStyle/>
                    <a:p>
                      <a:pPr algn="ctr"/>
                      <a:r>
                        <a:rPr lang="en-US" dirty="0">
                          <a:solidFill>
                            <a:srgbClr val="FF0000"/>
                          </a:solidFill>
                        </a:rPr>
                        <a:t>4</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tc>
                <a:tc>
                  <a:txBody>
                    <a:bodyPr/>
                    <a:lstStyle/>
                    <a:p>
                      <a:pPr algn="ctr"/>
                      <a:r>
                        <a:rPr lang="en-US" dirty="0" err="1">
                          <a:solidFill>
                            <a:srgbClr val="FF0000"/>
                          </a:solidFill>
                        </a:rPr>
                        <a:t>thấp</a:t>
                      </a:r>
                      <a:endParaRPr lang="en-US" dirty="0">
                        <a:solidFill>
                          <a:srgbClr val="FF0000"/>
                        </a:solidFill>
                      </a:endParaRPr>
                    </a:p>
                  </a:txBody>
                  <a:tcPr/>
                </a:tc>
                <a:tc>
                  <a:txBody>
                    <a:bodyPr/>
                    <a:lstStyle/>
                    <a:p>
                      <a:pPr algn="ctr"/>
                      <a:r>
                        <a:rPr lang="en-US" dirty="0" err="1">
                          <a:solidFill>
                            <a:srgbClr val="FF0000"/>
                          </a:solidFill>
                        </a:rPr>
                        <a:t>Bắc</a:t>
                      </a:r>
                      <a:endParaRPr lang="en-US" dirty="0">
                        <a:solidFill>
                          <a:srgbClr val="FF0000"/>
                        </a:solidFill>
                      </a:endParaRPr>
                    </a:p>
                  </a:txBody>
                  <a:tcPr/>
                </a:tc>
                <a:tc>
                  <a:txBody>
                    <a:bodyPr/>
                    <a:lstStyle/>
                    <a:p>
                      <a:pPr algn="ctr"/>
                      <a:r>
                        <a:rPr lang="en-US" dirty="0" err="1">
                          <a:solidFill>
                            <a:srgbClr val="FF0000"/>
                          </a:solidFill>
                        </a:rPr>
                        <a:t>Mưa</a:t>
                      </a:r>
                      <a:endParaRPr lang="en-US" dirty="0">
                        <a:solidFill>
                          <a:srgbClr val="FF0000"/>
                        </a:solidFill>
                      </a:endParaRPr>
                    </a:p>
                  </a:txBody>
                  <a:tcPr/>
                </a:tc>
              </a:tr>
              <a:tr h="351758">
                <a:tc>
                  <a:txBody>
                    <a:bodyPr/>
                    <a:lstStyle/>
                    <a:p>
                      <a:pPr algn="ctr"/>
                      <a:r>
                        <a:rPr lang="en-US" dirty="0">
                          <a:solidFill>
                            <a:srgbClr val="FF0000"/>
                          </a:solidFill>
                        </a:rPr>
                        <a:t>5</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tc>
                <a:tc>
                  <a:txBody>
                    <a:bodyPr/>
                    <a:lstStyle/>
                    <a:p>
                      <a:pPr algn="ctr"/>
                      <a:r>
                        <a:rPr lang="en-US" dirty="0" err="1">
                          <a:solidFill>
                            <a:srgbClr val="FF0000"/>
                          </a:solidFill>
                        </a:rPr>
                        <a:t>trung</a:t>
                      </a:r>
                      <a:r>
                        <a:rPr lang="en-US" dirty="0">
                          <a:solidFill>
                            <a:srgbClr val="FF0000"/>
                          </a:solidFill>
                        </a:rPr>
                        <a:t> </a:t>
                      </a:r>
                      <a:r>
                        <a:rPr lang="en-US" dirty="0" err="1">
                          <a:solidFill>
                            <a:srgbClr val="FF0000"/>
                          </a:solidFill>
                        </a:rPr>
                        <a:t>bình</a:t>
                      </a:r>
                      <a:endParaRPr lang="en-US" dirty="0">
                        <a:solidFill>
                          <a:srgbClr val="FF0000"/>
                        </a:solidFill>
                      </a:endParaRPr>
                    </a:p>
                  </a:txBody>
                  <a:tcPr/>
                </a:tc>
                <a:tc>
                  <a:txBody>
                    <a:bodyPr/>
                    <a:lstStyle/>
                    <a:p>
                      <a:pPr algn="ctr"/>
                      <a:r>
                        <a:rPr lang="en-US" dirty="0" err="1">
                          <a:solidFill>
                            <a:srgbClr val="FF0000"/>
                          </a:solidFill>
                        </a:rPr>
                        <a:t>Bắc</a:t>
                      </a:r>
                      <a:endParaRPr lang="en-US" dirty="0">
                        <a:solidFill>
                          <a:srgbClr val="FF0000"/>
                        </a:solidFill>
                      </a:endParaRPr>
                    </a:p>
                  </a:txBody>
                  <a:tcPr/>
                </a:tc>
                <a:tc>
                  <a:txBody>
                    <a:bodyPr/>
                    <a:lstStyle/>
                    <a:p>
                      <a:pPr algn="ctr"/>
                      <a:r>
                        <a:rPr lang="en-US" dirty="0" err="1">
                          <a:solidFill>
                            <a:srgbClr val="FF0000"/>
                          </a:solidFill>
                        </a:rPr>
                        <a:t>Mưa</a:t>
                      </a:r>
                      <a:endParaRPr lang="en-US" dirty="0">
                        <a:solidFill>
                          <a:srgbClr val="FF0000"/>
                        </a:solidFill>
                      </a:endParaRPr>
                    </a:p>
                  </a:txBody>
                  <a:tcPr/>
                </a:tc>
              </a:tr>
              <a:tr h="351758">
                <a:tc>
                  <a:txBody>
                    <a:bodyPr/>
                    <a:lstStyle/>
                    <a:p>
                      <a:pPr algn="ctr"/>
                      <a:r>
                        <a:rPr lang="en-US" dirty="0">
                          <a:solidFill>
                            <a:srgbClr val="FF0000"/>
                          </a:solidFill>
                        </a:rPr>
                        <a:t>6</a:t>
                      </a:r>
                      <a:endParaRPr lang="en-US" dirty="0">
                        <a:solidFill>
                          <a:srgbClr val="FF0000"/>
                        </a:solidFill>
                      </a:endParaRPr>
                    </a:p>
                  </a:txBody>
                  <a:tcPr/>
                </a:tc>
                <a:tc>
                  <a:txBody>
                    <a:bodyPr/>
                    <a:lstStyle/>
                    <a:p>
                      <a:pPr algn="ctr"/>
                      <a:r>
                        <a:rPr lang="en-US" dirty="0">
                          <a:solidFill>
                            <a:srgbClr val="FF0000"/>
                          </a:solidFill>
                        </a:rPr>
                        <a:t>ít</a:t>
                      </a:r>
                      <a:endParaRPr lang="en-US" dirty="0">
                        <a:solidFill>
                          <a:srgbClr val="FF0000"/>
                        </a:solidFill>
                      </a:endParaRPr>
                    </a:p>
                  </a:txBody>
                  <a:tcPr/>
                </a:tc>
                <a:tc>
                  <a:txBody>
                    <a:bodyPr/>
                    <a:lstStyle/>
                    <a:p>
                      <a:pPr algn="ctr"/>
                      <a:r>
                        <a:rPr lang="en-US" dirty="0" err="1">
                          <a:solidFill>
                            <a:srgbClr val="FF0000"/>
                          </a:solidFill>
                        </a:rPr>
                        <a:t>cao</a:t>
                      </a:r>
                      <a:endParaRPr lang="en-US" dirty="0">
                        <a:solidFill>
                          <a:srgbClr val="FF0000"/>
                        </a:solidFill>
                      </a:endParaRPr>
                    </a:p>
                  </a:txBody>
                  <a:tcPr/>
                </a:tc>
                <a:tc>
                  <a:txBody>
                    <a:bodyPr/>
                    <a:lstStyle/>
                    <a:p>
                      <a:pPr algn="ctr"/>
                      <a:r>
                        <a:rPr lang="en-US" dirty="0">
                          <a:solidFill>
                            <a:srgbClr val="FF0000"/>
                          </a:solidFill>
                        </a:rPr>
                        <a:t>Nam</a:t>
                      </a:r>
                      <a:endParaRPr lang="en-US"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solidFill>
                            <a:srgbClr val="FF0000"/>
                          </a:solidFill>
                        </a:rPr>
                        <a:t>không </a:t>
                      </a:r>
                      <a:r>
                        <a:rPr lang="en-US" dirty="0" err="1">
                          <a:solidFill>
                            <a:srgbClr val="FF0000"/>
                          </a:solidFill>
                        </a:rPr>
                        <a:t>mưa</a:t>
                      </a:r>
                      <a:endParaRPr lang="en-US" dirty="0">
                        <a:solidFill>
                          <a:srgbClr val="FF0000"/>
                        </a:solidFill>
                      </a:endParaRPr>
                    </a:p>
                  </a:txBody>
                  <a:tcPr/>
                </a:tc>
              </a:tr>
              <a:tr h="351758">
                <a:tc>
                  <a:txBody>
                    <a:bodyPr/>
                    <a:lstStyle/>
                    <a:p>
                      <a:pPr algn="ctr"/>
                      <a:r>
                        <a:rPr lang="en-US" dirty="0">
                          <a:solidFill>
                            <a:srgbClr val="FF0000"/>
                          </a:solidFill>
                        </a:rPr>
                        <a:t>7</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tc>
                <a:tc>
                  <a:txBody>
                    <a:bodyPr/>
                    <a:lstStyle/>
                    <a:p>
                      <a:pPr algn="ctr"/>
                      <a:r>
                        <a:rPr lang="en-US" dirty="0" err="1">
                          <a:solidFill>
                            <a:srgbClr val="FF0000"/>
                          </a:solidFill>
                        </a:rPr>
                        <a:t>cao</a:t>
                      </a:r>
                      <a:endParaRPr lang="en-US" dirty="0">
                        <a:solidFill>
                          <a:srgbClr val="FF0000"/>
                        </a:solidFill>
                      </a:endParaRPr>
                    </a:p>
                  </a:txBody>
                  <a:tcPr/>
                </a:tc>
                <a:tc>
                  <a:txBody>
                    <a:bodyPr/>
                    <a:lstStyle/>
                    <a:p>
                      <a:pPr algn="ctr"/>
                      <a:r>
                        <a:rPr lang="en-US" dirty="0">
                          <a:solidFill>
                            <a:srgbClr val="FF0000"/>
                          </a:solidFill>
                        </a:rPr>
                        <a:t>Nam</a:t>
                      </a:r>
                      <a:endParaRPr lang="en-US" dirty="0">
                        <a:solidFill>
                          <a:srgbClr val="FF0000"/>
                        </a:solidFill>
                      </a:endParaRPr>
                    </a:p>
                  </a:txBody>
                  <a:tcPr/>
                </a:tc>
                <a:tc>
                  <a:txBody>
                    <a:bodyPr/>
                    <a:lstStyle/>
                    <a:p>
                      <a:pPr algn="ctr"/>
                      <a:r>
                        <a:rPr lang="en-US" dirty="0" err="1">
                          <a:solidFill>
                            <a:srgbClr val="FF0000"/>
                          </a:solidFill>
                        </a:rPr>
                        <a:t>Mưa</a:t>
                      </a:r>
                      <a:endParaRPr lang="en-US" dirty="0">
                        <a:solidFill>
                          <a:srgbClr val="FF0000"/>
                        </a:solidFill>
                      </a:endParaRPr>
                    </a:p>
                  </a:txBody>
                  <a:tcPr/>
                </a:tc>
              </a:tr>
              <a:tr h="351758">
                <a:tc>
                  <a:txBody>
                    <a:bodyPr/>
                    <a:lstStyle/>
                    <a:p>
                      <a:pPr algn="ctr"/>
                      <a:r>
                        <a:rPr lang="en-US" dirty="0">
                          <a:solidFill>
                            <a:srgbClr val="FF0000"/>
                          </a:solidFill>
                        </a:rPr>
                        <a:t>8</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tc>
                <a:tc>
                  <a:txBody>
                    <a:bodyPr/>
                    <a:lstStyle/>
                    <a:p>
                      <a:pPr algn="ctr"/>
                      <a:r>
                        <a:rPr lang="en-US" dirty="0" err="1">
                          <a:solidFill>
                            <a:srgbClr val="FF0000"/>
                          </a:solidFill>
                        </a:rPr>
                        <a:t>thấp</a:t>
                      </a:r>
                      <a:endParaRPr lang="en-US" dirty="0">
                        <a:solidFill>
                          <a:srgbClr val="FF0000"/>
                        </a:solidFill>
                      </a:endParaRPr>
                    </a:p>
                  </a:txBody>
                  <a:tcPr/>
                </a:tc>
                <a:tc>
                  <a:txBody>
                    <a:bodyPr/>
                    <a:lstStyle/>
                    <a:p>
                      <a:pPr algn="ctr"/>
                      <a:r>
                        <a:rPr lang="en-US" dirty="0">
                          <a:solidFill>
                            <a:srgbClr val="FF0000"/>
                          </a:solidFill>
                        </a:rPr>
                        <a:t>Nam</a:t>
                      </a:r>
                      <a:endParaRPr lang="en-US"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solidFill>
                            <a:srgbClr val="FF0000"/>
                          </a:solidFill>
                        </a:rPr>
                        <a:t>không </a:t>
                      </a:r>
                      <a:r>
                        <a:rPr lang="en-US" dirty="0" err="1">
                          <a:solidFill>
                            <a:srgbClr val="FF0000"/>
                          </a:solidFill>
                        </a:rPr>
                        <a:t>mưa</a:t>
                      </a:r>
                      <a:endParaRPr lang="en-US" dirty="0">
                        <a:solidFill>
                          <a:srgbClr val="FF0000"/>
                        </a:solidFill>
                      </a:endParaRPr>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extBox 6"/>
              <p:cNvSpPr txBox="1"/>
              <p:nvPr/>
            </p:nvSpPr>
            <p:spPr>
              <a:xfrm>
                <a:off x="-59883" y="1278025"/>
                <a:ext cx="4237028" cy="2360070"/>
              </a:xfrm>
              <a:prstGeom prst="rect">
                <a:avLst/>
              </a:prstGeom>
              <a:noFill/>
            </p:spPr>
            <p:txBody>
              <a:bodyPr wrap="square" rtlCol="0">
                <a:spAutoFit/>
              </a:bodyPr>
              <a:lstStyle/>
              <a:p>
                <a:pPr marL="0" lvl="0" indent="0">
                  <a:lnSpc>
                    <a:spcPct val="107000"/>
                  </a:lnSpc>
                  <a:spcAft>
                    <a:spcPts val="800"/>
                  </a:spcAft>
                  <a:buNone/>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tính Entropy </a:t>
                </a:r>
                <a:r>
                  <a:rPr lang="en-US" sz="20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tổng</a:t>
                </a: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dựa</a:t>
                </a: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vào </a:t>
                </a:r>
                <a:r>
                  <a:rPr lang="en-US" sz="20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cột</a:t>
                </a: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fontAlgn="base">
                  <a:lnSpc>
                    <a:spcPct val="107000"/>
                  </a:lnSpc>
                  <a:spcAft>
                    <a:spcPts val="80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Entropy(S) = -(p(0) * log(P(0)) + p(1) * </a:t>
                </a:r>
                <a:r>
                  <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log(P(1</a:t>
                </a:r>
                <a:r>
                  <a:rPr lang="en-US" sz="1600" b="1"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 = -</a:t>
                </a:r>
                <a14:m>
                  <m:oMath xmlns:m="http://schemas.openxmlformats.org/officeDocument/2006/math">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num>
                      <m:den>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8</m:t>
                        </m:r>
                      </m:den>
                    </m:f>
                  </m:oMath>
                </a14:m>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log</a:t>
                </a:r>
                <a:r>
                  <a:rPr lang="en-US" sz="2000"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14:m>
                  <m:oMath xmlns:m="http://schemas.openxmlformats.org/officeDocument/2006/math">
                    <m:f>
                      <m:fPr>
                        <m:ctrlP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num>
                      <m:den>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8</m:t>
                        </m:r>
                      </m:den>
                    </m:f>
                  </m:oMath>
                </a14:m>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0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num>
                      <m:den>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8</m:t>
                        </m:r>
                      </m:den>
                    </m:f>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a:t>
                </a:r>
                <a:r>
                  <a:rPr lang="en-US" sz="2000"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14:m>
                  <m:oMath xmlns:m="http://schemas.openxmlformats.org/officeDocument/2006/math">
                    <m:f>
                      <m:fPr>
                        <m:ctrlP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num>
                      <m:den>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8</m:t>
                        </m:r>
                      </m:den>
                    </m:f>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chemeClr val="tx1"/>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59883" y="1278025"/>
                <a:ext cx="4237028" cy="2360070"/>
              </a:xfrm>
              <a:prstGeom prst="rect">
                <a:avLst/>
              </a:prstGeom>
              <a:blipFill rotWithShape="1">
                <a:blip r:embed="rId1"/>
                <a:stretch>
                  <a:fillRect l="5" t="-17" r="3" b="8"/>
                </a:stretch>
              </a:blipFill>
            </p:spPr>
            <p:txBody>
              <a:bodyPr/>
              <a:lstStyle/>
              <a:p>
                <a:r>
                  <a:rPr lang="en-US" altLang="en-US">
                    <a:noFill/>
                  </a:rPr>
                  <a:t> </a:t>
                </a:r>
              </a:p>
            </p:txBody>
          </p:sp>
        </mc:Fallback>
      </mc:AlternateContent>
      <p:graphicFrame>
        <p:nvGraphicFramePr>
          <p:cNvPr id="8" name="Table 4"/>
          <p:cNvGraphicFramePr/>
          <p:nvPr/>
        </p:nvGraphicFramePr>
        <p:xfrm>
          <a:off x="4035223" y="734290"/>
          <a:ext cx="5108777" cy="3532914"/>
        </p:xfrm>
        <a:graphic>
          <a:graphicData uri="http://schemas.openxmlformats.org/drawingml/2006/table">
            <a:tbl>
              <a:tblPr firstRow="1" bandRow="1">
                <a:tableStyleId>{5C22544A-7EE6-4342-B048-85BDC9FD1C3A}</a:tableStyleId>
              </a:tblPr>
              <a:tblGrid>
                <a:gridCol w="1110293"/>
                <a:gridCol w="964339"/>
                <a:gridCol w="1143000"/>
                <a:gridCol w="630381"/>
                <a:gridCol w="1260764"/>
              </a:tblGrid>
              <a:tr h="392546">
                <a:tc>
                  <a:txBody>
                    <a:bodyPr/>
                    <a:lstStyle/>
                    <a:p>
                      <a:pPr algn="ctr"/>
                      <a:r>
                        <a:rPr lang="en-US" dirty="0" err="1">
                          <a:solidFill>
                            <a:srgbClr val="FF0000"/>
                          </a:solidFill>
                        </a:rPr>
                        <a:t>Đối</a:t>
                      </a:r>
                      <a:r>
                        <a:rPr lang="en-US" dirty="0">
                          <a:solidFill>
                            <a:srgbClr val="FF0000"/>
                          </a:solidFill>
                        </a:rPr>
                        <a:t> </a:t>
                      </a:r>
                      <a:r>
                        <a:rPr lang="en-US" dirty="0" err="1">
                          <a:solidFill>
                            <a:srgbClr val="FF0000"/>
                          </a:solidFill>
                        </a:rPr>
                        <a:t>tượng</a:t>
                      </a:r>
                      <a:endParaRPr lang="en-US" dirty="0">
                        <a:solidFill>
                          <a:srgbClr val="FF0000"/>
                        </a:solidFill>
                      </a:endParaRPr>
                    </a:p>
                  </a:txBody>
                  <a:tcPr/>
                </a:tc>
                <a:tc>
                  <a:txBody>
                    <a:bodyPr/>
                    <a:lstStyle/>
                    <a:p>
                      <a:pPr algn="ctr"/>
                      <a:r>
                        <a:rPr lang="en-US" dirty="0" err="1">
                          <a:solidFill>
                            <a:srgbClr val="FF0000"/>
                          </a:solidFill>
                        </a:rPr>
                        <a:t>Mây</a:t>
                      </a:r>
                      <a:endParaRPr lang="en-US" dirty="0">
                        <a:solidFill>
                          <a:srgbClr val="FF0000"/>
                        </a:solidFill>
                      </a:endParaRPr>
                    </a:p>
                  </a:txBody>
                  <a:tcPr/>
                </a:tc>
                <a:tc>
                  <a:txBody>
                    <a:bodyPr/>
                    <a:lstStyle/>
                    <a:p>
                      <a:pPr algn="ctr"/>
                      <a:r>
                        <a:rPr lang="en-US" dirty="0" err="1">
                          <a:solidFill>
                            <a:srgbClr val="FF0000"/>
                          </a:solidFill>
                        </a:rPr>
                        <a:t>Áp</a:t>
                      </a:r>
                      <a:r>
                        <a:rPr lang="en-US" dirty="0">
                          <a:solidFill>
                            <a:srgbClr val="FF0000"/>
                          </a:solidFill>
                        </a:rPr>
                        <a:t> </a:t>
                      </a:r>
                      <a:r>
                        <a:rPr lang="en-US" dirty="0" err="1">
                          <a:solidFill>
                            <a:srgbClr val="FF0000"/>
                          </a:solidFill>
                        </a:rPr>
                        <a:t>suất</a:t>
                      </a:r>
                      <a:endParaRPr lang="en-US" dirty="0">
                        <a:solidFill>
                          <a:srgbClr val="FF0000"/>
                        </a:solidFill>
                      </a:endParaRPr>
                    </a:p>
                  </a:txBody>
                  <a:tcPr/>
                </a:tc>
                <a:tc>
                  <a:txBody>
                    <a:bodyPr/>
                    <a:lstStyle/>
                    <a:p>
                      <a:pPr algn="ctr"/>
                      <a:r>
                        <a:rPr lang="en-US" dirty="0" err="1">
                          <a:solidFill>
                            <a:srgbClr val="FF0000"/>
                          </a:solidFill>
                        </a:rPr>
                        <a:t>Gió</a:t>
                      </a:r>
                      <a:endParaRPr lang="en-US" dirty="0">
                        <a:solidFill>
                          <a:srgbClr val="FF0000"/>
                        </a:solidFill>
                      </a:endParaRPr>
                    </a:p>
                  </a:txBody>
                  <a:tcPr/>
                </a:tc>
                <a:tc>
                  <a:txBody>
                    <a:bodyPr/>
                    <a:lstStyle/>
                    <a:p>
                      <a:pPr algn="ctr"/>
                      <a:r>
                        <a:rPr lang="en-US" dirty="0" err="1">
                          <a:solidFill>
                            <a:srgbClr val="FF0000"/>
                          </a:solidFill>
                        </a:rPr>
                        <a:t>Kết</a:t>
                      </a:r>
                      <a:r>
                        <a:rPr lang="en-US" dirty="0">
                          <a:solidFill>
                            <a:srgbClr val="FF0000"/>
                          </a:solidFill>
                        </a:rPr>
                        <a:t> </a:t>
                      </a:r>
                      <a:r>
                        <a:rPr lang="en-US" dirty="0" err="1">
                          <a:solidFill>
                            <a:srgbClr val="FF0000"/>
                          </a:solidFill>
                        </a:rPr>
                        <a:t>quả</a:t>
                      </a:r>
                      <a:endParaRPr lang="en-US" dirty="0">
                        <a:solidFill>
                          <a:srgbClr val="FF0000"/>
                        </a:solidFill>
                      </a:endParaRPr>
                    </a:p>
                  </a:txBody>
                  <a:tcPr/>
                </a:tc>
              </a:tr>
              <a:tr h="392546">
                <a:tc>
                  <a:txBody>
                    <a:bodyPr/>
                    <a:lstStyle/>
                    <a:p>
                      <a:pPr algn="ctr"/>
                      <a:r>
                        <a:rPr lang="en-US" dirty="0">
                          <a:solidFill>
                            <a:srgbClr val="FF0000"/>
                          </a:solidFill>
                        </a:rPr>
                        <a:t>1</a:t>
                      </a:r>
                      <a:endParaRPr lang="en-US" dirty="0">
                        <a:solidFill>
                          <a:srgbClr val="FF0000"/>
                        </a:solidFill>
                      </a:endParaRPr>
                    </a:p>
                  </a:txBody>
                  <a:tcPr/>
                </a:tc>
                <a:tc>
                  <a:txBody>
                    <a:bodyPr/>
                    <a:lstStyle/>
                    <a:p>
                      <a:pPr algn="ctr"/>
                      <a:r>
                        <a:rPr lang="en-US" dirty="0">
                          <a:solidFill>
                            <a:srgbClr val="FF0000"/>
                          </a:solidFill>
                        </a:rPr>
                        <a:t>ít</a:t>
                      </a:r>
                      <a:endParaRPr lang="en-US" dirty="0">
                        <a:solidFill>
                          <a:srgbClr val="FF0000"/>
                        </a:solidFill>
                      </a:endParaRPr>
                    </a:p>
                  </a:txBody>
                  <a:tcPr/>
                </a:tc>
                <a:tc>
                  <a:txBody>
                    <a:bodyPr/>
                    <a:lstStyle/>
                    <a:p>
                      <a:pPr algn="ctr"/>
                      <a:r>
                        <a:rPr lang="en-US" dirty="0" err="1">
                          <a:solidFill>
                            <a:srgbClr val="FF0000"/>
                          </a:solidFill>
                        </a:rPr>
                        <a:t>cao</a:t>
                      </a:r>
                      <a:endParaRPr lang="en-US" dirty="0">
                        <a:solidFill>
                          <a:srgbClr val="FF0000"/>
                        </a:solidFill>
                      </a:endParaRPr>
                    </a:p>
                  </a:txBody>
                  <a:tcPr/>
                </a:tc>
                <a:tc>
                  <a:txBody>
                    <a:bodyPr/>
                    <a:lstStyle/>
                    <a:p>
                      <a:pPr algn="ctr"/>
                      <a:r>
                        <a:rPr lang="en-US" dirty="0" err="1">
                          <a:solidFill>
                            <a:srgbClr val="FF0000"/>
                          </a:solidFill>
                        </a:rPr>
                        <a:t>Bắc</a:t>
                      </a:r>
                      <a:endParaRPr lang="en-US" dirty="0">
                        <a:solidFill>
                          <a:srgbClr val="FF0000"/>
                        </a:solidFill>
                      </a:endParaRPr>
                    </a:p>
                  </a:txBody>
                  <a:tcPr/>
                </a:tc>
                <a:tc>
                  <a:txBody>
                    <a:bodyPr/>
                    <a:lstStyle/>
                    <a:p>
                      <a:pPr algn="ctr"/>
                      <a:r>
                        <a:rPr lang="en-US" dirty="0">
                          <a:solidFill>
                            <a:srgbClr val="FF0000"/>
                          </a:solidFill>
                        </a:rPr>
                        <a:t>không </a:t>
                      </a:r>
                      <a:r>
                        <a:rPr lang="en-US" dirty="0" err="1">
                          <a:solidFill>
                            <a:srgbClr val="FF0000"/>
                          </a:solidFill>
                        </a:rPr>
                        <a:t>mưa</a:t>
                      </a:r>
                      <a:endParaRPr lang="en-US" dirty="0">
                        <a:solidFill>
                          <a:srgbClr val="FF0000"/>
                        </a:solidFill>
                      </a:endParaRPr>
                    </a:p>
                  </a:txBody>
                  <a:tcPr/>
                </a:tc>
              </a:tr>
              <a:tr h="392546">
                <a:tc>
                  <a:txBody>
                    <a:bodyPr/>
                    <a:lstStyle/>
                    <a:p>
                      <a:pPr algn="ctr"/>
                      <a:r>
                        <a:rPr lang="en-US" dirty="0">
                          <a:solidFill>
                            <a:srgbClr val="FF0000"/>
                          </a:solidFill>
                        </a:rPr>
                        <a:t>2</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tc>
                <a:tc>
                  <a:txBody>
                    <a:bodyPr/>
                    <a:lstStyle/>
                    <a:p>
                      <a:pPr algn="ctr"/>
                      <a:r>
                        <a:rPr lang="en-US" dirty="0" err="1">
                          <a:solidFill>
                            <a:srgbClr val="FF0000"/>
                          </a:solidFill>
                        </a:rPr>
                        <a:t>cao</a:t>
                      </a:r>
                      <a:endParaRPr lang="en-US" dirty="0">
                        <a:solidFill>
                          <a:srgbClr val="FF0000"/>
                        </a:solidFill>
                      </a:endParaRPr>
                    </a:p>
                  </a:txBody>
                  <a:tcPr/>
                </a:tc>
                <a:tc>
                  <a:txBody>
                    <a:bodyPr/>
                    <a:lstStyle/>
                    <a:p>
                      <a:pPr algn="ctr"/>
                      <a:r>
                        <a:rPr lang="en-US" dirty="0" err="1">
                          <a:solidFill>
                            <a:srgbClr val="FF0000"/>
                          </a:solidFill>
                        </a:rPr>
                        <a:t>Bắc</a:t>
                      </a:r>
                      <a:endParaRPr lang="en-US" dirty="0">
                        <a:solidFill>
                          <a:srgbClr val="FF0000"/>
                        </a:solidFill>
                      </a:endParaRPr>
                    </a:p>
                  </a:txBody>
                  <a:tcPr/>
                </a:tc>
                <a:tc>
                  <a:txBody>
                    <a:bodyPr/>
                    <a:lstStyle/>
                    <a:p>
                      <a:pPr algn="ctr"/>
                      <a:r>
                        <a:rPr lang="en-US" dirty="0" err="1">
                          <a:solidFill>
                            <a:srgbClr val="FF0000"/>
                          </a:solidFill>
                        </a:rPr>
                        <a:t>Mưa</a:t>
                      </a:r>
                      <a:endParaRPr lang="en-US" dirty="0">
                        <a:solidFill>
                          <a:srgbClr val="FF0000"/>
                        </a:solidFill>
                      </a:endParaRPr>
                    </a:p>
                  </a:txBody>
                  <a:tcPr/>
                </a:tc>
              </a:tr>
              <a:tr h="392546">
                <a:tc>
                  <a:txBody>
                    <a:bodyPr/>
                    <a:lstStyle/>
                    <a:p>
                      <a:pPr algn="ctr"/>
                      <a:r>
                        <a:rPr lang="en-US" dirty="0">
                          <a:solidFill>
                            <a:srgbClr val="FF0000"/>
                          </a:solidFill>
                        </a:rPr>
                        <a:t>3</a:t>
                      </a:r>
                      <a:endParaRPr lang="en-US" dirty="0">
                        <a:solidFill>
                          <a:srgbClr val="FF0000"/>
                        </a:solidFill>
                      </a:endParaRPr>
                    </a:p>
                  </a:txBody>
                  <a:tcPr/>
                </a:tc>
                <a:tc>
                  <a:txBody>
                    <a:bodyPr/>
                    <a:lstStyle/>
                    <a:p>
                      <a:pPr algn="ctr"/>
                      <a:r>
                        <a:rPr lang="en-US" dirty="0">
                          <a:solidFill>
                            <a:srgbClr val="FF0000"/>
                          </a:solidFill>
                        </a:rPr>
                        <a:t>ít</a:t>
                      </a:r>
                      <a:endParaRPr lang="en-US" dirty="0">
                        <a:solidFill>
                          <a:srgbClr val="FF0000"/>
                        </a:solidFill>
                      </a:endParaRPr>
                    </a:p>
                  </a:txBody>
                  <a:tcPr/>
                </a:tc>
                <a:tc>
                  <a:txBody>
                    <a:bodyPr/>
                    <a:lstStyle/>
                    <a:p>
                      <a:pPr algn="ctr"/>
                      <a:r>
                        <a:rPr lang="en-US" dirty="0" err="1">
                          <a:solidFill>
                            <a:srgbClr val="FF0000"/>
                          </a:solidFill>
                        </a:rPr>
                        <a:t>thấp</a:t>
                      </a:r>
                      <a:endParaRPr lang="en-US" dirty="0">
                        <a:solidFill>
                          <a:srgbClr val="FF0000"/>
                        </a:solidFill>
                      </a:endParaRPr>
                    </a:p>
                  </a:txBody>
                  <a:tcPr/>
                </a:tc>
                <a:tc>
                  <a:txBody>
                    <a:bodyPr/>
                    <a:lstStyle/>
                    <a:p>
                      <a:pPr algn="ctr"/>
                      <a:r>
                        <a:rPr lang="en-US" dirty="0" err="1">
                          <a:solidFill>
                            <a:srgbClr val="FF0000"/>
                          </a:solidFill>
                        </a:rPr>
                        <a:t>Bắc</a:t>
                      </a:r>
                      <a:endParaRPr lang="en-US"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solidFill>
                            <a:srgbClr val="FF0000"/>
                          </a:solidFill>
                        </a:rPr>
                        <a:t>không </a:t>
                      </a:r>
                      <a:r>
                        <a:rPr lang="en-US" dirty="0" err="1">
                          <a:solidFill>
                            <a:srgbClr val="FF0000"/>
                          </a:solidFill>
                        </a:rPr>
                        <a:t>mưa</a:t>
                      </a:r>
                      <a:endParaRPr lang="en-US" dirty="0">
                        <a:solidFill>
                          <a:srgbClr val="FF0000"/>
                        </a:solidFill>
                      </a:endParaRPr>
                    </a:p>
                  </a:txBody>
                  <a:tcPr/>
                </a:tc>
              </a:tr>
              <a:tr h="392546">
                <a:tc>
                  <a:txBody>
                    <a:bodyPr/>
                    <a:lstStyle/>
                    <a:p>
                      <a:pPr algn="ctr"/>
                      <a:r>
                        <a:rPr lang="en-US" dirty="0">
                          <a:solidFill>
                            <a:srgbClr val="FF0000"/>
                          </a:solidFill>
                        </a:rPr>
                        <a:t>4</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tc>
                <a:tc>
                  <a:txBody>
                    <a:bodyPr/>
                    <a:lstStyle/>
                    <a:p>
                      <a:pPr algn="ctr"/>
                      <a:r>
                        <a:rPr lang="en-US" dirty="0" err="1">
                          <a:solidFill>
                            <a:srgbClr val="FF0000"/>
                          </a:solidFill>
                        </a:rPr>
                        <a:t>thấp</a:t>
                      </a:r>
                      <a:endParaRPr lang="en-US" dirty="0">
                        <a:solidFill>
                          <a:srgbClr val="FF0000"/>
                        </a:solidFill>
                      </a:endParaRPr>
                    </a:p>
                  </a:txBody>
                  <a:tcPr/>
                </a:tc>
                <a:tc>
                  <a:txBody>
                    <a:bodyPr/>
                    <a:lstStyle/>
                    <a:p>
                      <a:pPr algn="ctr"/>
                      <a:r>
                        <a:rPr lang="en-US" dirty="0" err="1">
                          <a:solidFill>
                            <a:srgbClr val="FF0000"/>
                          </a:solidFill>
                        </a:rPr>
                        <a:t>Bắc</a:t>
                      </a:r>
                      <a:endParaRPr lang="en-US" dirty="0">
                        <a:solidFill>
                          <a:srgbClr val="FF0000"/>
                        </a:solidFill>
                      </a:endParaRPr>
                    </a:p>
                  </a:txBody>
                  <a:tcPr/>
                </a:tc>
                <a:tc>
                  <a:txBody>
                    <a:bodyPr/>
                    <a:lstStyle/>
                    <a:p>
                      <a:pPr algn="ctr"/>
                      <a:r>
                        <a:rPr lang="en-US" dirty="0" err="1">
                          <a:solidFill>
                            <a:srgbClr val="FF0000"/>
                          </a:solidFill>
                        </a:rPr>
                        <a:t>Mưa</a:t>
                      </a:r>
                      <a:endParaRPr lang="en-US" dirty="0">
                        <a:solidFill>
                          <a:srgbClr val="FF0000"/>
                        </a:solidFill>
                      </a:endParaRPr>
                    </a:p>
                  </a:txBody>
                  <a:tcPr/>
                </a:tc>
              </a:tr>
              <a:tr h="392546">
                <a:tc>
                  <a:txBody>
                    <a:bodyPr/>
                    <a:lstStyle/>
                    <a:p>
                      <a:pPr algn="ctr"/>
                      <a:r>
                        <a:rPr lang="en-US" dirty="0">
                          <a:solidFill>
                            <a:srgbClr val="FF0000"/>
                          </a:solidFill>
                        </a:rPr>
                        <a:t>5</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tc>
                <a:tc>
                  <a:txBody>
                    <a:bodyPr/>
                    <a:lstStyle/>
                    <a:p>
                      <a:pPr algn="ctr"/>
                      <a:r>
                        <a:rPr lang="en-US" dirty="0" err="1">
                          <a:solidFill>
                            <a:srgbClr val="FF0000"/>
                          </a:solidFill>
                        </a:rPr>
                        <a:t>trung</a:t>
                      </a:r>
                      <a:r>
                        <a:rPr lang="en-US" dirty="0">
                          <a:solidFill>
                            <a:srgbClr val="FF0000"/>
                          </a:solidFill>
                        </a:rPr>
                        <a:t> </a:t>
                      </a:r>
                      <a:r>
                        <a:rPr lang="en-US" dirty="0" err="1">
                          <a:solidFill>
                            <a:srgbClr val="FF0000"/>
                          </a:solidFill>
                        </a:rPr>
                        <a:t>bình</a:t>
                      </a:r>
                      <a:endParaRPr lang="en-US" dirty="0">
                        <a:solidFill>
                          <a:srgbClr val="FF0000"/>
                        </a:solidFill>
                      </a:endParaRPr>
                    </a:p>
                  </a:txBody>
                  <a:tcPr/>
                </a:tc>
                <a:tc>
                  <a:txBody>
                    <a:bodyPr/>
                    <a:lstStyle/>
                    <a:p>
                      <a:pPr algn="ctr"/>
                      <a:r>
                        <a:rPr lang="en-US" dirty="0" err="1">
                          <a:solidFill>
                            <a:srgbClr val="FF0000"/>
                          </a:solidFill>
                        </a:rPr>
                        <a:t>Bắc</a:t>
                      </a:r>
                      <a:endParaRPr lang="en-US" dirty="0">
                        <a:solidFill>
                          <a:srgbClr val="FF0000"/>
                        </a:solidFill>
                      </a:endParaRPr>
                    </a:p>
                  </a:txBody>
                  <a:tcPr/>
                </a:tc>
                <a:tc>
                  <a:txBody>
                    <a:bodyPr/>
                    <a:lstStyle/>
                    <a:p>
                      <a:pPr algn="ctr"/>
                      <a:r>
                        <a:rPr lang="en-US" dirty="0" err="1">
                          <a:solidFill>
                            <a:srgbClr val="FF0000"/>
                          </a:solidFill>
                        </a:rPr>
                        <a:t>Mưa</a:t>
                      </a:r>
                      <a:endParaRPr lang="en-US" dirty="0">
                        <a:solidFill>
                          <a:srgbClr val="FF0000"/>
                        </a:solidFill>
                      </a:endParaRPr>
                    </a:p>
                  </a:txBody>
                  <a:tcPr/>
                </a:tc>
              </a:tr>
              <a:tr h="392546">
                <a:tc>
                  <a:txBody>
                    <a:bodyPr/>
                    <a:lstStyle/>
                    <a:p>
                      <a:pPr algn="ctr"/>
                      <a:r>
                        <a:rPr lang="en-US" dirty="0">
                          <a:solidFill>
                            <a:srgbClr val="FF0000"/>
                          </a:solidFill>
                        </a:rPr>
                        <a:t>6</a:t>
                      </a:r>
                      <a:endParaRPr lang="en-US" dirty="0">
                        <a:solidFill>
                          <a:srgbClr val="FF0000"/>
                        </a:solidFill>
                      </a:endParaRPr>
                    </a:p>
                  </a:txBody>
                  <a:tcPr/>
                </a:tc>
                <a:tc>
                  <a:txBody>
                    <a:bodyPr/>
                    <a:lstStyle/>
                    <a:p>
                      <a:pPr algn="ctr"/>
                      <a:r>
                        <a:rPr lang="en-US" dirty="0">
                          <a:solidFill>
                            <a:srgbClr val="FF0000"/>
                          </a:solidFill>
                        </a:rPr>
                        <a:t>ít</a:t>
                      </a:r>
                      <a:endParaRPr lang="en-US" dirty="0">
                        <a:solidFill>
                          <a:srgbClr val="FF0000"/>
                        </a:solidFill>
                      </a:endParaRPr>
                    </a:p>
                  </a:txBody>
                  <a:tcPr/>
                </a:tc>
                <a:tc>
                  <a:txBody>
                    <a:bodyPr/>
                    <a:lstStyle/>
                    <a:p>
                      <a:pPr algn="ctr"/>
                      <a:r>
                        <a:rPr lang="en-US" dirty="0" err="1">
                          <a:solidFill>
                            <a:srgbClr val="FF0000"/>
                          </a:solidFill>
                        </a:rPr>
                        <a:t>cao</a:t>
                      </a:r>
                      <a:endParaRPr lang="en-US" dirty="0">
                        <a:solidFill>
                          <a:srgbClr val="FF0000"/>
                        </a:solidFill>
                      </a:endParaRPr>
                    </a:p>
                  </a:txBody>
                  <a:tcPr/>
                </a:tc>
                <a:tc>
                  <a:txBody>
                    <a:bodyPr/>
                    <a:lstStyle/>
                    <a:p>
                      <a:pPr algn="ctr"/>
                      <a:r>
                        <a:rPr lang="en-US" dirty="0">
                          <a:solidFill>
                            <a:srgbClr val="FF0000"/>
                          </a:solidFill>
                        </a:rPr>
                        <a:t>Nam</a:t>
                      </a:r>
                      <a:endParaRPr lang="en-US"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solidFill>
                            <a:srgbClr val="FF0000"/>
                          </a:solidFill>
                        </a:rPr>
                        <a:t>không </a:t>
                      </a:r>
                      <a:r>
                        <a:rPr lang="en-US" dirty="0" err="1">
                          <a:solidFill>
                            <a:srgbClr val="FF0000"/>
                          </a:solidFill>
                        </a:rPr>
                        <a:t>mưa</a:t>
                      </a:r>
                      <a:endParaRPr lang="en-US" dirty="0">
                        <a:solidFill>
                          <a:srgbClr val="FF0000"/>
                        </a:solidFill>
                      </a:endParaRPr>
                    </a:p>
                  </a:txBody>
                  <a:tcPr/>
                </a:tc>
              </a:tr>
              <a:tr h="392546">
                <a:tc>
                  <a:txBody>
                    <a:bodyPr/>
                    <a:lstStyle/>
                    <a:p>
                      <a:pPr algn="ctr"/>
                      <a:r>
                        <a:rPr lang="en-US" dirty="0">
                          <a:solidFill>
                            <a:srgbClr val="FF0000"/>
                          </a:solidFill>
                        </a:rPr>
                        <a:t>7</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tc>
                <a:tc>
                  <a:txBody>
                    <a:bodyPr/>
                    <a:lstStyle/>
                    <a:p>
                      <a:pPr algn="ctr"/>
                      <a:r>
                        <a:rPr lang="en-US" dirty="0" err="1">
                          <a:solidFill>
                            <a:srgbClr val="FF0000"/>
                          </a:solidFill>
                        </a:rPr>
                        <a:t>cao</a:t>
                      </a:r>
                      <a:endParaRPr lang="en-US" dirty="0">
                        <a:solidFill>
                          <a:srgbClr val="FF0000"/>
                        </a:solidFill>
                      </a:endParaRPr>
                    </a:p>
                  </a:txBody>
                  <a:tcPr/>
                </a:tc>
                <a:tc>
                  <a:txBody>
                    <a:bodyPr/>
                    <a:lstStyle/>
                    <a:p>
                      <a:pPr algn="ctr"/>
                      <a:r>
                        <a:rPr lang="en-US" dirty="0">
                          <a:solidFill>
                            <a:srgbClr val="FF0000"/>
                          </a:solidFill>
                        </a:rPr>
                        <a:t>Nam</a:t>
                      </a:r>
                      <a:endParaRPr lang="en-US" dirty="0">
                        <a:solidFill>
                          <a:srgbClr val="FF0000"/>
                        </a:solidFill>
                      </a:endParaRPr>
                    </a:p>
                  </a:txBody>
                  <a:tcPr/>
                </a:tc>
                <a:tc>
                  <a:txBody>
                    <a:bodyPr/>
                    <a:lstStyle/>
                    <a:p>
                      <a:pPr algn="ctr"/>
                      <a:r>
                        <a:rPr lang="en-US" dirty="0" err="1">
                          <a:solidFill>
                            <a:srgbClr val="FF0000"/>
                          </a:solidFill>
                        </a:rPr>
                        <a:t>Mưa</a:t>
                      </a:r>
                      <a:endParaRPr lang="en-US" dirty="0">
                        <a:solidFill>
                          <a:srgbClr val="FF0000"/>
                        </a:solidFill>
                      </a:endParaRPr>
                    </a:p>
                  </a:txBody>
                  <a:tcPr/>
                </a:tc>
              </a:tr>
              <a:tr h="392546">
                <a:tc>
                  <a:txBody>
                    <a:bodyPr/>
                    <a:lstStyle/>
                    <a:p>
                      <a:pPr algn="ctr"/>
                      <a:r>
                        <a:rPr lang="en-US" dirty="0">
                          <a:solidFill>
                            <a:srgbClr val="FF0000"/>
                          </a:solidFill>
                        </a:rPr>
                        <a:t>8</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tc>
                <a:tc>
                  <a:txBody>
                    <a:bodyPr/>
                    <a:lstStyle/>
                    <a:p>
                      <a:pPr algn="ctr"/>
                      <a:r>
                        <a:rPr lang="en-US" dirty="0" err="1">
                          <a:solidFill>
                            <a:srgbClr val="FF0000"/>
                          </a:solidFill>
                        </a:rPr>
                        <a:t>thấp</a:t>
                      </a:r>
                      <a:endParaRPr lang="en-US" dirty="0">
                        <a:solidFill>
                          <a:srgbClr val="FF0000"/>
                        </a:solidFill>
                      </a:endParaRPr>
                    </a:p>
                  </a:txBody>
                  <a:tcPr/>
                </a:tc>
                <a:tc>
                  <a:txBody>
                    <a:bodyPr/>
                    <a:lstStyle/>
                    <a:p>
                      <a:pPr algn="ctr"/>
                      <a:r>
                        <a:rPr lang="en-US" dirty="0">
                          <a:solidFill>
                            <a:srgbClr val="FF0000"/>
                          </a:solidFill>
                        </a:rPr>
                        <a:t>Nam</a:t>
                      </a:r>
                      <a:endParaRPr lang="en-US"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solidFill>
                            <a:srgbClr val="FF0000"/>
                          </a:solidFill>
                        </a:rPr>
                        <a:t>không </a:t>
                      </a:r>
                      <a:r>
                        <a:rPr lang="en-US" dirty="0" err="1">
                          <a:solidFill>
                            <a:srgbClr val="FF0000"/>
                          </a:solidFill>
                        </a:rPr>
                        <a:t>mưa</a:t>
                      </a:r>
                      <a:endParaRPr lang="en-US" dirty="0">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grpSp>
        <p:nvGrpSpPr>
          <p:cNvPr id="991" name="Google Shape;991;p37"/>
          <p:cNvGrpSpPr/>
          <p:nvPr/>
        </p:nvGrpSpPr>
        <p:grpSpPr>
          <a:xfrm rot="10800000" flipH="1">
            <a:off x="-12" y="4038425"/>
            <a:ext cx="2249325" cy="1657325"/>
            <a:chOff x="746475" y="-443725"/>
            <a:chExt cx="2249325" cy="1657325"/>
          </a:xfrm>
        </p:grpSpPr>
        <p:sp>
          <p:nvSpPr>
            <p:cNvPr id="992" name="Google Shape;992;p37"/>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37"/>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4" name="Google Shape;994;p37"/>
          <p:cNvGrpSpPr/>
          <p:nvPr/>
        </p:nvGrpSpPr>
        <p:grpSpPr>
          <a:xfrm rot="10800000" flipH="1">
            <a:off x="6903038" y="4038425"/>
            <a:ext cx="2240950" cy="1657325"/>
            <a:chOff x="4603700" y="-443725"/>
            <a:chExt cx="2240950" cy="1657325"/>
          </a:xfrm>
        </p:grpSpPr>
        <p:sp>
          <p:nvSpPr>
            <p:cNvPr id="995" name="Google Shape;995;p37"/>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37"/>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aphicFrame>
        <p:nvGraphicFramePr>
          <p:cNvPr id="4" name="Table 3"/>
          <p:cNvGraphicFramePr>
            <a:graphicFrameLocks noGrp="1"/>
          </p:cNvGraphicFramePr>
          <p:nvPr/>
        </p:nvGraphicFramePr>
        <p:xfrm>
          <a:off x="1230661" y="666894"/>
          <a:ext cx="6675807" cy="3698848"/>
        </p:xfrm>
        <a:graphic>
          <a:graphicData uri="http://schemas.openxmlformats.org/drawingml/2006/table">
            <a:tbl>
              <a:tblPr firstRow="1" bandRow="1">
                <a:tableStyleId>{284E427A-3D55-4303-BF80-6455036E1DE7}</a:tableStyleId>
              </a:tblPr>
              <a:tblGrid>
                <a:gridCol w="1161008"/>
                <a:gridCol w="1695422"/>
                <a:gridCol w="2355273"/>
                <a:gridCol w="1464104"/>
              </a:tblGrid>
              <a:tr h="462356">
                <a:tc>
                  <a:txBody>
                    <a:bodyPr/>
                    <a:lstStyle/>
                    <a:p>
                      <a:pPr algn="ctr">
                        <a:lnSpc>
                          <a:spcPct val="100000"/>
                        </a:lnSpc>
                      </a:pPr>
                      <a:r>
                        <a:rPr lang="en-US" sz="1400" smtClean="0">
                          <a:solidFill>
                            <a:schemeClr val="tx1"/>
                          </a:solidFill>
                          <a:latin typeface="Times New Roman" panose="02020603050405020304" pitchFamily="18" charset="0"/>
                          <a:cs typeface="Times New Roman" panose="02020603050405020304" pitchFamily="18" charset="0"/>
                        </a:rPr>
                        <a:t>MSSV</a:t>
                      </a:r>
                      <a:endParaRPr lang="en-US" sz="140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r>
                        <a:rPr lang="en-US" sz="1400" smtClean="0">
                          <a:solidFill>
                            <a:schemeClr val="tx1"/>
                          </a:solidFill>
                          <a:latin typeface="Times New Roman" panose="02020603050405020304" pitchFamily="18" charset="0"/>
                          <a:cs typeface="Times New Roman" panose="02020603050405020304" pitchFamily="18" charset="0"/>
                        </a:rPr>
                        <a:t>Họ</a:t>
                      </a:r>
                      <a:r>
                        <a:rPr lang="en-US" sz="1400" baseline="0" smtClean="0">
                          <a:solidFill>
                            <a:schemeClr val="tx1"/>
                          </a:solidFill>
                          <a:latin typeface="Times New Roman" panose="02020603050405020304" pitchFamily="18" charset="0"/>
                          <a:cs typeface="Times New Roman" panose="02020603050405020304" pitchFamily="18" charset="0"/>
                        </a:rPr>
                        <a:t> tên</a:t>
                      </a:r>
                      <a:endParaRPr lang="en-US" sz="140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r>
                        <a:rPr lang="en-US" sz="1400" smtClean="0">
                          <a:solidFill>
                            <a:schemeClr val="tx1"/>
                          </a:solidFill>
                          <a:latin typeface="Times New Roman" panose="02020603050405020304" pitchFamily="18" charset="0"/>
                          <a:cs typeface="Times New Roman" panose="02020603050405020304" pitchFamily="18" charset="0"/>
                        </a:rPr>
                        <a:t>Công</a:t>
                      </a:r>
                      <a:r>
                        <a:rPr lang="en-US" sz="1400" baseline="0" smtClean="0">
                          <a:solidFill>
                            <a:schemeClr val="tx1"/>
                          </a:solidFill>
                          <a:latin typeface="Times New Roman" panose="02020603050405020304" pitchFamily="18" charset="0"/>
                          <a:cs typeface="Times New Roman" panose="02020603050405020304" pitchFamily="18" charset="0"/>
                        </a:rPr>
                        <a:t> việc</a:t>
                      </a:r>
                      <a:endParaRPr lang="en-US" sz="140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r>
                        <a:rPr lang="en-US" sz="1400" smtClean="0">
                          <a:solidFill>
                            <a:schemeClr val="tx1"/>
                          </a:solidFill>
                          <a:latin typeface="Times New Roman" panose="02020603050405020304" pitchFamily="18" charset="0"/>
                          <a:cs typeface="Times New Roman" panose="02020603050405020304" pitchFamily="18" charset="0"/>
                        </a:rPr>
                        <a:t>Đánh</a:t>
                      </a:r>
                      <a:r>
                        <a:rPr lang="en-US" sz="1400" baseline="0" smtClean="0">
                          <a:solidFill>
                            <a:schemeClr val="tx1"/>
                          </a:solidFill>
                          <a:latin typeface="Times New Roman" panose="02020603050405020304" pitchFamily="18" charset="0"/>
                          <a:cs typeface="Times New Roman" panose="02020603050405020304" pitchFamily="18" charset="0"/>
                        </a:rPr>
                        <a:t> giá</a:t>
                      </a:r>
                      <a:endParaRPr lang="en-US" sz="1400">
                        <a:solidFill>
                          <a:schemeClr val="tx1"/>
                        </a:solidFill>
                        <a:latin typeface="Times New Roman" panose="02020603050405020304" pitchFamily="18" charset="0"/>
                        <a:cs typeface="Times New Roman" panose="02020603050405020304" pitchFamily="18" charset="0"/>
                      </a:endParaRPr>
                    </a:p>
                  </a:txBody>
                  <a:tcPr anchor="ctr"/>
                </a:tc>
              </a:tr>
              <a:tr h="462356">
                <a:tc>
                  <a:txBody>
                    <a:bodyPr/>
                    <a:lstStyle/>
                    <a:p>
                      <a:pPr algn="ctr">
                        <a:lnSpc>
                          <a:spcPct val="100000"/>
                        </a:lnSpc>
                      </a:pPr>
                      <a:r>
                        <a:rPr lang="en-US" sz="1400" smtClean="0">
                          <a:solidFill>
                            <a:schemeClr val="bg1"/>
                          </a:solidFill>
                          <a:latin typeface="Times New Roman" panose="02020603050405020304" pitchFamily="18" charset="0"/>
                          <a:cs typeface="Times New Roman" panose="02020603050405020304" pitchFamily="18" charset="0"/>
                        </a:rPr>
                        <a:t>2001207256</a:t>
                      </a:r>
                      <a:endParaRPr lang="en-US" sz="140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nSpc>
                          <a:spcPct val="100000"/>
                        </a:lnSpc>
                      </a:pPr>
                      <a:r>
                        <a:rPr lang="en-US" sz="1400" smtClean="0">
                          <a:solidFill>
                            <a:schemeClr val="bg1"/>
                          </a:solidFill>
                          <a:latin typeface="Times New Roman" panose="02020603050405020304" pitchFamily="18" charset="0"/>
                          <a:cs typeface="Times New Roman" panose="02020603050405020304" pitchFamily="18" charset="0"/>
                        </a:rPr>
                        <a:t>Đỗ</a:t>
                      </a:r>
                      <a:r>
                        <a:rPr lang="en-US" sz="1400" baseline="0" smtClean="0">
                          <a:solidFill>
                            <a:schemeClr val="bg1"/>
                          </a:solidFill>
                          <a:latin typeface="Times New Roman" panose="02020603050405020304" pitchFamily="18" charset="0"/>
                          <a:cs typeface="Times New Roman" panose="02020603050405020304" pitchFamily="18" charset="0"/>
                        </a:rPr>
                        <a:t> Thị Ngọc Tuyền</a:t>
                      </a:r>
                      <a:endParaRPr lang="en-US" sz="140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nSpc>
                          <a:spcPct val="100000"/>
                        </a:lnSpc>
                      </a:pPr>
                      <a:r>
                        <a:rPr lang="en-US" sz="1400" smtClean="0">
                          <a:solidFill>
                            <a:schemeClr val="bg1"/>
                          </a:solidFill>
                          <a:latin typeface="Times New Roman" panose="02020603050405020304" pitchFamily="18" charset="0"/>
                          <a:cs typeface="Times New Roman" panose="02020603050405020304" pitchFamily="18" charset="0"/>
                        </a:rPr>
                        <a:t>Cây</a:t>
                      </a:r>
                      <a:r>
                        <a:rPr lang="en-US" sz="1400" baseline="0" smtClean="0">
                          <a:solidFill>
                            <a:schemeClr val="bg1"/>
                          </a:solidFill>
                          <a:latin typeface="Times New Roman" panose="02020603050405020304" pitchFamily="18" charset="0"/>
                          <a:cs typeface="Times New Roman" panose="02020603050405020304" pitchFamily="18" charset="0"/>
                        </a:rPr>
                        <a:t> quyết định</a:t>
                      </a:r>
                      <a:endParaRPr lang="en-US" sz="140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endParaRPr lang="en-US" sz="1400">
                        <a:solidFill>
                          <a:schemeClr val="bg1"/>
                        </a:solidFill>
                        <a:latin typeface="Times New Roman" panose="02020603050405020304" pitchFamily="18" charset="0"/>
                        <a:cs typeface="Times New Roman" panose="02020603050405020304" pitchFamily="18" charset="0"/>
                      </a:endParaRPr>
                    </a:p>
                  </a:txBody>
                  <a:tcPr anchor="ctr"/>
                </a:tc>
              </a:tr>
              <a:tr h="462356">
                <a:tc>
                  <a:txBody>
                    <a:bodyPr/>
                    <a:lstStyle/>
                    <a:p>
                      <a:pPr algn="ctr">
                        <a:lnSpc>
                          <a:spcPct val="100000"/>
                        </a:lnSpc>
                      </a:pPr>
                      <a:r>
                        <a:rPr lang="en-US" sz="1400" smtClean="0">
                          <a:solidFill>
                            <a:schemeClr val="bg1"/>
                          </a:solidFill>
                          <a:latin typeface="Times New Roman" panose="02020603050405020304" pitchFamily="18" charset="0"/>
                          <a:cs typeface="Times New Roman" panose="02020603050405020304" pitchFamily="18" charset="0"/>
                        </a:rPr>
                        <a:t>2001206939</a:t>
                      </a:r>
                      <a:endParaRPr lang="en-US" sz="140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nSpc>
                          <a:spcPct val="100000"/>
                        </a:lnSpc>
                      </a:pPr>
                      <a:r>
                        <a:rPr lang="en-US" sz="1400" smtClean="0">
                          <a:solidFill>
                            <a:schemeClr val="bg1"/>
                          </a:solidFill>
                          <a:latin typeface="Times New Roman" panose="02020603050405020304" pitchFamily="18" charset="0"/>
                          <a:cs typeface="Times New Roman" panose="02020603050405020304" pitchFamily="18" charset="0"/>
                        </a:rPr>
                        <a:t>Lê</a:t>
                      </a:r>
                      <a:r>
                        <a:rPr lang="en-US" sz="1400" baseline="0" smtClean="0">
                          <a:solidFill>
                            <a:schemeClr val="bg1"/>
                          </a:solidFill>
                          <a:latin typeface="Times New Roman" panose="02020603050405020304" pitchFamily="18" charset="0"/>
                          <a:cs typeface="Times New Roman" panose="02020603050405020304" pitchFamily="18" charset="0"/>
                        </a:rPr>
                        <a:t> Hữu Toàn</a:t>
                      </a:r>
                      <a:endParaRPr lang="en-US" sz="140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nSpc>
                          <a:spcPct val="100000"/>
                        </a:lnSpc>
                      </a:pPr>
                      <a:r>
                        <a:rPr lang="en-US" sz="1400" smtClean="0">
                          <a:solidFill>
                            <a:schemeClr val="bg1"/>
                          </a:solidFill>
                          <a:latin typeface="Times New Roman" panose="02020603050405020304" pitchFamily="18" charset="0"/>
                          <a:cs typeface="Times New Roman" panose="02020603050405020304" pitchFamily="18" charset="0"/>
                        </a:rPr>
                        <a:t>Khái</a:t>
                      </a:r>
                      <a:r>
                        <a:rPr lang="en-US" sz="1400" baseline="0" smtClean="0">
                          <a:solidFill>
                            <a:schemeClr val="bg1"/>
                          </a:solidFill>
                          <a:latin typeface="Times New Roman" panose="02020603050405020304" pitchFamily="18" charset="0"/>
                          <a:cs typeface="Times New Roman" panose="02020603050405020304" pitchFamily="18" charset="0"/>
                        </a:rPr>
                        <a:t> niệm – Ngữ cảnh</a:t>
                      </a:r>
                      <a:endParaRPr lang="en-US" sz="140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endParaRPr lang="en-US" sz="1400">
                        <a:solidFill>
                          <a:schemeClr val="bg1"/>
                        </a:solidFill>
                        <a:latin typeface="Times New Roman" panose="02020603050405020304" pitchFamily="18" charset="0"/>
                        <a:cs typeface="Times New Roman" panose="02020603050405020304" pitchFamily="18" charset="0"/>
                      </a:endParaRPr>
                    </a:p>
                  </a:txBody>
                  <a:tcPr anchor="ctr"/>
                </a:tc>
              </a:tr>
              <a:tr h="462356">
                <a:tc>
                  <a:txBody>
                    <a:bodyPr/>
                    <a:lstStyle/>
                    <a:p>
                      <a:pPr algn="ctr">
                        <a:lnSpc>
                          <a:spcPct val="100000"/>
                        </a:lnSpc>
                      </a:pPr>
                      <a:r>
                        <a:rPr lang="en-US" sz="1400" smtClean="0">
                          <a:solidFill>
                            <a:schemeClr val="bg1"/>
                          </a:solidFill>
                          <a:latin typeface="Times New Roman" panose="02020603050405020304" pitchFamily="18" charset="0"/>
                          <a:cs typeface="Times New Roman" panose="02020603050405020304" pitchFamily="18" charset="0"/>
                        </a:rPr>
                        <a:t>2001190847</a:t>
                      </a:r>
                      <a:endParaRPr lang="en-US" sz="140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nSpc>
                          <a:spcPct val="100000"/>
                        </a:lnSpc>
                      </a:pPr>
                      <a:r>
                        <a:rPr lang="en-US" sz="1400" smtClean="0">
                          <a:solidFill>
                            <a:schemeClr val="bg1"/>
                          </a:solidFill>
                          <a:latin typeface="Times New Roman" panose="02020603050405020304" pitchFamily="18" charset="0"/>
                          <a:cs typeface="Times New Roman" panose="02020603050405020304" pitchFamily="18" charset="0"/>
                        </a:rPr>
                        <a:t>Trần</a:t>
                      </a:r>
                      <a:r>
                        <a:rPr lang="en-US" sz="1400" baseline="0" smtClean="0">
                          <a:solidFill>
                            <a:schemeClr val="bg1"/>
                          </a:solidFill>
                          <a:latin typeface="Times New Roman" panose="02020603050405020304" pitchFamily="18" charset="0"/>
                          <a:cs typeface="Times New Roman" panose="02020603050405020304" pitchFamily="18" charset="0"/>
                        </a:rPr>
                        <a:t> Đức Thuận</a:t>
                      </a:r>
                      <a:endParaRPr lang="en-US" sz="140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nSpc>
                          <a:spcPct val="100000"/>
                        </a:lnSpc>
                      </a:pPr>
                      <a:r>
                        <a:rPr lang="en-US" sz="1400" smtClean="0">
                          <a:solidFill>
                            <a:schemeClr val="bg1"/>
                          </a:solidFill>
                          <a:latin typeface="Times New Roman" panose="02020603050405020304" pitchFamily="18" charset="0"/>
                          <a:cs typeface="Times New Roman" panose="02020603050405020304" pitchFamily="18" charset="0"/>
                        </a:rPr>
                        <a:t>Các</a:t>
                      </a:r>
                      <a:r>
                        <a:rPr lang="en-US" sz="1400" baseline="0" smtClean="0">
                          <a:solidFill>
                            <a:schemeClr val="bg1"/>
                          </a:solidFill>
                          <a:latin typeface="Times New Roman" panose="02020603050405020304" pitchFamily="18" charset="0"/>
                          <a:cs typeface="Times New Roman" panose="02020603050405020304" pitchFamily="18" charset="0"/>
                        </a:rPr>
                        <a:t> bước thực hiện</a:t>
                      </a:r>
                      <a:endParaRPr lang="en-US" sz="140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endParaRPr lang="en-US" sz="1400">
                        <a:solidFill>
                          <a:schemeClr val="bg1"/>
                        </a:solidFill>
                        <a:latin typeface="Times New Roman" panose="02020603050405020304" pitchFamily="18" charset="0"/>
                        <a:cs typeface="Times New Roman" panose="02020603050405020304" pitchFamily="18" charset="0"/>
                      </a:endParaRPr>
                    </a:p>
                  </a:txBody>
                  <a:tcPr anchor="ctr"/>
                </a:tc>
              </a:tr>
              <a:tr h="462356">
                <a:tc>
                  <a:txBody>
                    <a:bodyPr/>
                    <a:lstStyle/>
                    <a:p>
                      <a:pPr algn="ctr">
                        <a:lnSpc>
                          <a:spcPct val="100000"/>
                        </a:lnSpc>
                      </a:pPr>
                      <a:r>
                        <a:rPr lang="en-US" sz="1400" smtClean="0">
                          <a:solidFill>
                            <a:schemeClr val="bg1"/>
                          </a:solidFill>
                          <a:latin typeface="Times New Roman" panose="02020603050405020304" pitchFamily="18" charset="0"/>
                          <a:cs typeface="Times New Roman" panose="02020603050405020304" pitchFamily="18" charset="0"/>
                        </a:rPr>
                        <a:t>2001207461</a:t>
                      </a:r>
                      <a:endParaRPr lang="en-US" sz="140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nSpc>
                          <a:spcPct val="100000"/>
                        </a:lnSpc>
                      </a:pPr>
                      <a:r>
                        <a:rPr lang="en-US" sz="1400" smtClean="0">
                          <a:solidFill>
                            <a:schemeClr val="bg1"/>
                          </a:solidFill>
                          <a:latin typeface="Times New Roman" panose="02020603050405020304" pitchFamily="18" charset="0"/>
                          <a:cs typeface="Times New Roman" panose="02020603050405020304" pitchFamily="18" charset="0"/>
                        </a:rPr>
                        <a:t>Lê</a:t>
                      </a:r>
                      <a:r>
                        <a:rPr lang="en-US" sz="1400" baseline="0" smtClean="0">
                          <a:solidFill>
                            <a:schemeClr val="bg1"/>
                          </a:solidFill>
                          <a:latin typeface="Times New Roman" panose="02020603050405020304" pitchFamily="18" charset="0"/>
                          <a:cs typeface="Times New Roman" panose="02020603050405020304" pitchFamily="18" charset="0"/>
                        </a:rPr>
                        <a:t> Tuấn Vũ</a:t>
                      </a:r>
                      <a:endParaRPr lang="en-US" sz="140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nSpc>
                          <a:spcPct val="100000"/>
                        </a:lnSpc>
                      </a:pPr>
                      <a:r>
                        <a:rPr lang="en-US" sz="1400" smtClean="0">
                          <a:solidFill>
                            <a:schemeClr val="bg1"/>
                          </a:solidFill>
                          <a:latin typeface="Times New Roman" panose="02020603050405020304" pitchFamily="18" charset="0"/>
                          <a:cs typeface="Times New Roman" panose="02020603050405020304" pitchFamily="18" charset="0"/>
                        </a:rPr>
                        <a:t>Ưu,</a:t>
                      </a:r>
                      <a:r>
                        <a:rPr lang="en-US" sz="1400" baseline="0" smtClean="0">
                          <a:solidFill>
                            <a:schemeClr val="bg1"/>
                          </a:solidFill>
                          <a:latin typeface="Times New Roman" panose="02020603050405020304" pitchFamily="18" charset="0"/>
                          <a:cs typeface="Times New Roman" panose="02020603050405020304" pitchFamily="18" charset="0"/>
                        </a:rPr>
                        <a:t> nhược điểm và ứng dụng</a:t>
                      </a:r>
                      <a:endParaRPr lang="en-US" sz="140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endParaRPr lang="en-US" sz="1400">
                        <a:solidFill>
                          <a:schemeClr val="bg1"/>
                        </a:solidFill>
                        <a:latin typeface="Times New Roman" panose="02020603050405020304" pitchFamily="18" charset="0"/>
                        <a:cs typeface="Times New Roman" panose="02020603050405020304" pitchFamily="18" charset="0"/>
                      </a:endParaRPr>
                    </a:p>
                  </a:txBody>
                  <a:tcPr anchor="ctr"/>
                </a:tc>
              </a:tr>
              <a:tr h="462356">
                <a:tc>
                  <a:txBody>
                    <a:bodyPr/>
                    <a:lstStyle/>
                    <a:p>
                      <a:pPr algn="ctr">
                        <a:lnSpc>
                          <a:spcPct val="100000"/>
                        </a:lnSpc>
                      </a:pPr>
                      <a:r>
                        <a:rPr lang="en-US" sz="1400" smtClean="0">
                          <a:solidFill>
                            <a:schemeClr val="bg1"/>
                          </a:solidFill>
                          <a:latin typeface="Times New Roman" panose="02020603050405020304" pitchFamily="18" charset="0"/>
                          <a:cs typeface="Times New Roman" panose="02020603050405020304" pitchFamily="18" charset="0"/>
                        </a:rPr>
                        <a:t>2001202282</a:t>
                      </a:r>
                      <a:endParaRPr lang="en-US" sz="140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nSpc>
                          <a:spcPct val="100000"/>
                        </a:lnSpc>
                      </a:pPr>
                      <a:r>
                        <a:rPr lang="en-US" sz="1400" smtClean="0">
                          <a:solidFill>
                            <a:schemeClr val="bg1"/>
                          </a:solidFill>
                          <a:latin typeface="Times New Roman" panose="02020603050405020304" pitchFamily="18" charset="0"/>
                          <a:cs typeface="Times New Roman" panose="02020603050405020304" pitchFamily="18" charset="0"/>
                        </a:rPr>
                        <a:t>Lưu</a:t>
                      </a:r>
                      <a:r>
                        <a:rPr lang="en-US" sz="1400" baseline="0" smtClean="0">
                          <a:solidFill>
                            <a:schemeClr val="bg1"/>
                          </a:solidFill>
                          <a:latin typeface="Times New Roman" panose="02020603050405020304" pitchFamily="18" charset="0"/>
                          <a:cs typeface="Times New Roman" panose="02020603050405020304" pitchFamily="18" charset="0"/>
                        </a:rPr>
                        <a:t> Quốc Trung</a:t>
                      </a:r>
                      <a:endParaRPr lang="en-US" sz="140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nSpc>
                          <a:spcPct val="100000"/>
                        </a:lnSpc>
                      </a:pPr>
                      <a:r>
                        <a:rPr lang="en-US" sz="1400" smtClean="0">
                          <a:solidFill>
                            <a:schemeClr val="bg1"/>
                          </a:solidFill>
                          <a:latin typeface="Times New Roman" panose="02020603050405020304" pitchFamily="18" charset="0"/>
                          <a:cs typeface="Times New Roman" panose="02020603050405020304" pitchFamily="18" charset="0"/>
                        </a:rPr>
                        <a:t>Bài</a:t>
                      </a:r>
                      <a:r>
                        <a:rPr lang="en-US" sz="1400" baseline="0" smtClean="0">
                          <a:solidFill>
                            <a:schemeClr val="bg1"/>
                          </a:solidFill>
                          <a:latin typeface="Times New Roman" panose="02020603050405020304" pitchFamily="18" charset="0"/>
                          <a:cs typeface="Times New Roman" panose="02020603050405020304" pitchFamily="18" charset="0"/>
                        </a:rPr>
                        <a:t> tập</a:t>
                      </a:r>
                      <a:endParaRPr lang="en-US" sz="140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endParaRPr lang="en-US" sz="1400">
                        <a:solidFill>
                          <a:schemeClr val="bg1"/>
                        </a:solidFill>
                        <a:latin typeface="Times New Roman" panose="02020603050405020304" pitchFamily="18" charset="0"/>
                        <a:cs typeface="Times New Roman" panose="02020603050405020304" pitchFamily="18" charset="0"/>
                      </a:endParaRPr>
                    </a:p>
                  </a:txBody>
                  <a:tcPr anchor="ctr"/>
                </a:tc>
              </a:tr>
              <a:tr h="462356">
                <a:tc>
                  <a:txBody>
                    <a:bodyPr/>
                    <a:lstStyle/>
                    <a:p>
                      <a:pPr algn="ctr">
                        <a:lnSpc>
                          <a:spcPct val="100000"/>
                        </a:lnSpc>
                      </a:pPr>
                      <a:r>
                        <a:rPr lang="en-US" sz="1400" smtClean="0">
                          <a:solidFill>
                            <a:schemeClr val="bg1"/>
                          </a:solidFill>
                          <a:latin typeface="Times New Roman" panose="02020603050405020304" pitchFamily="18" charset="0"/>
                          <a:cs typeface="Times New Roman" panose="02020603050405020304" pitchFamily="18" charset="0"/>
                        </a:rPr>
                        <a:t>2001207141</a:t>
                      </a:r>
                      <a:endParaRPr lang="en-US" sz="140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nSpc>
                          <a:spcPct val="100000"/>
                        </a:lnSpc>
                      </a:pPr>
                      <a:r>
                        <a:rPr lang="en-US" sz="1400" smtClean="0">
                          <a:solidFill>
                            <a:schemeClr val="bg1"/>
                          </a:solidFill>
                          <a:latin typeface="Times New Roman" panose="02020603050405020304" pitchFamily="18" charset="0"/>
                          <a:cs typeface="Times New Roman" panose="02020603050405020304" pitchFamily="18" charset="0"/>
                        </a:rPr>
                        <a:t>Trần</a:t>
                      </a:r>
                      <a:r>
                        <a:rPr lang="en-US" sz="1400" baseline="0" smtClean="0">
                          <a:solidFill>
                            <a:schemeClr val="bg1"/>
                          </a:solidFill>
                          <a:latin typeface="Times New Roman" panose="02020603050405020304" pitchFamily="18" charset="0"/>
                          <a:cs typeface="Times New Roman" panose="02020603050405020304" pitchFamily="18" charset="0"/>
                        </a:rPr>
                        <a:t> Quang Vũ</a:t>
                      </a:r>
                      <a:endParaRPr lang="en-US" sz="140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nSpc>
                          <a:spcPct val="100000"/>
                        </a:lnSpc>
                      </a:pPr>
                      <a:r>
                        <a:rPr lang="en-US" sz="1400" smtClean="0">
                          <a:solidFill>
                            <a:schemeClr val="bg1"/>
                          </a:solidFill>
                          <a:latin typeface="Times New Roman" panose="02020603050405020304" pitchFamily="18" charset="0"/>
                          <a:cs typeface="Times New Roman" panose="02020603050405020304" pitchFamily="18" charset="0"/>
                        </a:rPr>
                        <a:t>Bài</a:t>
                      </a:r>
                      <a:r>
                        <a:rPr lang="en-US" sz="1400" baseline="0" smtClean="0">
                          <a:solidFill>
                            <a:schemeClr val="bg1"/>
                          </a:solidFill>
                          <a:latin typeface="Times New Roman" panose="02020603050405020304" pitchFamily="18" charset="0"/>
                          <a:cs typeface="Times New Roman" panose="02020603050405020304" pitchFamily="18" charset="0"/>
                        </a:rPr>
                        <a:t> tập</a:t>
                      </a:r>
                      <a:endParaRPr lang="en-US" sz="140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endParaRPr lang="en-US" sz="1400">
                        <a:solidFill>
                          <a:schemeClr val="bg1"/>
                        </a:solidFill>
                        <a:latin typeface="Times New Roman" panose="02020603050405020304" pitchFamily="18" charset="0"/>
                        <a:cs typeface="Times New Roman" panose="02020603050405020304" pitchFamily="18" charset="0"/>
                      </a:endParaRPr>
                    </a:p>
                  </a:txBody>
                  <a:tcPr anchor="ctr"/>
                </a:tc>
              </a:tr>
              <a:tr h="462356">
                <a:tc>
                  <a:txBody>
                    <a:bodyPr/>
                    <a:lstStyle/>
                    <a:p>
                      <a:pPr algn="ctr">
                        <a:lnSpc>
                          <a:spcPct val="100000"/>
                        </a:lnSpc>
                      </a:pPr>
                      <a:r>
                        <a:rPr lang="en-US" smtClean="0">
                          <a:solidFill>
                            <a:schemeClr val="bg1"/>
                          </a:solidFill>
                          <a:latin typeface="Times New Roman" panose="02020603050405020304" pitchFamily="18" charset="0"/>
                          <a:cs typeface="Times New Roman" panose="02020603050405020304" pitchFamily="18" charset="0"/>
                        </a:rPr>
                        <a:t>2001200701</a:t>
                      </a:r>
                      <a:endParaRPr lang="en-US">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nSpc>
                          <a:spcPct val="100000"/>
                        </a:lnSpc>
                      </a:pPr>
                      <a:r>
                        <a:rPr lang="en-US" smtClean="0">
                          <a:solidFill>
                            <a:schemeClr val="bg1"/>
                          </a:solidFill>
                          <a:latin typeface="Times New Roman" panose="02020603050405020304" pitchFamily="18" charset="0"/>
                          <a:cs typeface="Times New Roman" panose="02020603050405020304" pitchFamily="18" charset="0"/>
                        </a:rPr>
                        <a:t>Nguyễn</a:t>
                      </a:r>
                      <a:r>
                        <a:rPr lang="en-US" baseline="0" smtClean="0">
                          <a:solidFill>
                            <a:schemeClr val="bg1"/>
                          </a:solidFill>
                          <a:latin typeface="Times New Roman" panose="02020603050405020304" pitchFamily="18" charset="0"/>
                          <a:cs typeface="Times New Roman" panose="02020603050405020304" pitchFamily="18" charset="0"/>
                        </a:rPr>
                        <a:t> Gia Trí</a:t>
                      </a:r>
                      <a:endParaRPr lang="en-US">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nSpc>
                          <a:spcPct val="100000"/>
                        </a:lnSpc>
                      </a:pPr>
                      <a:r>
                        <a:rPr lang="en-US" smtClean="0">
                          <a:solidFill>
                            <a:schemeClr val="bg1"/>
                          </a:solidFill>
                          <a:latin typeface="Times New Roman" panose="02020603050405020304" pitchFamily="18" charset="0"/>
                          <a:cs typeface="Times New Roman" panose="02020603050405020304" pitchFamily="18" charset="0"/>
                        </a:rPr>
                        <a:t>//</a:t>
                      </a:r>
                      <a:endParaRPr lang="en-US">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r>
                        <a:rPr lang="en-US" smtClean="0">
                          <a:solidFill>
                            <a:schemeClr val="bg1"/>
                          </a:solidFill>
                          <a:latin typeface="Times New Roman" panose="02020603050405020304" pitchFamily="18" charset="0"/>
                          <a:cs typeface="Times New Roman" panose="02020603050405020304" pitchFamily="18" charset="0"/>
                        </a:rPr>
                        <a:t>0%</a:t>
                      </a:r>
                      <a:endParaRPr lang="en-US">
                        <a:solidFill>
                          <a:schemeClr val="bg1"/>
                        </a:solidFill>
                        <a:latin typeface="Times New Roman" panose="02020603050405020304" pitchFamily="18" charset="0"/>
                        <a:cs typeface="Times New Roman" panose="02020603050405020304" pitchFamily="18" charset="0"/>
                      </a:endParaRPr>
                    </a:p>
                  </a:txBody>
                  <a:tcPr anchor="ct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oogle Shape;997;p37"/>
          <p:cNvGrpSpPr/>
          <p:nvPr/>
        </p:nvGrpSpPr>
        <p:grpSpPr>
          <a:xfrm rot="5400000">
            <a:off x="4427059" y="897084"/>
            <a:ext cx="289868" cy="852000"/>
            <a:chOff x="456616" y="2161476"/>
            <a:chExt cx="289868" cy="852000"/>
          </a:xfrm>
        </p:grpSpPr>
        <p:sp>
          <p:nvSpPr>
            <p:cNvPr id="21" name="Google Shape;998;p37"/>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999;p37"/>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1000;p37"/>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1001;p37"/>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1002;p37"/>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aphicFrame>
        <p:nvGraphicFramePr>
          <p:cNvPr id="26" name="Table 4"/>
          <p:cNvGraphicFramePr/>
          <p:nvPr/>
        </p:nvGraphicFramePr>
        <p:xfrm>
          <a:off x="3986627" y="96418"/>
          <a:ext cx="4998045" cy="2743200"/>
        </p:xfrm>
        <a:graphic>
          <a:graphicData uri="http://schemas.openxmlformats.org/drawingml/2006/table">
            <a:tbl>
              <a:tblPr firstRow="1" bandRow="1">
                <a:tableStyleId>{5C22544A-7EE6-4342-B048-85BDC9FD1C3A}</a:tableStyleId>
              </a:tblPr>
              <a:tblGrid>
                <a:gridCol w="1095205"/>
                <a:gridCol w="771713"/>
                <a:gridCol w="1018309"/>
                <a:gridCol w="803563"/>
                <a:gridCol w="1309255"/>
              </a:tblGrid>
              <a:tr h="297780">
                <a:tc>
                  <a:txBody>
                    <a:bodyPr/>
                    <a:lstStyle/>
                    <a:p>
                      <a:pPr algn="ctr"/>
                      <a:r>
                        <a:rPr lang="en-US" dirty="0" err="1">
                          <a:solidFill>
                            <a:srgbClr val="FF0000"/>
                          </a:solidFill>
                        </a:rPr>
                        <a:t>Đối</a:t>
                      </a:r>
                      <a:r>
                        <a:rPr lang="en-US" dirty="0">
                          <a:solidFill>
                            <a:srgbClr val="FF0000"/>
                          </a:solidFill>
                        </a:rPr>
                        <a:t> </a:t>
                      </a:r>
                      <a:r>
                        <a:rPr lang="en-US" dirty="0" err="1">
                          <a:solidFill>
                            <a:srgbClr val="FF0000"/>
                          </a:solidFill>
                        </a:rPr>
                        <a:t>tượng</a:t>
                      </a:r>
                      <a:endParaRPr lang="en-US" dirty="0">
                        <a:solidFill>
                          <a:srgbClr val="FF0000"/>
                        </a:solidFill>
                      </a:endParaRPr>
                    </a:p>
                  </a:txBody>
                  <a:tcPr/>
                </a:tc>
                <a:tc>
                  <a:txBody>
                    <a:bodyPr/>
                    <a:lstStyle/>
                    <a:p>
                      <a:pPr algn="ctr"/>
                      <a:r>
                        <a:rPr lang="en-US" dirty="0" err="1">
                          <a:solidFill>
                            <a:srgbClr val="FF0000"/>
                          </a:solidFill>
                        </a:rPr>
                        <a:t>Mây</a:t>
                      </a:r>
                      <a:endParaRPr lang="en-US" dirty="0">
                        <a:solidFill>
                          <a:srgbClr val="FF0000"/>
                        </a:solidFill>
                      </a:endParaRPr>
                    </a:p>
                  </a:txBody>
                  <a:tcPr/>
                </a:tc>
                <a:tc>
                  <a:txBody>
                    <a:bodyPr/>
                    <a:lstStyle/>
                    <a:p>
                      <a:pPr algn="ctr"/>
                      <a:r>
                        <a:rPr lang="en-US" dirty="0" err="1">
                          <a:solidFill>
                            <a:srgbClr val="FF0000"/>
                          </a:solidFill>
                        </a:rPr>
                        <a:t>Áp</a:t>
                      </a:r>
                      <a:r>
                        <a:rPr lang="en-US" dirty="0">
                          <a:solidFill>
                            <a:srgbClr val="FF0000"/>
                          </a:solidFill>
                        </a:rPr>
                        <a:t> </a:t>
                      </a:r>
                      <a:r>
                        <a:rPr lang="en-US" dirty="0" err="1">
                          <a:solidFill>
                            <a:srgbClr val="FF0000"/>
                          </a:solidFill>
                        </a:rPr>
                        <a:t>suất</a:t>
                      </a:r>
                      <a:endParaRPr lang="en-US" dirty="0">
                        <a:solidFill>
                          <a:srgbClr val="FF0000"/>
                        </a:solidFill>
                      </a:endParaRPr>
                    </a:p>
                  </a:txBody>
                  <a:tcPr/>
                </a:tc>
                <a:tc>
                  <a:txBody>
                    <a:bodyPr/>
                    <a:lstStyle/>
                    <a:p>
                      <a:pPr algn="ctr"/>
                      <a:r>
                        <a:rPr lang="en-US" dirty="0" err="1">
                          <a:solidFill>
                            <a:srgbClr val="FF0000"/>
                          </a:solidFill>
                        </a:rPr>
                        <a:t>Gió</a:t>
                      </a:r>
                      <a:endParaRPr lang="en-US" dirty="0">
                        <a:solidFill>
                          <a:srgbClr val="FF0000"/>
                        </a:solidFill>
                      </a:endParaRPr>
                    </a:p>
                  </a:txBody>
                  <a:tcPr/>
                </a:tc>
                <a:tc>
                  <a:txBody>
                    <a:bodyPr/>
                    <a:lstStyle/>
                    <a:p>
                      <a:pPr algn="ctr"/>
                      <a:r>
                        <a:rPr lang="en-US" dirty="0" err="1">
                          <a:solidFill>
                            <a:srgbClr val="FF0000"/>
                          </a:solidFill>
                        </a:rPr>
                        <a:t>Kết</a:t>
                      </a:r>
                      <a:r>
                        <a:rPr lang="en-US" dirty="0">
                          <a:solidFill>
                            <a:srgbClr val="FF0000"/>
                          </a:solidFill>
                        </a:rPr>
                        <a:t> </a:t>
                      </a:r>
                      <a:r>
                        <a:rPr lang="en-US" dirty="0" err="1">
                          <a:solidFill>
                            <a:srgbClr val="FF0000"/>
                          </a:solidFill>
                        </a:rPr>
                        <a:t>quả</a:t>
                      </a:r>
                      <a:endParaRPr lang="en-US" dirty="0">
                        <a:solidFill>
                          <a:srgbClr val="FF0000"/>
                        </a:solidFill>
                      </a:endParaRPr>
                    </a:p>
                  </a:txBody>
                  <a:tcPr/>
                </a:tc>
              </a:tr>
              <a:tr h="297780">
                <a:tc>
                  <a:txBody>
                    <a:bodyPr/>
                    <a:lstStyle/>
                    <a:p>
                      <a:pPr algn="ctr"/>
                      <a:r>
                        <a:rPr lang="en-US" dirty="0">
                          <a:solidFill>
                            <a:srgbClr val="FF0000"/>
                          </a:solidFill>
                        </a:rPr>
                        <a:t>1</a:t>
                      </a:r>
                      <a:endParaRPr lang="en-US" dirty="0">
                        <a:solidFill>
                          <a:srgbClr val="FF0000"/>
                        </a:solidFill>
                      </a:endParaRPr>
                    </a:p>
                  </a:txBody>
                  <a:tcPr/>
                </a:tc>
                <a:tc>
                  <a:txBody>
                    <a:bodyPr/>
                    <a:lstStyle/>
                    <a:p>
                      <a:pPr algn="ctr"/>
                      <a:r>
                        <a:rPr lang="en-US" dirty="0">
                          <a:solidFill>
                            <a:srgbClr val="FF0000"/>
                          </a:solidFill>
                        </a:rPr>
                        <a:t>ít</a:t>
                      </a:r>
                      <a:endParaRPr lang="en-US" dirty="0">
                        <a:solidFill>
                          <a:srgbClr val="FF0000"/>
                        </a:solidFill>
                      </a:endParaRPr>
                    </a:p>
                  </a:txBody>
                  <a:tcPr/>
                </a:tc>
                <a:tc>
                  <a:txBody>
                    <a:bodyPr/>
                    <a:lstStyle/>
                    <a:p>
                      <a:pPr algn="ctr"/>
                      <a:r>
                        <a:rPr lang="en-US" dirty="0" err="1">
                          <a:solidFill>
                            <a:srgbClr val="FF0000"/>
                          </a:solidFill>
                        </a:rPr>
                        <a:t>cao</a:t>
                      </a:r>
                      <a:endParaRPr lang="en-US" dirty="0">
                        <a:solidFill>
                          <a:srgbClr val="FF0000"/>
                        </a:solidFill>
                      </a:endParaRPr>
                    </a:p>
                  </a:txBody>
                  <a:tcPr/>
                </a:tc>
                <a:tc>
                  <a:txBody>
                    <a:bodyPr/>
                    <a:lstStyle/>
                    <a:p>
                      <a:pPr algn="ctr"/>
                      <a:r>
                        <a:rPr lang="en-US" dirty="0" err="1">
                          <a:solidFill>
                            <a:srgbClr val="FF0000"/>
                          </a:solidFill>
                        </a:rPr>
                        <a:t>Bắc</a:t>
                      </a:r>
                      <a:endParaRPr lang="en-US" dirty="0">
                        <a:solidFill>
                          <a:srgbClr val="FF0000"/>
                        </a:solidFill>
                      </a:endParaRPr>
                    </a:p>
                  </a:txBody>
                  <a:tcPr/>
                </a:tc>
                <a:tc>
                  <a:txBody>
                    <a:bodyPr/>
                    <a:lstStyle/>
                    <a:p>
                      <a:pPr algn="ctr"/>
                      <a:r>
                        <a:rPr lang="en-US" dirty="0">
                          <a:solidFill>
                            <a:srgbClr val="FF0000"/>
                          </a:solidFill>
                        </a:rPr>
                        <a:t>không </a:t>
                      </a:r>
                      <a:r>
                        <a:rPr lang="en-US" dirty="0" err="1">
                          <a:solidFill>
                            <a:srgbClr val="FF0000"/>
                          </a:solidFill>
                        </a:rPr>
                        <a:t>mưa</a:t>
                      </a:r>
                      <a:endParaRPr lang="en-US" dirty="0">
                        <a:solidFill>
                          <a:srgbClr val="FF0000"/>
                        </a:solidFill>
                      </a:endParaRPr>
                    </a:p>
                  </a:txBody>
                  <a:tcPr/>
                </a:tc>
              </a:tr>
              <a:tr h="297780">
                <a:tc>
                  <a:txBody>
                    <a:bodyPr/>
                    <a:lstStyle/>
                    <a:p>
                      <a:pPr algn="ctr"/>
                      <a:r>
                        <a:rPr lang="en-US" dirty="0">
                          <a:solidFill>
                            <a:srgbClr val="FF0000"/>
                          </a:solidFill>
                        </a:rPr>
                        <a:t>2</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tc>
                <a:tc>
                  <a:txBody>
                    <a:bodyPr/>
                    <a:lstStyle/>
                    <a:p>
                      <a:pPr algn="ctr"/>
                      <a:r>
                        <a:rPr lang="en-US" dirty="0" err="1">
                          <a:solidFill>
                            <a:srgbClr val="FF0000"/>
                          </a:solidFill>
                        </a:rPr>
                        <a:t>cao</a:t>
                      </a:r>
                      <a:endParaRPr lang="en-US" dirty="0">
                        <a:solidFill>
                          <a:srgbClr val="FF0000"/>
                        </a:solidFill>
                      </a:endParaRPr>
                    </a:p>
                  </a:txBody>
                  <a:tcPr/>
                </a:tc>
                <a:tc>
                  <a:txBody>
                    <a:bodyPr/>
                    <a:lstStyle/>
                    <a:p>
                      <a:pPr algn="ctr"/>
                      <a:r>
                        <a:rPr lang="en-US" dirty="0" err="1">
                          <a:solidFill>
                            <a:srgbClr val="FF0000"/>
                          </a:solidFill>
                        </a:rPr>
                        <a:t>Bắc</a:t>
                      </a:r>
                      <a:endParaRPr lang="en-US" dirty="0">
                        <a:solidFill>
                          <a:srgbClr val="FF0000"/>
                        </a:solidFill>
                      </a:endParaRPr>
                    </a:p>
                  </a:txBody>
                  <a:tcPr/>
                </a:tc>
                <a:tc>
                  <a:txBody>
                    <a:bodyPr/>
                    <a:lstStyle/>
                    <a:p>
                      <a:pPr algn="ctr"/>
                      <a:r>
                        <a:rPr lang="en-US" dirty="0" err="1">
                          <a:solidFill>
                            <a:srgbClr val="FF0000"/>
                          </a:solidFill>
                        </a:rPr>
                        <a:t>Mưa</a:t>
                      </a:r>
                      <a:endParaRPr lang="en-US" dirty="0">
                        <a:solidFill>
                          <a:srgbClr val="FF0000"/>
                        </a:solidFill>
                      </a:endParaRPr>
                    </a:p>
                  </a:txBody>
                  <a:tcPr/>
                </a:tc>
              </a:tr>
              <a:tr h="297780">
                <a:tc>
                  <a:txBody>
                    <a:bodyPr/>
                    <a:lstStyle/>
                    <a:p>
                      <a:pPr algn="ctr"/>
                      <a:r>
                        <a:rPr lang="en-US" dirty="0">
                          <a:solidFill>
                            <a:srgbClr val="FF0000"/>
                          </a:solidFill>
                        </a:rPr>
                        <a:t>3</a:t>
                      </a:r>
                      <a:endParaRPr lang="en-US" dirty="0">
                        <a:solidFill>
                          <a:srgbClr val="FF0000"/>
                        </a:solidFill>
                      </a:endParaRPr>
                    </a:p>
                  </a:txBody>
                  <a:tcPr/>
                </a:tc>
                <a:tc>
                  <a:txBody>
                    <a:bodyPr/>
                    <a:lstStyle/>
                    <a:p>
                      <a:pPr algn="ctr"/>
                      <a:r>
                        <a:rPr lang="en-US" dirty="0">
                          <a:solidFill>
                            <a:srgbClr val="FF0000"/>
                          </a:solidFill>
                        </a:rPr>
                        <a:t>ít</a:t>
                      </a:r>
                      <a:endParaRPr lang="en-US" dirty="0">
                        <a:solidFill>
                          <a:srgbClr val="FF0000"/>
                        </a:solidFill>
                      </a:endParaRPr>
                    </a:p>
                  </a:txBody>
                  <a:tcPr/>
                </a:tc>
                <a:tc>
                  <a:txBody>
                    <a:bodyPr/>
                    <a:lstStyle/>
                    <a:p>
                      <a:pPr algn="ctr"/>
                      <a:r>
                        <a:rPr lang="en-US" dirty="0" err="1">
                          <a:solidFill>
                            <a:srgbClr val="FF0000"/>
                          </a:solidFill>
                        </a:rPr>
                        <a:t>thấp</a:t>
                      </a:r>
                      <a:endParaRPr lang="en-US" dirty="0">
                        <a:solidFill>
                          <a:srgbClr val="FF0000"/>
                        </a:solidFill>
                      </a:endParaRPr>
                    </a:p>
                  </a:txBody>
                  <a:tcPr/>
                </a:tc>
                <a:tc>
                  <a:txBody>
                    <a:bodyPr/>
                    <a:lstStyle/>
                    <a:p>
                      <a:pPr algn="ctr"/>
                      <a:r>
                        <a:rPr lang="en-US" dirty="0" err="1">
                          <a:solidFill>
                            <a:srgbClr val="FF0000"/>
                          </a:solidFill>
                        </a:rPr>
                        <a:t>Bắc</a:t>
                      </a:r>
                      <a:endParaRPr lang="en-US"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solidFill>
                            <a:srgbClr val="FF0000"/>
                          </a:solidFill>
                        </a:rPr>
                        <a:t>không </a:t>
                      </a:r>
                      <a:r>
                        <a:rPr lang="en-US" dirty="0" err="1">
                          <a:solidFill>
                            <a:srgbClr val="FF0000"/>
                          </a:solidFill>
                        </a:rPr>
                        <a:t>mưa</a:t>
                      </a:r>
                      <a:endParaRPr lang="en-US" dirty="0">
                        <a:solidFill>
                          <a:srgbClr val="FF0000"/>
                        </a:solidFill>
                      </a:endParaRPr>
                    </a:p>
                  </a:txBody>
                  <a:tcPr/>
                </a:tc>
              </a:tr>
              <a:tr h="297780">
                <a:tc>
                  <a:txBody>
                    <a:bodyPr/>
                    <a:lstStyle/>
                    <a:p>
                      <a:pPr algn="ctr"/>
                      <a:r>
                        <a:rPr lang="en-US" dirty="0">
                          <a:solidFill>
                            <a:srgbClr val="FF0000"/>
                          </a:solidFill>
                        </a:rPr>
                        <a:t>4</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tc>
                <a:tc>
                  <a:txBody>
                    <a:bodyPr/>
                    <a:lstStyle/>
                    <a:p>
                      <a:pPr algn="ctr"/>
                      <a:r>
                        <a:rPr lang="en-US" dirty="0" err="1">
                          <a:solidFill>
                            <a:srgbClr val="FF0000"/>
                          </a:solidFill>
                        </a:rPr>
                        <a:t>thấp</a:t>
                      </a:r>
                      <a:endParaRPr lang="en-US" dirty="0">
                        <a:solidFill>
                          <a:srgbClr val="FF0000"/>
                        </a:solidFill>
                      </a:endParaRPr>
                    </a:p>
                  </a:txBody>
                  <a:tcPr/>
                </a:tc>
                <a:tc>
                  <a:txBody>
                    <a:bodyPr/>
                    <a:lstStyle/>
                    <a:p>
                      <a:pPr algn="ctr"/>
                      <a:r>
                        <a:rPr lang="en-US" dirty="0" err="1">
                          <a:solidFill>
                            <a:srgbClr val="FF0000"/>
                          </a:solidFill>
                        </a:rPr>
                        <a:t>Bắc</a:t>
                      </a:r>
                      <a:endParaRPr lang="en-US" dirty="0">
                        <a:solidFill>
                          <a:srgbClr val="FF0000"/>
                        </a:solidFill>
                      </a:endParaRPr>
                    </a:p>
                  </a:txBody>
                  <a:tcPr/>
                </a:tc>
                <a:tc>
                  <a:txBody>
                    <a:bodyPr/>
                    <a:lstStyle/>
                    <a:p>
                      <a:pPr algn="ctr"/>
                      <a:r>
                        <a:rPr lang="en-US" dirty="0" err="1">
                          <a:solidFill>
                            <a:srgbClr val="FF0000"/>
                          </a:solidFill>
                        </a:rPr>
                        <a:t>Mưa</a:t>
                      </a:r>
                      <a:endParaRPr lang="en-US" dirty="0">
                        <a:solidFill>
                          <a:srgbClr val="FF0000"/>
                        </a:solidFill>
                      </a:endParaRPr>
                    </a:p>
                  </a:txBody>
                  <a:tcPr/>
                </a:tc>
              </a:tr>
              <a:tr h="297780">
                <a:tc>
                  <a:txBody>
                    <a:bodyPr/>
                    <a:lstStyle/>
                    <a:p>
                      <a:pPr algn="ctr"/>
                      <a:r>
                        <a:rPr lang="en-US" dirty="0">
                          <a:solidFill>
                            <a:srgbClr val="FF0000"/>
                          </a:solidFill>
                        </a:rPr>
                        <a:t>5</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tc>
                <a:tc>
                  <a:txBody>
                    <a:bodyPr/>
                    <a:lstStyle/>
                    <a:p>
                      <a:pPr algn="ctr"/>
                      <a:r>
                        <a:rPr lang="en-US" dirty="0" err="1">
                          <a:solidFill>
                            <a:srgbClr val="FF0000"/>
                          </a:solidFill>
                        </a:rPr>
                        <a:t>trung</a:t>
                      </a:r>
                      <a:r>
                        <a:rPr lang="en-US" dirty="0">
                          <a:solidFill>
                            <a:srgbClr val="FF0000"/>
                          </a:solidFill>
                        </a:rPr>
                        <a:t> </a:t>
                      </a:r>
                      <a:r>
                        <a:rPr lang="en-US" dirty="0" err="1">
                          <a:solidFill>
                            <a:srgbClr val="FF0000"/>
                          </a:solidFill>
                        </a:rPr>
                        <a:t>bình</a:t>
                      </a:r>
                      <a:endParaRPr lang="en-US" dirty="0">
                        <a:solidFill>
                          <a:srgbClr val="FF0000"/>
                        </a:solidFill>
                      </a:endParaRPr>
                    </a:p>
                  </a:txBody>
                  <a:tcPr/>
                </a:tc>
                <a:tc>
                  <a:txBody>
                    <a:bodyPr/>
                    <a:lstStyle/>
                    <a:p>
                      <a:pPr algn="ctr"/>
                      <a:r>
                        <a:rPr lang="en-US" dirty="0" err="1">
                          <a:solidFill>
                            <a:srgbClr val="FF0000"/>
                          </a:solidFill>
                        </a:rPr>
                        <a:t>Bắc</a:t>
                      </a:r>
                      <a:endParaRPr lang="en-US" dirty="0">
                        <a:solidFill>
                          <a:srgbClr val="FF0000"/>
                        </a:solidFill>
                      </a:endParaRPr>
                    </a:p>
                  </a:txBody>
                  <a:tcPr/>
                </a:tc>
                <a:tc>
                  <a:txBody>
                    <a:bodyPr/>
                    <a:lstStyle/>
                    <a:p>
                      <a:pPr algn="ctr"/>
                      <a:r>
                        <a:rPr lang="en-US" dirty="0" err="1">
                          <a:solidFill>
                            <a:srgbClr val="FF0000"/>
                          </a:solidFill>
                        </a:rPr>
                        <a:t>Mưa</a:t>
                      </a:r>
                      <a:endParaRPr lang="en-US" dirty="0">
                        <a:solidFill>
                          <a:srgbClr val="FF0000"/>
                        </a:solidFill>
                      </a:endParaRPr>
                    </a:p>
                  </a:txBody>
                  <a:tcPr/>
                </a:tc>
              </a:tr>
              <a:tr h="297780">
                <a:tc>
                  <a:txBody>
                    <a:bodyPr/>
                    <a:lstStyle/>
                    <a:p>
                      <a:pPr algn="ctr"/>
                      <a:r>
                        <a:rPr lang="en-US" dirty="0">
                          <a:solidFill>
                            <a:srgbClr val="FF0000"/>
                          </a:solidFill>
                        </a:rPr>
                        <a:t>6</a:t>
                      </a:r>
                      <a:endParaRPr lang="en-US" dirty="0">
                        <a:solidFill>
                          <a:srgbClr val="FF0000"/>
                        </a:solidFill>
                      </a:endParaRPr>
                    </a:p>
                  </a:txBody>
                  <a:tcPr/>
                </a:tc>
                <a:tc>
                  <a:txBody>
                    <a:bodyPr/>
                    <a:lstStyle/>
                    <a:p>
                      <a:pPr algn="ctr"/>
                      <a:r>
                        <a:rPr lang="en-US" dirty="0">
                          <a:solidFill>
                            <a:srgbClr val="FF0000"/>
                          </a:solidFill>
                        </a:rPr>
                        <a:t>ít</a:t>
                      </a:r>
                      <a:endParaRPr lang="en-US" dirty="0">
                        <a:solidFill>
                          <a:srgbClr val="FF0000"/>
                        </a:solidFill>
                      </a:endParaRPr>
                    </a:p>
                  </a:txBody>
                  <a:tcPr/>
                </a:tc>
                <a:tc>
                  <a:txBody>
                    <a:bodyPr/>
                    <a:lstStyle/>
                    <a:p>
                      <a:pPr algn="ctr"/>
                      <a:r>
                        <a:rPr lang="en-US" dirty="0" err="1">
                          <a:solidFill>
                            <a:srgbClr val="FF0000"/>
                          </a:solidFill>
                        </a:rPr>
                        <a:t>cao</a:t>
                      </a:r>
                      <a:endParaRPr lang="en-US" dirty="0">
                        <a:solidFill>
                          <a:srgbClr val="FF0000"/>
                        </a:solidFill>
                      </a:endParaRPr>
                    </a:p>
                  </a:txBody>
                  <a:tcPr/>
                </a:tc>
                <a:tc>
                  <a:txBody>
                    <a:bodyPr/>
                    <a:lstStyle/>
                    <a:p>
                      <a:pPr algn="ctr"/>
                      <a:r>
                        <a:rPr lang="en-US" dirty="0">
                          <a:solidFill>
                            <a:srgbClr val="FF0000"/>
                          </a:solidFill>
                        </a:rPr>
                        <a:t>Nam</a:t>
                      </a:r>
                      <a:endParaRPr lang="en-US"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solidFill>
                            <a:srgbClr val="FF0000"/>
                          </a:solidFill>
                        </a:rPr>
                        <a:t>không </a:t>
                      </a:r>
                      <a:r>
                        <a:rPr lang="en-US" dirty="0" err="1">
                          <a:solidFill>
                            <a:srgbClr val="FF0000"/>
                          </a:solidFill>
                        </a:rPr>
                        <a:t>mưa</a:t>
                      </a:r>
                      <a:endParaRPr lang="en-US" dirty="0">
                        <a:solidFill>
                          <a:srgbClr val="FF0000"/>
                        </a:solidFill>
                      </a:endParaRPr>
                    </a:p>
                  </a:txBody>
                  <a:tcPr/>
                </a:tc>
              </a:tr>
              <a:tr h="297780">
                <a:tc>
                  <a:txBody>
                    <a:bodyPr/>
                    <a:lstStyle/>
                    <a:p>
                      <a:pPr algn="ctr"/>
                      <a:r>
                        <a:rPr lang="en-US" dirty="0">
                          <a:solidFill>
                            <a:srgbClr val="FF0000"/>
                          </a:solidFill>
                        </a:rPr>
                        <a:t>7</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tc>
                <a:tc>
                  <a:txBody>
                    <a:bodyPr/>
                    <a:lstStyle/>
                    <a:p>
                      <a:pPr algn="ctr"/>
                      <a:r>
                        <a:rPr lang="en-US" dirty="0" err="1">
                          <a:solidFill>
                            <a:srgbClr val="FF0000"/>
                          </a:solidFill>
                        </a:rPr>
                        <a:t>cao</a:t>
                      </a:r>
                      <a:endParaRPr lang="en-US" dirty="0">
                        <a:solidFill>
                          <a:srgbClr val="FF0000"/>
                        </a:solidFill>
                      </a:endParaRPr>
                    </a:p>
                  </a:txBody>
                  <a:tcPr/>
                </a:tc>
                <a:tc>
                  <a:txBody>
                    <a:bodyPr/>
                    <a:lstStyle/>
                    <a:p>
                      <a:pPr algn="ctr"/>
                      <a:r>
                        <a:rPr lang="en-US" dirty="0">
                          <a:solidFill>
                            <a:srgbClr val="FF0000"/>
                          </a:solidFill>
                        </a:rPr>
                        <a:t>Nam</a:t>
                      </a:r>
                      <a:endParaRPr lang="en-US" dirty="0">
                        <a:solidFill>
                          <a:srgbClr val="FF0000"/>
                        </a:solidFill>
                      </a:endParaRPr>
                    </a:p>
                  </a:txBody>
                  <a:tcPr/>
                </a:tc>
                <a:tc>
                  <a:txBody>
                    <a:bodyPr/>
                    <a:lstStyle/>
                    <a:p>
                      <a:pPr algn="ctr"/>
                      <a:r>
                        <a:rPr lang="en-US" dirty="0" err="1">
                          <a:solidFill>
                            <a:srgbClr val="FF0000"/>
                          </a:solidFill>
                        </a:rPr>
                        <a:t>Mưa</a:t>
                      </a:r>
                      <a:endParaRPr lang="en-US" dirty="0">
                        <a:solidFill>
                          <a:srgbClr val="FF0000"/>
                        </a:solidFill>
                      </a:endParaRPr>
                    </a:p>
                  </a:txBody>
                  <a:tcPr/>
                </a:tc>
              </a:tr>
              <a:tr h="297780">
                <a:tc>
                  <a:txBody>
                    <a:bodyPr/>
                    <a:lstStyle/>
                    <a:p>
                      <a:pPr algn="ctr"/>
                      <a:r>
                        <a:rPr lang="en-US" dirty="0">
                          <a:solidFill>
                            <a:srgbClr val="FF0000"/>
                          </a:solidFill>
                        </a:rPr>
                        <a:t>8</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tc>
                <a:tc>
                  <a:txBody>
                    <a:bodyPr/>
                    <a:lstStyle/>
                    <a:p>
                      <a:pPr algn="ctr"/>
                      <a:r>
                        <a:rPr lang="en-US" dirty="0" err="1">
                          <a:solidFill>
                            <a:srgbClr val="FF0000"/>
                          </a:solidFill>
                        </a:rPr>
                        <a:t>thấp</a:t>
                      </a:r>
                      <a:endParaRPr lang="en-US" dirty="0">
                        <a:solidFill>
                          <a:srgbClr val="FF0000"/>
                        </a:solidFill>
                      </a:endParaRPr>
                    </a:p>
                  </a:txBody>
                  <a:tcPr/>
                </a:tc>
                <a:tc>
                  <a:txBody>
                    <a:bodyPr/>
                    <a:lstStyle/>
                    <a:p>
                      <a:pPr algn="ctr"/>
                      <a:r>
                        <a:rPr lang="en-US" dirty="0">
                          <a:solidFill>
                            <a:srgbClr val="FF0000"/>
                          </a:solidFill>
                        </a:rPr>
                        <a:t>Nam</a:t>
                      </a:r>
                      <a:endParaRPr lang="en-US"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solidFill>
                            <a:srgbClr val="FF0000"/>
                          </a:solidFill>
                        </a:rPr>
                        <a:t>không </a:t>
                      </a:r>
                      <a:r>
                        <a:rPr lang="en-US" dirty="0" err="1">
                          <a:solidFill>
                            <a:srgbClr val="FF0000"/>
                          </a:solidFill>
                        </a:rPr>
                        <a:t>mưa</a:t>
                      </a:r>
                      <a:endParaRPr lang="en-US" dirty="0">
                        <a:solidFill>
                          <a:srgbClr val="FF0000"/>
                        </a:solidFill>
                      </a:endParaRPr>
                    </a:p>
                  </a:txBody>
                  <a:tcPr/>
                </a:tc>
              </a:tr>
            </a:tbl>
          </a:graphicData>
        </a:graphic>
      </p:graphicFrame>
      <mc:AlternateContent xmlns:mc="http://schemas.openxmlformats.org/markup-compatibility/2006">
        <mc:Choice xmlns:a14="http://schemas.microsoft.com/office/drawing/2010/main" Requires="a14">
          <p:sp>
            <p:nvSpPr>
              <p:cNvPr id="27" name="TextBox 26"/>
              <p:cNvSpPr txBox="1"/>
              <p:nvPr/>
            </p:nvSpPr>
            <p:spPr>
              <a:xfrm>
                <a:off x="0" y="366315"/>
                <a:ext cx="3858491" cy="4429931"/>
              </a:xfrm>
              <a:prstGeom prst="rect">
                <a:avLst/>
              </a:prstGeom>
              <a:noFill/>
            </p:spPr>
            <p:txBody>
              <a:bodyPr wrap="square" rtlCol="0">
                <a:spAutoFit/>
              </a:bodyPr>
              <a:lstStyle/>
              <a:p>
                <a:pPr marL="0" lvl="0" indent="0">
                  <a:lnSpc>
                    <a:spcPct val="107000"/>
                  </a:lnSpc>
                  <a:buNone/>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Tính Entropy </a:t>
                </a:r>
                <a:r>
                  <a:rPr lang="en-US" sz="16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tính </a:t>
                </a:r>
                <a:r>
                  <a:rPr lang="en-US" sz="16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suy </a:t>
                </a:r>
                <a:r>
                  <a:rPr lang="en-US" sz="16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a:t>
                </a:r>
                <a:endPar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07000"/>
                  </a:lnSpc>
                  <a:buNone/>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2.1 Tính Entropy </a:t>
                </a:r>
                <a:r>
                  <a:rPr lang="en-US" sz="16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tính </a:t>
                </a:r>
                <a:endPar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US"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AE(S,A) = </a:t>
                </a:r>
                <a14:m>
                  <m:oMath xmlns:m="http://schemas.openxmlformats.org/officeDocument/2006/math">
                    <m:nary>
                      <m:naryPr>
                        <m:chr m:val="∑"/>
                        <m:limLoc m:val="undOvr"/>
                        <m:supHide m:val="on"/>
                        <m:ctrlPr>
                          <a:rPr lang="en-US" sz="16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6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𝒗</m:t>
                        </m:r>
                        <m:r>
                          <a:rPr lang="en-US" sz="16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𝑽𝒂𝒍𝒖𝒆𝒔</m:t>
                        </m:r>
                        <m:r>
                          <a:rPr lang="en-US" sz="16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𝑨</m:t>
                        </m:r>
                        <m:r>
                          <a:rPr lang="en-US" sz="16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ub>
                      <m:sup/>
                      <m:e>
                        <m:f>
                          <m:fPr>
                            <m:ctrlPr>
                              <a:rPr lang="en-US" sz="16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d>
                              <m:dPr>
                                <m:begChr m:val="|"/>
                                <m:endChr m:val="|"/>
                                <m:ctrlPr>
                                  <a:rPr lang="en-US" sz="16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6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𝑺𝒗</m:t>
                                </m:r>
                              </m:e>
                            </m:d>
                          </m:num>
                          <m:den>
                            <m:d>
                              <m:dPr>
                                <m:begChr m:val="|"/>
                                <m:endChr m:val="|"/>
                                <m:ctrlPr>
                                  <a:rPr lang="en-US" sz="16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6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𝑺</m:t>
                                </m:r>
                              </m:e>
                            </m:d>
                          </m:den>
                        </m:f>
                        <m:r>
                          <a:rPr lang="en-US" sz="16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𝑬𝒏𝒕𝒓𝒐𝒑𝒚</m:t>
                        </m:r>
                        <m:r>
                          <a:rPr lang="en-US" sz="16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𝑺𝒗</m:t>
                        </m:r>
                        <m:r>
                          <a:rPr lang="en-US" sz="16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e>
                    </m:nary>
                  </m:oMath>
                </a14:m>
                <a:endParaRPr lang="en-US"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AE</a:t>
                </a:r>
                <a:r>
                  <a:rPr lang="en-US" sz="1600" baseline="-25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mây</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8</m:t>
                        </m:r>
                      </m:den>
                    </m:f>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a:t>
                </a:r>
                <a:r>
                  <a:rPr lang="en-US" sz="1600"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14:m>
                  <m:oMath xmlns:m="http://schemas.openxmlformats.org/officeDocument/2006/math">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3</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den>
                    </m:f>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den>
                    </m:f>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a:t>
                </a:r>
                <a:r>
                  <a:rPr lang="en-US" sz="1600"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14:m>
                  <m:oMath xmlns:m="http://schemas.openxmlformats.org/officeDocument/2006/math">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den>
                    </m:f>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8</m:t>
                        </m:r>
                      </m:den>
                    </m:f>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a:t>
                </a:r>
                <a:r>
                  <a:rPr lang="en-US" sz="1600"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14:m>
                  <m:oMath xmlns:m="http://schemas.openxmlformats.org/officeDocument/2006/math">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den>
                    </m:f>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den>
                    </m:f>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a:t>
                </a:r>
                <a:r>
                  <a:rPr lang="en-US" sz="1600"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14:m>
                  <m:oMath xmlns:m="http://schemas.openxmlformats.org/officeDocument/2006/math">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den>
                    </m:f>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0,4056</a:t>
                </a:r>
                <a:endParaRPr lang="en-US" sz="16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07000"/>
                  </a:lnSpc>
                </a:pP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AE</a:t>
                </a:r>
                <a:r>
                  <a:rPr lang="en-US" sz="1600" baseline="-25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áp</a:t>
                </a:r>
                <a:r>
                  <a:rPr lang="en-US" sz="16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aseline="-25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suất</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8</m:t>
                        </m:r>
                      </m:den>
                    </m:f>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a:t>
                </a:r>
                <a:r>
                  <a:rPr lang="en-US" sz="1600"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14:m>
                  <m:oMath xmlns:m="http://schemas.openxmlformats.org/officeDocument/2006/math">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den>
                    </m:f>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den>
                    </m:f>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a:t>
                </a:r>
                <a:r>
                  <a:rPr lang="en-US" sz="1600"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14:m>
                  <m:oMath xmlns:m="http://schemas.openxmlformats.org/officeDocument/2006/math">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den>
                    </m:f>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8</m:t>
                        </m:r>
                      </m:den>
                    </m:f>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a:t>
                </a:r>
                <a:r>
                  <a:rPr lang="en-US" sz="1600"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14:m>
                  <m:oMath xmlns:m="http://schemas.openxmlformats.org/officeDocument/2006/math">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den>
                    </m:f>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den>
                    </m:f>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a:t>
                </a:r>
                <a:r>
                  <a:rPr lang="en-US" sz="1600"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14:m>
                  <m:oMath xmlns:m="http://schemas.openxmlformats.org/officeDocument/2006/math">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den>
                    </m:f>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den>
                    </m:f>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a:t>
                </a:r>
                <a:r>
                  <a:rPr lang="en-US" sz="1600"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14:m>
                  <m:oMath xmlns:m="http://schemas.openxmlformats.org/officeDocument/2006/math">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den>
                    </m:f>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1,25</a:t>
                </a:r>
                <a:endParaRPr lang="en-US" sz="16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07000"/>
                  </a:lnSpc>
                </a:pP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AE</a:t>
                </a:r>
                <a:r>
                  <a:rPr lang="en-US" sz="1600" baseline="-25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gió</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8</m:t>
                        </m:r>
                      </m:den>
                    </m:f>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a:t>
                </a:r>
                <a:r>
                  <a:rPr lang="en-US" sz="1600"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14:m>
                  <m:oMath xmlns:m="http://schemas.openxmlformats.org/officeDocument/2006/math">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den>
                    </m:f>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den>
                    </m:f>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a:t>
                </a:r>
                <a:r>
                  <a:rPr lang="en-US" sz="1600"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14:m>
                  <m:oMath xmlns:m="http://schemas.openxmlformats.org/officeDocument/2006/math">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den>
                    </m:f>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8</m:t>
                        </m:r>
                      </m:den>
                    </m:f>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a:t>
                </a:r>
                <a:r>
                  <a:rPr lang="en-US" sz="1600"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14:m>
                  <m:oMath xmlns:m="http://schemas.openxmlformats.org/officeDocument/2006/math">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3</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den>
                    </m:f>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den>
                    </m:f>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a:t>
                </a:r>
                <a:r>
                  <a:rPr lang="en-US" sz="1600"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14:m>
                  <m:oMath xmlns:m="http://schemas.openxmlformats.org/officeDocument/2006/math">
                    <m:f>
                      <m:fPr>
                        <m:ctrlP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4</m:t>
                        </m:r>
                      </m:den>
                    </m:f>
                    <m:r>
                      <a:rPr lang="en-US"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0,9056</a:t>
                </a:r>
                <a:endParaRPr lang="en-US" sz="1600" dirty="0">
                  <a:solidFill>
                    <a:schemeClr val="tx1"/>
                  </a:solidFill>
                  <a:latin typeface="Times New Roman" panose="02020603050405020304" pitchFamily="18" charset="0"/>
                  <a:cs typeface="Times New Roman" panose="02020603050405020304" pitchFamily="18" charset="0"/>
                </a:endParaRPr>
              </a:p>
            </p:txBody>
          </p:sp>
        </mc:Choice>
        <mc:Fallback>
          <p:sp>
            <p:nvSpPr>
              <p:cNvPr id="27" name="TextBox 26"/>
              <p:cNvSpPr txBox="1">
                <a:spLocks noRot="1" noChangeAspect="1" noMove="1" noResize="1" noEditPoints="1" noAdjustHandles="1" noChangeArrowheads="1" noChangeShapeType="1" noTextEdit="1"/>
              </p:cNvSpPr>
              <p:nvPr/>
            </p:nvSpPr>
            <p:spPr>
              <a:xfrm>
                <a:off x="0" y="366315"/>
                <a:ext cx="3858491" cy="4429931"/>
              </a:xfrm>
              <a:prstGeom prst="rect">
                <a:avLst/>
              </a:prstGeom>
              <a:blipFill rotWithShape="1">
                <a:blip r:embed="rId1"/>
                <a:stretch>
                  <a:fillRect t="-13" r="6" b="-1403"/>
                </a:stretch>
              </a:blipFill>
            </p:spPr>
            <p:txBody>
              <a:bodyPr/>
              <a:lstStyle/>
              <a:p>
                <a:r>
                  <a:rPr lang="en-US" altLang="en-US">
                    <a:noFill/>
                  </a:rPr>
                  <a:t> </a:t>
                </a:r>
              </a:p>
            </p:txBody>
          </p:sp>
        </mc:Fallback>
      </mc:AlternateContent>
      <p:sp>
        <p:nvSpPr>
          <p:cNvPr id="28" name="TextBox 27"/>
          <p:cNvSpPr txBox="1"/>
          <p:nvPr/>
        </p:nvSpPr>
        <p:spPr>
          <a:xfrm>
            <a:off x="3858491" y="2809932"/>
            <a:ext cx="5285509" cy="1846403"/>
          </a:xfrm>
          <a:prstGeom prst="rect">
            <a:avLst/>
          </a:prstGeom>
          <a:noFill/>
        </p:spPr>
        <p:txBody>
          <a:bodyPr wrap="square" rtlCol="0">
            <a:spAutoFit/>
          </a:bodyPr>
          <a:lstStyle/>
          <a:p>
            <a:pPr marL="457200">
              <a:lnSpc>
                <a:spcPct val="107000"/>
              </a:lnSpc>
              <a:spcAft>
                <a:spcPts val="800"/>
              </a:spcAft>
            </a:pPr>
            <a:r>
              <a:rPr lang="en-US" sz="19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2.2 Suy </a:t>
            </a:r>
            <a:r>
              <a:rPr lang="en-US" sz="19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9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a:t>
            </a:r>
            <a:endParaRPr lang="en-US" sz="1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fontAlgn="base">
              <a:lnSpc>
                <a:spcPct val="107000"/>
              </a:lnSpc>
              <a:spcAft>
                <a:spcPts val="800"/>
              </a:spcAft>
            </a:pPr>
            <a:r>
              <a:rPr lang="en-US" sz="19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G(S,A) = Entropy(S) – AE(S,A)</a:t>
            </a:r>
            <a:endParaRPr lang="en-US" sz="1900" b="1"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pPr>
            <a:r>
              <a:rPr lang="en-US" sz="1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1900" baseline="-25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mây</a:t>
            </a:r>
            <a:r>
              <a:rPr lang="en-US"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1 – 0,4056 = </a:t>
            </a:r>
            <a:r>
              <a:rPr lang="en-US" sz="19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0,5944 </a:t>
            </a:r>
            <a:r>
              <a:rPr lang="en-US" sz="19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=&gt; </a:t>
            </a:r>
            <a:r>
              <a:rPr lang="en-US" sz="1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tách</a:t>
            </a:r>
            <a:r>
              <a:rPr lang="en-US"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tại </a:t>
            </a:r>
            <a:r>
              <a:rPr lang="en-US" sz="1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mây</a:t>
            </a:r>
            <a:endParaRPr lang="en-US" sz="1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1900" baseline="-25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áp</a:t>
            </a:r>
            <a:r>
              <a:rPr lang="en-US" sz="1900"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baseline="-25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suất</a:t>
            </a:r>
            <a:r>
              <a:rPr lang="en-US"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1 – 1,25 = - 0,25</a:t>
            </a:r>
            <a:endParaRPr lang="en-US" sz="1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1900" baseline="-25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gió</a:t>
            </a:r>
            <a:r>
              <a:rPr lang="en-US"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1 – 0,9056 </a:t>
            </a:r>
            <a:r>
              <a:rPr lang="en-US" sz="19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0,0944</a:t>
            </a:r>
            <a:endParaRPr lang="en-US" sz="1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8" name="Oval 7"/>
          <p:cNvSpPr/>
          <p:nvPr/>
        </p:nvSpPr>
        <p:spPr>
          <a:xfrm>
            <a:off x="4235048" y="1661264"/>
            <a:ext cx="1277924" cy="1199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không </a:t>
            </a:r>
            <a:r>
              <a:rPr lang="en-US" dirty="0" err="1"/>
              <a:t>mưa</a:t>
            </a:r>
            <a:endParaRPr lang="en-US" dirty="0"/>
          </a:p>
        </p:txBody>
      </p:sp>
      <p:cxnSp>
        <p:nvCxnSpPr>
          <p:cNvPr id="9" name="Straight Arrow Connector 8"/>
          <p:cNvCxnSpPr>
            <a:endCxn id="8" idx="0"/>
          </p:cNvCxnSpPr>
          <p:nvPr/>
        </p:nvCxnSpPr>
        <p:spPr>
          <a:xfrm flipH="1">
            <a:off x="4874010" y="1131360"/>
            <a:ext cx="1277924" cy="52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151934" y="1131360"/>
            <a:ext cx="1277924" cy="52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47265" y="1131360"/>
            <a:ext cx="284052" cy="307777"/>
          </a:xfrm>
          <a:prstGeom prst="rect">
            <a:avLst/>
          </a:prstGeom>
          <a:noFill/>
        </p:spPr>
        <p:txBody>
          <a:bodyPr wrap="none" rtlCol="0">
            <a:spAutoFit/>
          </a:bodyPr>
          <a:lstStyle/>
          <a:p>
            <a:r>
              <a:rPr lang="en-US" dirty="0">
                <a:solidFill>
                  <a:schemeClr val="tx1"/>
                </a:solidFill>
              </a:rPr>
              <a:t>ít</a:t>
            </a:r>
            <a:endParaRPr lang="en-US" dirty="0">
              <a:solidFill>
                <a:schemeClr val="tx1"/>
              </a:solidFill>
            </a:endParaRPr>
          </a:p>
        </p:txBody>
      </p:sp>
      <p:sp>
        <p:nvSpPr>
          <p:cNvPr id="12" name="TextBox 11"/>
          <p:cNvSpPr txBox="1"/>
          <p:nvPr/>
        </p:nvSpPr>
        <p:spPr>
          <a:xfrm>
            <a:off x="6842093" y="1131360"/>
            <a:ext cx="622286" cy="307777"/>
          </a:xfrm>
          <a:prstGeom prst="rect">
            <a:avLst/>
          </a:prstGeom>
          <a:noFill/>
        </p:spPr>
        <p:txBody>
          <a:bodyPr wrap="none" rtlCol="0">
            <a:spAutoFit/>
          </a:bodyPr>
          <a:lstStyle/>
          <a:p>
            <a:r>
              <a:rPr lang="en-US" dirty="0">
                <a:solidFill>
                  <a:schemeClr val="tx1"/>
                </a:solidFill>
              </a:rPr>
              <a:t>nhiều</a:t>
            </a:r>
            <a:endParaRPr lang="en-US" dirty="0">
              <a:solidFill>
                <a:schemeClr val="tx1"/>
              </a:solidFill>
            </a:endParaRPr>
          </a:p>
        </p:txBody>
      </p:sp>
      <p:sp>
        <p:nvSpPr>
          <p:cNvPr id="13" name="Rectangle: Rounded Corners 12"/>
          <p:cNvSpPr/>
          <p:nvPr/>
        </p:nvSpPr>
        <p:spPr>
          <a:xfrm>
            <a:off x="5391294" y="347451"/>
            <a:ext cx="1521280" cy="768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Mây</a:t>
            </a:r>
            <a:endParaRPr lang="en-US" dirty="0"/>
          </a:p>
        </p:txBody>
      </p:sp>
      <p:sp>
        <p:nvSpPr>
          <p:cNvPr id="14" name="Rectangle: Rounded Corners 13"/>
          <p:cNvSpPr/>
          <p:nvPr/>
        </p:nvSpPr>
        <p:spPr>
          <a:xfrm>
            <a:off x="6669218" y="1676733"/>
            <a:ext cx="1521280" cy="768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US" dirty="0"/>
          </a:p>
        </p:txBody>
      </p:sp>
      <mc:AlternateContent xmlns:mc="http://schemas.openxmlformats.org/markup-compatibility/2006">
        <mc:Choice xmlns:a14="http://schemas.microsoft.com/office/drawing/2010/main" Requires="a14">
          <p:sp>
            <p:nvSpPr>
              <p:cNvPr id="15" name="TextBox 14"/>
              <p:cNvSpPr txBox="1"/>
              <p:nvPr/>
            </p:nvSpPr>
            <p:spPr>
              <a:xfrm>
                <a:off x="-192680" y="1532006"/>
                <a:ext cx="4321336" cy="2842958"/>
              </a:xfrm>
              <a:prstGeom prst="rect">
                <a:avLst/>
              </a:prstGeom>
              <a:noFill/>
            </p:spPr>
            <p:txBody>
              <a:bodyPr wrap="square" rtlCol="0">
                <a:spAutoFit/>
              </a:bodyPr>
              <a:lstStyle/>
              <a:p>
                <a:pPr marL="457200" algn="just">
                  <a:lnSpc>
                    <a:spcPct val="107000"/>
                  </a:lnSpc>
                </a:pPr>
                <a:r>
                  <a:rPr 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2400" b="1"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Vẽ</a:t>
                </a:r>
                <a:r>
                  <a:rPr 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cây </a:t>
                </a:r>
                <a:r>
                  <a:rPr lang="en-US" sz="2400" b="1"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quyết</a:t>
                </a:r>
                <a:r>
                  <a:rPr 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định</a:t>
                </a:r>
                <a:endParaRPr lang="en-US"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gn="just">
                  <a:lnSpc>
                    <a:spcPct val="107000"/>
                  </a:lnSpc>
                </a:pP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Mây</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ít = 100% không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mưa</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=&gt;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Mây</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ít = 0</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Mây</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nhiều = 80%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mưa</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10% không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mưa</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=&gt;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Mây</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nhiều </a:t>
                </a:r>
                <a14:m>
                  <m:oMath xmlns:m="http://schemas.openxmlformats.org/officeDocument/2006/math">
                    <m:r>
                      <a:rPr lang="en-US" sz="240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0</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800" dirty="0">
                  <a:solidFill>
                    <a:schemeClr val="tx1"/>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192680" y="1532006"/>
                <a:ext cx="4321336" cy="2842958"/>
              </a:xfrm>
              <a:prstGeom prst="rect">
                <a:avLst/>
              </a:prstGeom>
              <a:blipFill rotWithShape="1">
                <a:blip r:embed="rId1"/>
                <a:stretch>
                  <a:fillRect l="6" t="-14" r="12" b="16"/>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2" grpId="0"/>
      <p:bldP spid="13" grpId="0" animBg="1"/>
      <p:bldP spid="14"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graphicFrame>
        <p:nvGraphicFramePr>
          <p:cNvPr id="6" name="Table 4"/>
          <p:cNvGraphicFramePr/>
          <p:nvPr/>
        </p:nvGraphicFramePr>
        <p:xfrm>
          <a:off x="268524" y="1042244"/>
          <a:ext cx="5273294" cy="2943816"/>
        </p:xfrm>
        <a:graphic>
          <a:graphicData uri="http://schemas.openxmlformats.org/drawingml/2006/table">
            <a:tbl>
              <a:tblPr firstRow="1" bandRow="1">
                <a:tableStyleId>{5C22544A-7EE6-4342-B048-85BDC9FD1C3A}</a:tableStyleId>
              </a:tblPr>
              <a:tblGrid>
                <a:gridCol w="1117750"/>
                <a:gridCol w="872017"/>
                <a:gridCol w="1149927"/>
                <a:gridCol w="983673"/>
                <a:gridCol w="1149927"/>
              </a:tblGrid>
              <a:tr h="329877">
                <a:tc>
                  <a:txBody>
                    <a:bodyPr/>
                    <a:lstStyle/>
                    <a:p>
                      <a:pPr algn="ctr"/>
                      <a:r>
                        <a:rPr lang="en-US" dirty="0" err="1">
                          <a:solidFill>
                            <a:srgbClr val="FF0000"/>
                          </a:solidFill>
                        </a:rPr>
                        <a:t>Đối</a:t>
                      </a:r>
                      <a:r>
                        <a:rPr lang="en-US" dirty="0">
                          <a:solidFill>
                            <a:srgbClr val="FF0000"/>
                          </a:solidFill>
                        </a:rPr>
                        <a:t> </a:t>
                      </a:r>
                      <a:r>
                        <a:rPr lang="en-US" dirty="0" err="1">
                          <a:solidFill>
                            <a:srgbClr val="FF0000"/>
                          </a:solidFill>
                        </a:rPr>
                        <a:t>tượng</a:t>
                      </a:r>
                      <a:endParaRPr lang="en-US" dirty="0">
                        <a:solidFill>
                          <a:srgbClr val="FF0000"/>
                        </a:solidFill>
                      </a:endParaRPr>
                    </a:p>
                  </a:txBody>
                  <a:tcPr/>
                </a:tc>
                <a:tc>
                  <a:txBody>
                    <a:bodyPr/>
                    <a:lstStyle/>
                    <a:p>
                      <a:pPr algn="ctr"/>
                      <a:r>
                        <a:rPr lang="en-US" dirty="0" err="1">
                          <a:solidFill>
                            <a:srgbClr val="FF0000"/>
                          </a:solidFill>
                        </a:rPr>
                        <a:t>Mây</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Áp</a:t>
                      </a:r>
                      <a:r>
                        <a:rPr lang="en-US" dirty="0">
                          <a:solidFill>
                            <a:srgbClr val="FF0000"/>
                          </a:solidFill>
                        </a:rPr>
                        <a:t> </a:t>
                      </a:r>
                      <a:r>
                        <a:rPr lang="en-US" dirty="0" err="1">
                          <a:solidFill>
                            <a:srgbClr val="FF0000"/>
                          </a:solidFill>
                        </a:rPr>
                        <a:t>suất</a:t>
                      </a:r>
                      <a:endParaRPr lang="en-US" dirty="0">
                        <a:solidFill>
                          <a:srgbClr val="FF0000"/>
                        </a:solidFill>
                      </a:endParaRPr>
                    </a:p>
                  </a:txBody>
                  <a:tcPr/>
                </a:tc>
                <a:tc>
                  <a:txBody>
                    <a:bodyPr/>
                    <a:lstStyle/>
                    <a:p>
                      <a:pPr algn="ctr"/>
                      <a:r>
                        <a:rPr lang="en-US" dirty="0" err="1">
                          <a:solidFill>
                            <a:srgbClr val="FF0000"/>
                          </a:solidFill>
                        </a:rPr>
                        <a:t>Gió</a:t>
                      </a:r>
                      <a:endParaRPr lang="en-US" dirty="0">
                        <a:solidFill>
                          <a:srgbClr val="FF0000"/>
                        </a:solidFill>
                      </a:endParaRPr>
                    </a:p>
                  </a:txBody>
                  <a:tcPr/>
                </a:tc>
                <a:tc>
                  <a:txBody>
                    <a:bodyPr/>
                    <a:lstStyle/>
                    <a:p>
                      <a:pPr algn="ctr"/>
                      <a:r>
                        <a:rPr lang="en-US" dirty="0" err="1">
                          <a:solidFill>
                            <a:srgbClr val="FF0000"/>
                          </a:solidFill>
                        </a:rPr>
                        <a:t>Kết</a:t>
                      </a:r>
                      <a:r>
                        <a:rPr lang="en-US" dirty="0">
                          <a:solidFill>
                            <a:srgbClr val="FF0000"/>
                          </a:solidFill>
                        </a:rPr>
                        <a:t> </a:t>
                      </a:r>
                      <a:r>
                        <a:rPr lang="en-US" dirty="0" err="1">
                          <a:solidFill>
                            <a:srgbClr val="FF0000"/>
                          </a:solidFill>
                        </a:rPr>
                        <a:t>quả</a:t>
                      </a:r>
                      <a:endParaRPr lang="en-US" dirty="0">
                        <a:solidFill>
                          <a:srgbClr val="FF0000"/>
                        </a:solidFill>
                      </a:endParaRPr>
                    </a:p>
                  </a:txBody>
                  <a:tcPr/>
                </a:tc>
              </a:tr>
              <a:tr h="329877">
                <a:tc>
                  <a:txBody>
                    <a:bodyPr/>
                    <a:lstStyle/>
                    <a:p>
                      <a:pPr algn="ctr"/>
                      <a:r>
                        <a:rPr lang="en-US" dirty="0">
                          <a:solidFill>
                            <a:srgbClr val="FF0000"/>
                          </a:solidFill>
                        </a:rPr>
                        <a:t>1</a:t>
                      </a:r>
                      <a:endParaRPr lang="en-US" dirty="0">
                        <a:solidFill>
                          <a:srgbClr val="FF0000"/>
                        </a:solidFill>
                      </a:endParaRPr>
                    </a:p>
                  </a:txBody>
                  <a:tcPr/>
                </a:tc>
                <a:tc>
                  <a:txBody>
                    <a:bodyPr/>
                    <a:lstStyle/>
                    <a:p>
                      <a:pPr algn="ctr"/>
                      <a:r>
                        <a:rPr lang="en-US" dirty="0">
                          <a:solidFill>
                            <a:srgbClr val="FF0000"/>
                          </a:solidFill>
                        </a:rPr>
                        <a:t>ít</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cao</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Bắc</a:t>
                      </a:r>
                      <a:endParaRPr lang="en-US" dirty="0">
                        <a:solidFill>
                          <a:srgbClr val="FF0000"/>
                        </a:solidFill>
                      </a:endParaRPr>
                    </a:p>
                  </a:txBody>
                  <a:tcPr>
                    <a:solidFill>
                      <a:schemeClr val="tx1">
                        <a:lumMod val="50000"/>
                      </a:schemeClr>
                    </a:solidFill>
                  </a:tcPr>
                </a:tc>
                <a:tc>
                  <a:txBody>
                    <a:bodyPr/>
                    <a:lstStyle/>
                    <a:p>
                      <a:pPr algn="ctr"/>
                      <a:r>
                        <a:rPr lang="en-US" dirty="0">
                          <a:solidFill>
                            <a:srgbClr val="FF0000"/>
                          </a:solidFill>
                        </a:rPr>
                        <a:t>không </a:t>
                      </a:r>
                      <a:r>
                        <a:rPr lang="en-US" dirty="0" err="1">
                          <a:solidFill>
                            <a:srgbClr val="FF0000"/>
                          </a:solidFill>
                        </a:rPr>
                        <a:t>mưa</a:t>
                      </a:r>
                      <a:endParaRPr lang="en-US" dirty="0">
                        <a:solidFill>
                          <a:srgbClr val="FF0000"/>
                        </a:solidFill>
                      </a:endParaRPr>
                    </a:p>
                  </a:txBody>
                  <a:tcPr>
                    <a:solidFill>
                      <a:schemeClr val="tx1">
                        <a:lumMod val="50000"/>
                      </a:schemeClr>
                    </a:solidFill>
                  </a:tcPr>
                </a:tc>
              </a:tr>
              <a:tr h="329877">
                <a:tc>
                  <a:txBody>
                    <a:bodyPr/>
                    <a:lstStyle/>
                    <a:p>
                      <a:pPr algn="ctr"/>
                      <a:r>
                        <a:rPr lang="en-US" dirty="0">
                          <a:solidFill>
                            <a:srgbClr val="FF0000"/>
                          </a:solidFill>
                        </a:rPr>
                        <a:t>2</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cao</a:t>
                      </a:r>
                      <a:endParaRPr lang="en-US" dirty="0">
                        <a:solidFill>
                          <a:srgbClr val="FF0000"/>
                        </a:solidFill>
                      </a:endParaRPr>
                    </a:p>
                  </a:txBody>
                  <a:tcPr/>
                </a:tc>
                <a:tc>
                  <a:txBody>
                    <a:bodyPr/>
                    <a:lstStyle/>
                    <a:p>
                      <a:pPr algn="ctr"/>
                      <a:r>
                        <a:rPr lang="en-US" dirty="0" err="1">
                          <a:solidFill>
                            <a:srgbClr val="FF0000"/>
                          </a:solidFill>
                        </a:rPr>
                        <a:t>Bắc</a:t>
                      </a:r>
                      <a:endParaRPr lang="en-US" dirty="0">
                        <a:solidFill>
                          <a:srgbClr val="FF0000"/>
                        </a:solidFill>
                      </a:endParaRPr>
                    </a:p>
                  </a:txBody>
                  <a:tcPr/>
                </a:tc>
                <a:tc>
                  <a:txBody>
                    <a:bodyPr/>
                    <a:lstStyle/>
                    <a:p>
                      <a:pPr algn="ctr"/>
                      <a:r>
                        <a:rPr lang="en-US" dirty="0" err="1">
                          <a:solidFill>
                            <a:srgbClr val="FF0000"/>
                          </a:solidFill>
                        </a:rPr>
                        <a:t>Mưa</a:t>
                      </a:r>
                      <a:endParaRPr lang="en-US" dirty="0">
                        <a:solidFill>
                          <a:srgbClr val="FF0000"/>
                        </a:solidFill>
                      </a:endParaRPr>
                    </a:p>
                  </a:txBody>
                  <a:tcPr/>
                </a:tc>
              </a:tr>
              <a:tr h="329877">
                <a:tc>
                  <a:txBody>
                    <a:bodyPr/>
                    <a:lstStyle/>
                    <a:p>
                      <a:pPr algn="ctr"/>
                      <a:r>
                        <a:rPr lang="en-US" dirty="0">
                          <a:solidFill>
                            <a:srgbClr val="FF0000"/>
                          </a:solidFill>
                        </a:rPr>
                        <a:t>3</a:t>
                      </a:r>
                      <a:endParaRPr lang="en-US" dirty="0">
                        <a:solidFill>
                          <a:srgbClr val="FF0000"/>
                        </a:solidFill>
                      </a:endParaRPr>
                    </a:p>
                  </a:txBody>
                  <a:tcPr/>
                </a:tc>
                <a:tc>
                  <a:txBody>
                    <a:bodyPr/>
                    <a:lstStyle/>
                    <a:p>
                      <a:pPr algn="ctr"/>
                      <a:r>
                        <a:rPr lang="en-US" dirty="0">
                          <a:solidFill>
                            <a:srgbClr val="FF0000"/>
                          </a:solidFill>
                        </a:rPr>
                        <a:t>ít</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thấp</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Bắc</a:t>
                      </a:r>
                      <a:endParaRPr lang="en-US" dirty="0">
                        <a:solidFill>
                          <a:srgbClr val="FF0000"/>
                        </a:solidFill>
                      </a:endParaRPr>
                    </a:p>
                  </a:txBody>
                  <a:tcPr>
                    <a:solidFill>
                      <a:schemeClr val="tx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solidFill>
                            <a:srgbClr val="FF0000"/>
                          </a:solidFill>
                        </a:rPr>
                        <a:t>không </a:t>
                      </a:r>
                      <a:r>
                        <a:rPr lang="en-US" dirty="0" err="1">
                          <a:solidFill>
                            <a:srgbClr val="FF0000"/>
                          </a:solidFill>
                        </a:rPr>
                        <a:t>mưa</a:t>
                      </a:r>
                      <a:endParaRPr lang="en-US" dirty="0">
                        <a:solidFill>
                          <a:srgbClr val="FF0000"/>
                        </a:solidFill>
                      </a:endParaRPr>
                    </a:p>
                  </a:txBody>
                  <a:tcPr>
                    <a:solidFill>
                      <a:schemeClr val="tx1">
                        <a:lumMod val="50000"/>
                      </a:schemeClr>
                    </a:solidFill>
                  </a:tcPr>
                </a:tc>
              </a:tr>
              <a:tr h="329877">
                <a:tc>
                  <a:txBody>
                    <a:bodyPr/>
                    <a:lstStyle/>
                    <a:p>
                      <a:pPr algn="ctr"/>
                      <a:r>
                        <a:rPr lang="en-US" dirty="0">
                          <a:solidFill>
                            <a:srgbClr val="FF0000"/>
                          </a:solidFill>
                        </a:rPr>
                        <a:t>4</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thấp</a:t>
                      </a:r>
                      <a:endParaRPr lang="en-US" dirty="0">
                        <a:solidFill>
                          <a:srgbClr val="FF0000"/>
                        </a:solidFill>
                      </a:endParaRPr>
                    </a:p>
                  </a:txBody>
                  <a:tcPr/>
                </a:tc>
                <a:tc>
                  <a:txBody>
                    <a:bodyPr/>
                    <a:lstStyle/>
                    <a:p>
                      <a:pPr algn="ctr"/>
                      <a:r>
                        <a:rPr lang="en-US" dirty="0" err="1">
                          <a:solidFill>
                            <a:srgbClr val="FF0000"/>
                          </a:solidFill>
                        </a:rPr>
                        <a:t>Bắc</a:t>
                      </a:r>
                      <a:endParaRPr lang="en-US" dirty="0">
                        <a:solidFill>
                          <a:srgbClr val="FF0000"/>
                        </a:solidFill>
                      </a:endParaRPr>
                    </a:p>
                  </a:txBody>
                  <a:tcPr/>
                </a:tc>
                <a:tc>
                  <a:txBody>
                    <a:bodyPr/>
                    <a:lstStyle/>
                    <a:p>
                      <a:pPr algn="ctr"/>
                      <a:r>
                        <a:rPr lang="en-US" dirty="0" err="1">
                          <a:solidFill>
                            <a:srgbClr val="FF0000"/>
                          </a:solidFill>
                        </a:rPr>
                        <a:t>Mưa</a:t>
                      </a:r>
                      <a:endParaRPr lang="en-US" dirty="0">
                        <a:solidFill>
                          <a:srgbClr val="FF0000"/>
                        </a:solidFill>
                      </a:endParaRPr>
                    </a:p>
                  </a:txBody>
                  <a:tcPr/>
                </a:tc>
              </a:tr>
              <a:tr h="329877">
                <a:tc>
                  <a:txBody>
                    <a:bodyPr/>
                    <a:lstStyle/>
                    <a:p>
                      <a:pPr algn="ctr"/>
                      <a:r>
                        <a:rPr lang="en-US" dirty="0">
                          <a:solidFill>
                            <a:srgbClr val="FF0000"/>
                          </a:solidFill>
                        </a:rPr>
                        <a:t>5</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trung</a:t>
                      </a:r>
                      <a:r>
                        <a:rPr lang="en-US" dirty="0">
                          <a:solidFill>
                            <a:srgbClr val="FF0000"/>
                          </a:solidFill>
                        </a:rPr>
                        <a:t> </a:t>
                      </a:r>
                      <a:r>
                        <a:rPr lang="en-US" dirty="0" err="1">
                          <a:solidFill>
                            <a:srgbClr val="FF0000"/>
                          </a:solidFill>
                        </a:rPr>
                        <a:t>bình</a:t>
                      </a:r>
                      <a:endParaRPr lang="en-US" dirty="0">
                        <a:solidFill>
                          <a:srgbClr val="FF0000"/>
                        </a:solidFill>
                      </a:endParaRPr>
                    </a:p>
                  </a:txBody>
                  <a:tcPr/>
                </a:tc>
                <a:tc>
                  <a:txBody>
                    <a:bodyPr/>
                    <a:lstStyle/>
                    <a:p>
                      <a:pPr algn="ctr"/>
                      <a:r>
                        <a:rPr lang="en-US" dirty="0" err="1">
                          <a:solidFill>
                            <a:srgbClr val="FF0000"/>
                          </a:solidFill>
                        </a:rPr>
                        <a:t>Bắc</a:t>
                      </a:r>
                      <a:endParaRPr lang="en-US" dirty="0">
                        <a:solidFill>
                          <a:srgbClr val="FF0000"/>
                        </a:solidFill>
                      </a:endParaRPr>
                    </a:p>
                  </a:txBody>
                  <a:tcPr/>
                </a:tc>
                <a:tc>
                  <a:txBody>
                    <a:bodyPr/>
                    <a:lstStyle/>
                    <a:p>
                      <a:pPr algn="ctr"/>
                      <a:r>
                        <a:rPr lang="en-US" dirty="0" err="1">
                          <a:solidFill>
                            <a:srgbClr val="FF0000"/>
                          </a:solidFill>
                        </a:rPr>
                        <a:t>Mưa</a:t>
                      </a:r>
                      <a:endParaRPr lang="en-US" dirty="0">
                        <a:solidFill>
                          <a:srgbClr val="FF0000"/>
                        </a:solidFill>
                      </a:endParaRPr>
                    </a:p>
                  </a:txBody>
                  <a:tcPr/>
                </a:tc>
              </a:tr>
              <a:tr h="329877">
                <a:tc>
                  <a:txBody>
                    <a:bodyPr/>
                    <a:lstStyle/>
                    <a:p>
                      <a:pPr algn="ctr"/>
                      <a:r>
                        <a:rPr lang="en-US" dirty="0">
                          <a:solidFill>
                            <a:srgbClr val="FF0000"/>
                          </a:solidFill>
                        </a:rPr>
                        <a:t>6</a:t>
                      </a:r>
                      <a:endParaRPr lang="en-US" dirty="0">
                        <a:solidFill>
                          <a:srgbClr val="FF0000"/>
                        </a:solidFill>
                      </a:endParaRPr>
                    </a:p>
                  </a:txBody>
                  <a:tcPr/>
                </a:tc>
                <a:tc>
                  <a:txBody>
                    <a:bodyPr/>
                    <a:lstStyle/>
                    <a:p>
                      <a:pPr algn="ctr"/>
                      <a:r>
                        <a:rPr lang="en-US" dirty="0">
                          <a:solidFill>
                            <a:srgbClr val="FF0000"/>
                          </a:solidFill>
                        </a:rPr>
                        <a:t>ít</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cao</a:t>
                      </a:r>
                      <a:endParaRPr lang="en-US" dirty="0">
                        <a:solidFill>
                          <a:srgbClr val="FF0000"/>
                        </a:solidFill>
                      </a:endParaRPr>
                    </a:p>
                  </a:txBody>
                  <a:tcPr>
                    <a:solidFill>
                      <a:schemeClr val="tx1">
                        <a:lumMod val="50000"/>
                      </a:schemeClr>
                    </a:solidFill>
                  </a:tcPr>
                </a:tc>
                <a:tc>
                  <a:txBody>
                    <a:bodyPr/>
                    <a:lstStyle/>
                    <a:p>
                      <a:pPr algn="ctr"/>
                      <a:r>
                        <a:rPr lang="en-US" dirty="0">
                          <a:solidFill>
                            <a:srgbClr val="FF0000"/>
                          </a:solidFill>
                        </a:rPr>
                        <a:t>Nam</a:t>
                      </a:r>
                      <a:endParaRPr lang="en-US" dirty="0">
                        <a:solidFill>
                          <a:srgbClr val="FF0000"/>
                        </a:solidFill>
                      </a:endParaRPr>
                    </a:p>
                  </a:txBody>
                  <a:tcPr>
                    <a:solidFill>
                      <a:schemeClr val="tx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solidFill>
                            <a:srgbClr val="FF0000"/>
                          </a:solidFill>
                        </a:rPr>
                        <a:t>không </a:t>
                      </a:r>
                      <a:r>
                        <a:rPr lang="en-US" dirty="0" err="1">
                          <a:solidFill>
                            <a:srgbClr val="FF0000"/>
                          </a:solidFill>
                        </a:rPr>
                        <a:t>mưa</a:t>
                      </a:r>
                      <a:endParaRPr lang="en-US" dirty="0">
                        <a:solidFill>
                          <a:srgbClr val="FF0000"/>
                        </a:solidFill>
                      </a:endParaRPr>
                    </a:p>
                  </a:txBody>
                  <a:tcPr>
                    <a:solidFill>
                      <a:schemeClr val="tx1">
                        <a:lumMod val="50000"/>
                      </a:schemeClr>
                    </a:solidFill>
                  </a:tcPr>
                </a:tc>
              </a:tr>
              <a:tr h="329877">
                <a:tc>
                  <a:txBody>
                    <a:bodyPr/>
                    <a:lstStyle/>
                    <a:p>
                      <a:pPr algn="ctr"/>
                      <a:r>
                        <a:rPr lang="en-US" dirty="0">
                          <a:solidFill>
                            <a:srgbClr val="FF0000"/>
                          </a:solidFill>
                        </a:rPr>
                        <a:t>7</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cao</a:t>
                      </a:r>
                      <a:endParaRPr lang="en-US" dirty="0">
                        <a:solidFill>
                          <a:srgbClr val="FF0000"/>
                        </a:solidFill>
                      </a:endParaRPr>
                    </a:p>
                  </a:txBody>
                  <a:tcPr/>
                </a:tc>
                <a:tc>
                  <a:txBody>
                    <a:bodyPr/>
                    <a:lstStyle/>
                    <a:p>
                      <a:pPr algn="ctr"/>
                      <a:r>
                        <a:rPr lang="en-US" dirty="0">
                          <a:solidFill>
                            <a:srgbClr val="FF0000"/>
                          </a:solidFill>
                        </a:rPr>
                        <a:t>Nam</a:t>
                      </a:r>
                      <a:endParaRPr lang="en-US" dirty="0">
                        <a:solidFill>
                          <a:srgbClr val="FF0000"/>
                        </a:solidFill>
                      </a:endParaRPr>
                    </a:p>
                  </a:txBody>
                  <a:tcPr/>
                </a:tc>
                <a:tc>
                  <a:txBody>
                    <a:bodyPr/>
                    <a:lstStyle/>
                    <a:p>
                      <a:pPr algn="ctr"/>
                      <a:r>
                        <a:rPr lang="en-US" dirty="0" err="1">
                          <a:solidFill>
                            <a:srgbClr val="FF0000"/>
                          </a:solidFill>
                        </a:rPr>
                        <a:t>Mưa</a:t>
                      </a:r>
                      <a:endParaRPr lang="en-US" dirty="0">
                        <a:solidFill>
                          <a:srgbClr val="FF0000"/>
                        </a:solidFill>
                      </a:endParaRPr>
                    </a:p>
                  </a:txBody>
                  <a:tcPr/>
                </a:tc>
              </a:tr>
              <a:tr h="0">
                <a:tc>
                  <a:txBody>
                    <a:bodyPr/>
                    <a:lstStyle/>
                    <a:p>
                      <a:pPr algn="ctr"/>
                      <a:r>
                        <a:rPr lang="en-US" dirty="0">
                          <a:solidFill>
                            <a:srgbClr val="FF0000"/>
                          </a:solidFill>
                        </a:rPr>
                        <a:t>8</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thấp</a:t>
                      </a:r>
                      <a:endParaRPr lang="en-US" dirty="0">
                        <a:solidFill>
                          <a:srgbClr val="FF0000"/>
                        </a:solidFill>
                      </a:endParaRPr>
                    </a:p>
                  </a:txBody>
                  <a:tcPr/>
                </a:tc>
                <a:tc>
                  <a:txBody>
                    <a:bodyPr/>
                    <a:lstStyle/>
                    <a:p>
                      <a:pPr algn="ctr"/>
                      <a:r>
                        <a:rPr lang="en-US" dirty="0">
                          <a:solidFill>
                            <a:srgbClr val="FF0000"/>
                          </a:solidFill>
                        </a:rPr>
                        <a:t>Nam</a:t>
                      </a:r>
                      <a:endParaRPr lang="en-US"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solidFill>
                            <a:srgbClr val="FF0000"/>
                          </a:solidFill>
                        </a:rPr>
                        <a:t>không </a:t>
                      </a:r>
                      <a:r>
                        <a:rPr lang="en-US" dirty="0" err="1">
                          <a:solidFill>
                            <a:srgbClr val="FF0000"/>
                          </a:solidFill>
                        </a:rPr>
                        <a:t>mưa</a:t>
                      </a:r>
                      <a:endParaRPr lang="en-US" dirty="0">
                        <a:solidFill>
                          <a:srgbClr val="FF0000"/>
                        </a:solidFill>
                      </a:endParaRPr>
                    </a:p>
                  </a:txBody>
                  <a:tcPr/>
                </a:tc>
              </a:tr>
            </a:tbl>
          </a:graphicData>
        </a:graphic>
      </p:graphicFrame>
      <mc:AlternateContent xmlns:mc="http://schemas.openxmlformats.org/markup-compatibility/2006">
        <mc:Choice xmlns:a14="http://schemas.microsoft.com/office/drawing/2010/main" Requires="a14">
          <p:sp>
            <p:nvSpPr>
              <p:cNvPr id="7" name="TextBox 6"/>
              <p:cNvSpPr txBox="1"/>
              <p:nvPr/>
            </p:nvSpPr>
            <p:spPr>
              <a:xfrm>
                <a:off x="5701145" y="1423821"/>
                <a:ext cx="3442855" cy="1457515"/>
              </a:xfrm>
              <a:prstGeom prst="rect">
                <a:avLst/>
              </a:prstGeom>
              <a:noFill/>
            </p:spPr>
            <p:txBody>
              <a:bodyPr wrap="square" rtlCol="0">
                <a:spAutoFit/>
              </a:bodyPr>
              <a:lstStyle/>
              <a:p>
                <a:pPr marL="0" lvl="0" indent="0">
                  <a:lnSpc>
                    <a:spcPct val="107000"/>
                  </a:lnSpc>
                  <a:spcAft>
                    <a:spcPts val="800"/>
                  </a:spcAft>
                  <a:buNone/>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18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Tính </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Entropy </a:t>
                </a:r>
                <a:r>
                  <a:rPr lang="en-US"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dựa</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vào </a:t>
                </a:r>
                <a:r>
                  <a:rPr lang="en-US"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cột</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smtClean="0">
                    <a:solidFill>
                      <a:schemeClr val="tx1"/>
                    </a:solidFill>
                  </a:rPr>
                  <a:t>S </a:t>
                </a:r>
                <a:r>
                  <a:rPr lang="en-US" sz="1800" dirty="0">
                    <a:solidFill>
                      <a:schemeClr val="tx1"/>
                    </a:solidFill>
                  </a:rPr>
                  <a:t>= -</a:t>
                </a:r>
                <a14:m>
                  <m:oMath xmlns:m="http://schemas.openxmlformats.org/officeDocument/2006/math">
                    <m:r>
                      <a:rPr lang="en-US" sz="1800" i="1">
                        <a:solidFill>
                          <a:schemeClr val="tx1"/>
                        </a:solidFill>
                        <a:latin typeface="Cambria Math" panose="02040503050406030204" pitchFamily="18" charset="0"/>
                      </a:rPr>
                      <m:t> </m:t>
                    </m:r>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4</m:t>
                        </m:r>
                      </m:num>
                      <m:den>
                        <m:r>
                          <a:rPr lang="en-US" sz="1800" i="1">
                            <a:solidFill>
                              <a:schemeClr val="tx1"/>
                            </a:solidFill>
                            <a:latin typeface="Cambria Math" panose="02040503050406030204" pitchFamily="18" charset="0"/>
                          </a:rPr>
                          <m:t>5</m:t>
                        </m:r>
                      </m:den>
                    </m:f>
                  </m:oMath>
                </a14:m>
                <a:r>
                  <a:rPr lang="en-US" sz="1800" dirty="0">
                    <a:solidFill>
                      <a:schemeClr val="tx1"/>
                    </a:solidFill>
                  </a:rPr>
                  <a:t> log</a:t>
                </a:r>
                <a:r>
                  <a:rPr lang="en-US" sz="1800" baseline="-25000" dirty="0">
                    <a:solidFill>
                      <a:schemeClr val="tx1"/>
                    </a:solidFill>
                  </a:rPr>
                  <a:t>2</a:t>
                </a:r>
                <a14:m>
                  <m:oMath xmlns:m="http://schemas.openxmlformats.org/officeDocument/2006/math">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4</m:t>
                        </m:r>
                      </m:num>
                      <m:den>
                        <m:r>
                          <a:rPr lang="en-US" sz="1800" i="1">
                            <a:solidFill>
                              <a:schemeClr val="tx1"/>
                            </a:solidFill>
                            <a:latin typeface="Cambria Math" panose="02040503050406030204" pitchFamily="18" charset="0"/>
                          </a:rPr>
                          <m:t>5</m:t>
                        </m:r>
                      </m:den>
                    </m:f>
                  </m:oMath>
                </a14:m>
                <a:r>
                  <a:rPr lang="en-US" sz="1800" dirty="0">
                    <a:solidFill>
                      <a:schemeClr val="tx1"/>
                    </a:solidFill>
                  </a:rPr>
                  <a:t> -</a:t>
                </a:r>
                <a14:m>
                  <m:oMath xmlns:m="http://schemas.openxmlformats.org/officeDocument/2006/math">
                    <m:r>
                      <a:rPr lang="en-US" sz="1800" i="1">
                        <a:solidFill>
                          <a:schemeClr val="tx1"/>
                        </a:solidFill>
                        <a:latin typeface="Cambria Math" panose="02040503050406030204" pitchFamily="18" charset="0"/>
                      </a:rPr>
                      <m:t> </m:t>
                    </m:r>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1</m:t>
                        </m:r>
                      </m:num>
                      <m:den>
                        <m:r>
                          <a:rPr lang="en-US" sz="1800" i="1">
                            <a:solidFill>
                              <a:schemeClr val="tx1"/>
                            </a:solidFill>
                            <a:latin typeface="Cambria Math" panose="02040503050406030204" pitchFamily="18" charset="0"/>
                          </a:rPr>
                          <m:t>5</m:t>
                        </m:r>
                      </m:den>
                    </m:f>
                    <m:r>
                      <a:rPr lang="en-US" sz="1800" i="1">
                        <a:solidFill>
                          <a:schemeClr val="tx1"/>
                        </a:solidFill>
                        <a:latin typeface="Cambria Math" panose="02040503050406030204" pitchFamily="18" charset="0"/>
                      </a:rPr>
                      <m:t> </m:t>
                    </m:r>
                  </m:oMath>
                </a14:m>
                <a:r>
                  <a:rPr lang="en-US" sz="1800" dirty="0">
                    <a:solidFill>
                      <a:schemeClr val="tx1"/>
                    </a:solidFill>
                  </a:rPr>
                  <a:t>log</a:t>
                </a:r>
                <a:r>
                  <a:rPr lang="en-US" sz="1800" baseline="-25000" dirty="0">
                    <a:solidFill>
                      <a:schemeClr val="tx1"/>
                    </a:solidFill>
                  </a:rPr>
                  <a:t>2</a:t>
                </a:r>
                <a14:m>
                  <m:oMath xmlns:m="http://schemas.openxmlformats.org/officeDocument/2006/math">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1</m:t>
                        </m:r>
                      </m:num>
                      <m:den>
                        <m:r>
                          <a:rPr lang="en-US" sz="1800" i="1">
                            <a:solidFill>
                              <a:schemeClr val="tx1"/>
                            </a:solidFill>
                            <a:latin typeface="Cambria Math" panose="02040503050406030204" pitchFamily="18" charset="0"/>
                          </a:rPr>
                          <m:t>5</m:t>
                        </m:r>
                      </m:den>
                    </m:f>
                    <m:r>
                      <a:rPr lang="en-US" sz="1800" i="1">
                        <a:solidFill>
                          <a:schemeClr val="tx1"/>
                        </a:solidFill>
                        <a:latin typeface="Cambria Math" panose="02040503050406030204" pitchFamily="18" charset="0"/>
                      </a:rPr>
                      <m:t> </m:t>
                    </m:r>
                  </m:oMath>
                </a14:m>
                <a:r>
                  <a:rPr lang="en-US" sz="1800" dirty="0">
                    <a:solidFill>
                      <a:schemeClr val="tx1"/>
                    </a:solidFill>
                  </a:rPr>
                  <a:t>= 0,721</a:t>
                </a:r>
                <a:endParaRPr lang="en-US" sz="1800" dirty="0">
                  <a:solidFill>
                    <a:schemeClr val="tx1"/>
                  </a:solidFill>
                </a:endParaRPr>
              </a:p>
              <a:p>
                <a:endParaRPr lang="en-US" sz="1800" dirty="0">
                  <a:solidFill>
                    <a:schemeClr val="tx1"/>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5701145" y="1423821"/>
                <a:ext cx="3442855" cy="1457515"/>
              </a:xfrm>
              <a:prstGeom prst="rect">
                <a:avLst/>
              </a:prstGeom>
              <a:blipFill rotWithShape="1">
                <a:blip r:embed="rId1"/>
                <a:stretch>
                  <a:fillRect l="-3" t="-10" b="23"/>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graphicFrame>
        <p:nvGraphicFramePr>
          <p:cNvPr id="7" name="Table 4"/>
          <p:cNvGraphicFramePr/>
          <p:nvPr/>
        </p:nvGraphicFramePr>
        <p:xfrm>
          <a:off x="4001930" y="150323"/>
          <a:ext cx="5065870" cy="2948524"/>
        </p:xfrm>
        <a:graphic>
          <a:graphicData uri="http://schemas.openxmlformats.org/drawingml/2006/table">
            <a:tbl>
              <a:tblPr firstRow="1" bandRow="1">
                <a:tableStyleId>{5C22544A-7EE6-4342-B048-85BDC9FD1C3A}</a:tableStyleId>
              </a:tblPr>
              <a:tblGrid>
                <a:gridCol w="1117750"/>
                <a:gridCol w="851629"/>
                <a:gridCol w="1115291"/>
                <a:gridCol w="803564"/>
                <a:gridCol w="1177636"/>
              </a:tblGrid>
              <a:tr h="334585">
                <a:tc>
                  <a:txBody>
                    <a:bodyPr/>
                    <a:lstStyle/>
                    <a:p>
                      <a:pPr algn="ctr"/>
                      <a:r>
                        <a:rPr lang="en-US" dirty="0" err="1">
                          <a:solidFill>
                            <a:srgbClr val="FF0000"/>
                          </a:solidFill>
                        </a:rPr>
                        <a:t>Đối</a:t>
                      </a:r>
                      <a:r>
                        <a:rPr lang="en-US" dirty="0">
                          <a:solidFill>
                            <a:srgbClr val="FF0000"/>
                          </a:solidFill>
                        </a:rPr>
                        <a:t> </a:t>
                      </a:r>
                      <a:r>
                        <a:rPr lang="en-US" dirty="0" err="1">
                          <a:solidFill>
                            <a:srgbClr val="FF0000"/>
                          </a:solidFill>
                        </a:rPr>
                        <a:t>tượng</a:t>
                      </a:r>
                      <a:endParaRPr lang="en-US" dirty="0">
                        <a:solidFill>
                          <a:srgbClr val="FF0000"/>
                        </a:solidFill>
                      </a:endParaRPr>
                    </a:p>
                  </a:txBody>
                  <a:tcPr/>
                </a:tc>
                <a:tc>
                  <a:txBody>
                    <a:bodyPr/>
                    <a:lstStyle/>
                    <a:p>
                      <a:pPr algn="ctr"/>
                      <a:r>
                        <a:rPr lang="en-US" dirty="0" err="1">
                          <a:solidFill>
                            <a:srgbClr val="FF0000"/>
                          </a:solidFill>
                        </a:rPr>
                        <a:t>Mây</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Áp</a:t>
                      </a:r>
                      <a:r>
                        <a:rPr lang="en-US" dirty="0">
                          <a:solidFill>
                            <a:srgbClr val="FF0000"/>
                          </a:solidFill>
                        </a:rPr>
                        <a:t> </a:t>
                      </a:r>
                      <a:r>
                        <a:rPr lang="en-US" dirty="0" err="1">
                          <a:solidFill>
                            <a:srgbClr val="FF0000"/>
                          </a:solidFill>
                        </a:rPr>
                        <a:t>suất</a:t>
                      </a:r>
                      <a:endParaRPr lang="en-US" dirty="0">
                        <a:solidFill>
                          <a:srgbClr val="FF0000"/>
                        </a:solidFill>
                      </a:endParaRPr>
                    </a:p>
                  </a:txBody>
                  <a:tcPr/>
                </a:tc>
                <a:tc>
                  <a:txBody>
                    <a:bodyPr/>
                    <a:lstStyle/>
                    <a:p>
                      <a:pPr algn="ctr"/>
                      <a:r>
                        <a:rPr lang="en-US" dirty="0" err="1">
                          <a:solidFill>
                            <a:srgbClr val="FF0000"/>
                          </a:solidFill>
                        </a:rPr>
                        <a:t>Gió</a:t>
                      </a:r>
                      <a:endParaRPr lang="en-US" dirty="0">
                        <a:solidFill>
                          <a:srgbClr val="FF0000"/>
                        </a:solidFill>
                      </a:endParaRPr>
                    </a:p>
                  </a:txBody>
                  <a:tcPr/>
                </a:tc>
                <a:tc>
                  <a:txBody>
                    <a:bodyPr/>
                    <a:lstStyle/>
                    <a:p>
                      <a:pPr algn="ctr"/>
                      <a:r>
                        <a:rPr lang="en-US" dirty="0" err="1">
                          <a:solidFill>
                            <a:srgbClr val="FF0000"/>
                          </a:solidFill>
                        </a:rPr>
                        <a:t>Kết</a:t>
                      </a:r>
                      <a:r>
                        <a:rPr lang="en-US" dirty="0">
                          <a:solidFill>
                            <a:srgbClr val="FF0000"/>
                          </a:solidFill>
                        </a:rPr>
                        <a:t> </a:t>
                      </a:r>
                      <a:r>
                        <a:rPr lang="en-US" dirty="0" err="1">
                          <a:solidFill>
                            <a:srgbClr val="FF0000"/>
                          </a:solidFill>
                        </a:rPr>
                        <a:t>quả</a:t>
                      </a:r>
                      <a:endParaRPr lang="en-US" dirty="0">
                        <a:solidFill>
                          <a:srgbClr val="FF0000"/>
                        </a:solidFill>
                      </a:endParaRPr>
                    </a:p>
                  </a:txBody>
                  <a:tcPr/>
                </a:tc>
              </a:tr>
              <a:tr h="329877">
                <a:tc>
                  <a:txBody>
                    <a:bodyPr/>
                    <a:lstStyle/>
                    <a:p>
                      <a:pPr algn="ctr"/>
                      <a:r>
                        <a:rPr lang="en-US" dirty="0">
                          <a:solidFill>
                            <a:srgbClr val="FF0000"/>
                          </a:solidFill>
                        </a:rPr>
                        <a:t>1</a:t>
                      </a:r>
                      <a:endParaRPr lang="en-US" dirty="0">
                        <a:solidFill>
                          <a:srgbClr val="FF0000"/>
                        </a:solidFill>
                      </a:endParaRPr>
                    </a:p>
                  </a:txBody>
                  <a:tcPr/>
                </a:tc>
                <a:tc>
                  <a:txBody>
                    <a:bodyPr/>
                    <a:lstStyle/>
                    <a:p>
                      <a:pPr algn="ctr"/>
                      <a:r>
                        <a:rPr lang="en-US" dirty="0">
                          <a:solidFill>
                            <a:srgbClr val="FF0000"/>
                          </a:solidFill>
                        </a:rPr>
                        <a:t>ít</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cao</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Bắc</a:t>
                      </a:r>
                      <a:endParaRPr lang="en-US" dirty="0">
                        <a:solidFill>
                          <a:srgbClr val="FF0000"/>
                        </a:solidFill>
                      </a:endParaRPr>
                    </a:p>
                  </a:txBody>
                  <a:tcPr>
                    <a:solidFill>
                      <a:schemeClr val="tx1">
                        <a:lumMod val="50000"/>
                      </a:schemeClr>
                    </a:solidFill>
                  </a:tcPr>
                </a:tc>
                <a:tc>
                  <a:txBody>
                    <a:bodyPr/>
                    <a:lstStyle/>
                    <a:p>
                      <a:pPr algn="ctr"/>
                      <a:r>
                        <a:rPr lang="en-US" dirty="0">
                          <a:solidFill>
                            <a:srgbClr val="FF0000"/>
                          </a:solidFill>
                        </a:rPr>
                        <a:t>không </a:t>
                      </a:r>
                      <a:r>
                        <a:rPr lang="en-US" dirty="0" err="1">
                          <a:solidFill>
                            <a:srgbClr val="FF0000"/>
                          </a:solidFill>
                        </a:rPr>
                        <a:t>mưa</a:t>
                      </a:r>
                      <a:endParaRPr lang="en-US" dirty="0">
                        <a:solidFill>
                          <a:srgbClr val="FF0000"/>
                        </a:solidFill>
                      </a:endParaRPr>
                    </a:p>
                  </a:txBody>
                  <a:tcPr>
                    <a:solidFill>
                      <a:schemeClr val="tx1">
                        <a:lumMod val="50000"/>
                      </a:schemeClr>
                    </a:solidFill>
                  </a:tcPr>
                </a:tc>
              </a:tr>
              <a:tr h="329877">
                <a:tc>
                  <a:txBody>
                    <a:bodyPr/>
                    <a:lstStyle/>
                    <a:p>
                      <a:pPr algn="ctr"/>
                      <a:r>
                        <a:rPr lang="en-US" dirty="0">
                          <a:solidFill>
                            <a:srgbClr val="FF0000"/>
                          </a:solidFill>
                        </a:rPr>
                        <a:t>2</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cao</a:t>
                      </a:r>
                      <a:endParaRPr lang="en-US" dirty="0">
                        <a:solidFill>
                          <a:srgbClr val="FF0000"/>
                        </a:solidFill>
                      </a:endParaRPr>
                    </a:p>
                  </a:txBody>
                  <a:tcPr/>
                </a:tc>
                <a:tc>
                  <a:txBody>
                    <a:bodyPr/>
                    <a:lstStyle/>
                    <a:p>
                      <a:pPr algn="ctr"/>
                      <a:r>
                        <a:rPr lang="en-US" dirty="0" err="1">
                          <a:solidFill>
                            <a:srgbClr val="FF0000"/>
                          </a:solidFill>
                        </a:rPr>
                        <a:t>Bắc</a:t>
                      </a:r>
                      <a:endParaRPr lang="en-US" dirty="0">
                        <a:solidFill>
                          <a:srgbClr val="FF0000"/>
                        </a:solidFill>
                      </a:endParaRPr>
                    </a:p>
                  </a:txBody>
                  <a:tcPr/>
                </a:tc>
                <a:tc>
                  <a:txBody>
                    <a:bodyPr/>
                    <a:lstStyle/>
                    <a:p>
                      <a:pPr algn="ctr"/>
                      <a:r>
                        <a:rPr lang="en-US" dirty="0" err="1">
                          <a:solidFill>
                            <a:srgbClr val="FF0000"/>
                          </a:solidFill>
                        </a:rPr>
                        <a:t>Mưa</a:t>
                      </a:r>
                      <a:endParaRPr lang="en-US" dirty="0">
                        <a:solidFill>
                          <a:srgbClr val="FF0000"/>
                        </a:solidFill>
                      </a:endParaRPr>
                    </a:p>
                  </a:txBody>
                  <a:tcPr/>
                </a:tc>
              </a:tr>
              <a:tr h="329877">
                <a:tc>
                  <a:txBody>
                    <a:bodyPr/>
                    <a:lstStyle/>
                    <a:p>
                      <a:pPr algn="ctr"/>
                      <a:r>
                        <a:rPr lang="en-US" dirty="0">
                          <a:solidFill>
                            <a:srgbClr val="FF0000"/>
                          </a:solidFill>
                        </a:rPr>
                        <a:t>3</a:t>
                      </a:r>
                      <a:endParaRPr lang="en-US" dirty="0">
                        <a:solidFill>
                          <a:srgbClr val="FF0000"/>
                        </a:solidFill>
                      </a:endParaRPr>
                    </a:p>
                  </a:txBody>
                  <a:tcPr/>
                </a:tc>
                <a:tc>
                  <a:txBody>
                    <a:bodyPr/>
                    <a:lstStyle/>
                    <a:p>
                      <a:pPr algn="ctr"/>
                      <a:r>
                        <a:rPr lang="en-US" dirty="0">
                          <a:solidFill>
                            <a:srgbClr val="FF0000"/>
                          </a:solidFill>
                        </a:rPr>
                        <a:t>ít</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thấp</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Bắc</a:t>
                      </a:r>
                      <a:endParaRPr lang="en-US" dirty="0">
                        <a:solidFill>
                          <a:srgbClr val="FF0000"/>
                        </a:solidFill>
                      </a:endParaRPr>
                    </a:p>
                  </a:txBody>
                  <a:tcPr>
                    <a:solidFill>
                      <a:schemeClr val="tx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solidFill>
                            <a:srgbClr val="FF0000"/>
                          </a:solidFill>
                        </a:rPr>
                        <a:t>không </a:t>
                      </a:r>
                      <a:r>
                        <a:rPr lang="en-US" dirty="0" err="1">
                          <a:solidFill>
                            <a:srgbClr val="FF0000"/>
                          </a:solidFill>
                        </a:rPr>
                        <a:t>mưa</a:t>
                      </a:r>
                      <a:endParaRPr lang="en-US" dirty="0">
                        <a:solidFill>
                          <a:srgbClr val="FF0000"/>
                        </a:solidFill>
                      </a:endParaRPr>
                    </a:p>
                  </a:txBody>
                  <a:tcPr>
                    <a:solidFill>
                      <a:schemeClr val="tx1">
                        <a:lumMod val="50000"/>
                      </a:schemeClr>
                    </a:solidFill>
                  </a:tcPr>
                </a:tc>
              </a:tr>
              <a:tr h="329877">
                <a:tc>
                  <a:txBody>
                    <a:bodyPr/>
                    <a:lstStyle/>
                    <a:p>
                      <a:pPr algn="ctr"/>
                      <a:r>
                        <a:rPr lang="en-US" dirty="0">
                          <a:solidFill>
                            <a:srgbClr val="FF0000"/>
                          </a:solidFill>
                        </a:rPr>
                        <a:t>4</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thấp</a:t>
                      </a:r>
                      <a:endParaRPr lang="en-US" dirty="0">
                        <a:solidFill>
                          <a:srgbClr val="FF0000"/>
                        </a:solidFill>
                      </a:endParaRPr>
                    </a:p>
                  </a:txBody>
                  <a:tcPr/>
                </a:tc>
                <a:tc>
                  <a:txBody>
                    <a:bodyPr/>
                    <a:lstStyle/>
                    <a:p>
                      <a:pPr algn="ctr"/>
                      <a:r>
                        <a:rPr lang="en-US" dirty="0" err="1">
                          <a:solidFill>
                            <a:srgbClr val="FF0000"/>
                          </a:solidFill>
                        </a:rPr>
                        <a:t>Bắc</a:t>
                      </a:r>
                      <a:endParaRPr lang="en-US" dirty="0">
                        <a:solidFill>
                          <a:srgbClr val="FF0000"/>
                        </a:solidFill>
                      </a:endParaRPr>
                    </a:p>
                  </a:txBody>
                  <a:tcPr/>
                </a:tc>
                <a:tc>
                  <a:txBody>
                    <a:bodyPr/>
                    <a:lstStyle/>
                    <a:p>
                      <a:pPr algn="ctr"/>
                      <a:r>
                        <a:rPr lang="en-US" dirty="0" err="1">
                          <a:solidFill>
                            <a:srgbClr val="FF0000"/>
                          </a:solidFill>
                        </a:rPr>
                        <a:t>Mưa</a:t>
                      </a:r>
                      <a:endParaRPr lang="en-US" dirty="0">
                        <a:solidFill>
                          <a:srgbClr val="FF0000"/>
                        </a:solidFill>
                      </a:endParaRPr>
                    </a:p>
                  </a:txBody>
                  <a:tcPr/>
                </a:tc>
              </a:tr>
              <a:tr h="329877">
                <a:tc>
                  <a:txBody>
                    <a:bodyPr/>
                    <a:lstStyle/>
                    <a:p>
                      <a:pPr algn="ctr"/>
                      <a:r>
                        <a:rPr lang="en-US" dirty="0">
                          <a:solidFill>
                            <a:srgbClr val="FF0000"/>
                          </a:solidFill>
                        </a:rPr>
                        <a:t>5</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trung</a:t>
                      </a:r>
                      <a:r>
                        <a:rPr lang="en-US" dirty="0">
                          <a:solidFill>
                            <a:srgbClr val="FF0000"/>
                          </a:solidFill>
                        </a:rPr>
                        <a:t> </a:t>
                      </a:r>
                      <a:r>
                        <a:rPr lang="en-US" dirty="0" err="1">
                          <a:solidFill>
                            <a:srgbClr val="FF0000"/>
                          </a:solidFill>
                        </a:rPr>
                        <a:t>bình</a:t>
                      </a:r>
                      <a:endParaRPr lang="en-US" dirty="0">
                        <a:solidFill>
                          <a:srgbClr val="FF0000"/>
                        </a:solidFill>
                      </a:endParaRPr>
                    </a:p>
                  </a:txBody>
                  <a:tcPr/>
                </a:tc>
                <a:tc>
                  <a:txBody>
                    <a:bodyPr/>
                    <a:lstStyle/>
                    <a:p>
                      <a:pPr algn="ctr"/>
                      <a:r>
                        <a:rPr lang="en-US" dirty="0" err="1">
                          <a:solidFill>
                            <a:srgbClr val="FF0000"/>
                          </a:solidFill>
                        </a:rPr>
                        <a:t>Bắc</a:t>
                      </a:r>
                      <a:endParaRPr lang="en-US" dirty="0">
                        <a:solidFill>
                          <a:srgbClr val="FF0000"/>
                        </a:solidFill>
                      </a:endParaRPr>
                    </a:p>
                  </a:txBody>
                  <a:tcPr/>
                </a:tc>
                <a:tc>
                  <a:txBody>
                    <a:bodyPr/>
                    <a:lstStyle/>
                    <a:p>
                      <a:pPr algn="ctr"/>
                      <a:r>
                        <a:rPr lang="en-US" dirty="0" err="1">
                          <a:solidFill>
                            <a:srgbClr val="FF0000"/>
                          </a:solidFill>
                        </a:rPr>
                        <a:t>Mưa</a:t>
                      </a:r>
                      <a:endParaRPr lang="en-US" dirty="0">
                        <a:solidFill>
                          <a:srgbClr val="FF0000"/>
                        </a:solidFill>
                      </a:endParaRPr>
                    </a:p>
                  </a:txBody>
                  <a:tcPr/>
                </a:tc>
              </a:tr>
              <a:tr h="329877">
                <a:tc>
                  <a:txBody>
                    <a:bodyPr/>
                    <a:lstStyle/>
                    <a:p>
                      <a:pPr algn="ctr"/>
                      <a:r>
                        <a:rPr lang="en-US" dirty="0">
                          <a:solidFill>
                            <a:srgbClr val="FF0000"/>
                          </a:solidFill>
                        </a:rPr>
                        <a:t>6</a:t>
                      </a:r>
                      <a:endParaRPr lang="en-US" dirty="0">
                        <a:solidFill>
                          <a:srgbClr val="FF0000"/>
                        </a:solidFill>
                      </a:endParaRPr>
                    </a:p>
                  </a:txBody>
                  <a:tcPr/>
                </a:tc>
                <a:tc>
                  <a:txBody>
                    <a:bodyPr/>
                    <a:lstStyle/>
                    <a:p>
                      <a:pPr algn="ctr"/>
                      <a:r>
                        <a:rPr lang="en-US" dirty="0">
                          <a:solidFill>
                            <a:srgbClr val="FF0000"/>
                          </a:solidFill>
                        </a:rPr>
                        <a:t>ít</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cao</a:t>
                      </a:r>
                      <a:endParaRPr lang="en-US" dirty="0">
                        <a:solidFill>
                          <a:srgbClr val="FF0000"/>
                        </a:solidFill>
                      </a:endParaRPr>
                    </a:p>
                  </a:txBody>
                  <a:tcPr>
                    <a:solidFill>
                      <a:schemeClr val="tx1">
                        <a:lumMod val="50000"/>
                      </a:schemeClr>
                    </a:solidFill>
                  </a:tcPr>
                </a:tc>
                <a:tc>
                  <a:txBody>
                    <a:bodyPr/>
                    <a:lstStyle/>
                    <a:p>
                      <a:pPr algn="ctr"/>
                      <a:r>
                        <a:rPr lang="en-US" dirty="0">
                          <a:solidFill>
                            <a:srgbClr val="FF0000"/>
                          </a:solidFill>
                        </a:rPr>
                        <a:t>Nam</a:t>
                      </a:r>
                      <a:endParaRPr lang="en-US" dirty="0">
                        <a:solidFill>
                          <a:srgbClr val="FF0000"/>
                        </a:solidFill>
                      </a:endParaRPr>
                    </a:p>
                  </a:txBody>
                  <a:tcPr>
                    <a:solidFill>
                      <a:schemeClr val="tx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solidFill>
                            <a:srgbClr val="FF0000"/>
                          </a:solidFill>
                        </a:rPr>
                        <a:t>không </a:t>
                      </a:r>
                      <a:r>
                        <a:rPr lang="en-US" dirty="0" err="1">
                          <a:solidFill>
                            <a:srgbClr val="FF0000"/>
                          </a:solidFill>
                        </a:rPr>
                        <a:t>mưa</a:t>
                      </a:r>
                      <a:endParaRPr lang="en-US" dirty="0">
                        <a:solidFill>
                          <a:srgbClr val="FF0000"/>
                        </a:solidFill>
                      </a:endParaRPr>
                    </a:p>
                  </a:txBody>
                  <a:tcPr>
                    <a:solidFill>
                      <a:schemeClr val="tx1">
                        <a:lumMod val="50000"/>
                      </a:schemeClr>
                    </a:solidFill>
                  </a:tcPr>
                </a:tc>
              </a:tr>
              <a:tr h="329877">
                <a:tc>
                  <a:txBody>
                    <a:bodyPr/>
                    <a:lstStyle/>
                    <a:p>
                      <a:pPr algn="ctr"/>
                      <a:r>
                        <a:rPr lang="en-US" dirty="0">
                          <a:solidFill>
                            <a:srgbClr val="FF0000"/>
                          </a:solidFill>
                        </a:rPr>
                        <a:t>7</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cao</a:t>
                      </a:r>
                      <a:endParaRPr lang="en-US" dirty="0">
                        <a:solidFill>
                          <a:srgbClr val="FF0000"/>
                        </a:solidFill>
                      </a:endParaRPr>
                    </a:p>
                  </a:txBody>
                  <a:tcPr/>
                </a:tc>
                <a:tc>
                  <a:txBody>
                    <a:bodyPr/>
                    <a:lstStyle/>
                    <a:p>
                      <a:pPr algn="ctr"/>
                      <a:r>
                        <a:rPr lang="en-US" dirty="0">
                          <a:solidFill>
                            <a:srgbClr val="FF0000"/>
                          </a:solidFill>
                        </a:rPr>
                        <a:t>Nam</a:t>
                      </a:r>
                      <a:endParaRPr lang="en-US" dirty="0">
                        <a:solidFill>
                          <a:srgbClr val="FF0000"/>
                        </a:solidFill>
                      </a:endParaRPr>
                    </a:p>
                  </a:txBody>
                  <a:tcPr/>
                </a:tc>
                <a:tc>
                  <a:txBody>
                    <a:bodyPr/>
                    <a:lstStyle/>
                    <a:p>
                      <a:pPr algn="ctr"/>
                      <a:r>
                        <a:rPr lang="en-US" dirty="0" err="1">
                          <a:solidFill>
                            <a:srgbClr val="FF0000"/>
                          </a:solidFill>
                        </a:rPr>
                        <a:t>Mưa</a:t>
                      </a:r>
                      <a:endParaRPr lang="en-US" dirty="0">
                        <a:solidFill>
                          <a:srgbClr val="FF0000"/>
                        </a:solidFill>
                      </a:endParaRPr>
                    </a:p>
                  </a:txBody>
                  <a:tcPr/>
                </a:tc>
              </a:tr>
              <a:tr h="0">
                <a:tc>
                  <a:txBody>
                    <a:bodyPr/>
                    <a:lstStyle/>
                    <a:p>
                      <a:pPr algn="ctr"/>
                      <a:r>
                        <a:rPr lang="en-US" dirty="0">
                          <a:solidFill>
                            <a:srgbClr val="FF0000"/>
                          </a:solidFill>
                        </a:rPr>
                        <a:t>8</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thấp</a:t>
                      </a:r>
                      <a:endParaRPr lang="en-US" dirty="0">
                        <a:solidFill>
                          <a:srgbClr val="FF0000"/>
                        </a:solidFill>
                      </a:endParaRPr>
                    </a:p>
                  </a:txBody>
                  <a:tcPr/>
                </a:tc>
                <a:tc>
                  <a:txBody>
                    <a:bodyPr/>
                    <a:lstStyle/>
                    <a:p>
                      <a:pPr algn="ctr"/>
                      <a:r>
                        <a:rPr lang="en-US" dirty="0">
                          <a:solidFill>
                            <a:srgbClr val="FF0000"/>
                          </a:solidFill>
                        </a:rPr>
                        <a:t>Nam</a:t>
                      </a:r>
                      <a:endParaRPr lang="en-US"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solidFill>
                            <a:srgbClr val="FF0000"/>
                          </a:solidFill>
                        </a:rPr>
                        <a:t>không </a:t>
                      </a:r>
                      <a:r>
                        <a:rPr lang="en-US" dirty="0" err="1">
                          <a:solidFill>
                            <a:srgbClr val="FF0000"/>
                          </a:solidFill>
                        </a:rPr>
                        <a:t>mưa</a:t>
                      </a:r>
                      <a:endParaRPr lang="en-US" dirty="0">
                        <a:solidFill>
                          <a:srgbClr val="FF0000"/>
                        </a:solidFill>
                      </a:endParaRPr>
                    </a:p>
                  </a:txBody>
                  <a:tcPr/>
                </a:tc>
              </a:tr>
            </a:tbl>
          </a:graphicData>
        </a:graphic>
      </p:graphicFrame>
      <mc:AlternateContent xmlns:mc="http://schemas.openxmlformats.org/markup-compatibility/2006">
        <mc:Choice xmlns:a14="http://schemas.microsoft.com/office/drawing/2010/main" Requires="a14">
          <p:sp>
            <p:nvSpPr>
              <p:cNvPr id="8" name="TextBox 7"/>
              <p:cNvSpPr txBox="1"/>
              <p:nvPr/>
            </p:nvSpPr>
            <p:spPr>
              <a:xfrm>
                <a:off x="12989" y="1186567"/>
                <a:ext cx="3928630" cy="3178884"/>
              </a:xfrm>
              <a:prstGeom prst="rect">
                <a:avLst/>
              </a:prstGeom>
              <a:noFill/>
            </p:spPr>
            <p:txBody>
              <a:bodyPr wrap="square" rtlCol="0">
                <a:spAutoFit/>
              </a:bodyPr>
              <a:lstStyle/>
              <a:p>
                <a:pPr marL="0" lvl="0" indent="0">
                  <a:lnSpc>
                    <a:spcPct val="107000"/>
                  </a:lnSpc>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Tính Entropy </a:t>
                </a:r>
                <a:r>
                  <a:rPr lang="en-US" sz="18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tính </a:t>
                </a:r>
                <a:r>
                  <a:rPr lang="en-US" sz="18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suy </a:t>
                </a:r>
                <a:r>
                  <a:rPr lang="en-US" sz="18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a:t>
                </a:r>
                <a:endPar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07000"/>
                  </a:lnSpc>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2.1 Tính Entropy </a:t>
                </a:r>
                <a:r>
                  <a:rPr lang="en-US" sz="18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tính </a:t>
                </a:r>
                <a:endParaRPr lang="en-US" sz="1800" b="1"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07000"/>
                  </a:lnSpc>
                  <a:buNone/>
                </a:pPr>
                <a:endPar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lnSpc>
                    <a:spcPct val="107000"/>
                  </a:lnSpc>
                </a:pPr>
                <a:r>
                  <a:rPr lang="en-US" sz="1800" dirty="0" err="1">
                    <a:solidFill>
                      <a:schemeClr val="tx1"/>
                    </a:solidFill>
                  </a:rPr>
                  <a:t>AE</a:t>
                </a:r>
                <a:r>
                  <a:rPr lang="en-US" sz="1800" baseline="-25000" dirty="0" err="1">
                    <a:solidFill>
                      <a:schemeClr val="tx1"/>
                    </a:solidFill>
                  </a:rPr>
                  <a:t>áp</a:t>
                </a:r>
                <a:r>
                  <a:rPr lang="en-US" sz="1800" baseline="-25000" dirty="0">
                    <a:solidFill>
                      <a:schemeClr val="tx1"/>
                    </a:solidFill>
                  </a:rPr>
                  <a:t> </a:t>
                </a:r>
                <a:r>
                  <a:rPr lang="en-US" sz="1800" baseline="-25000" dirty="0" err="1">
                    <a:solidFill>
                      <a:schemeClr val="tx1"/>
                    </a:solidFill>
                  </a:rPr>
                  <a:t>suất</a:t>
                </a:r>
                <a:r>
                  <a:rPr lang="en-US" sz="1800" dirty="0">
                    <a:solidFill>
                      <a:schemeClr val="tx1"/>
                    </a:solidFill>
                  </a:rPr>
                  <a:t> = </a:t>
                </a:r>
                <a14:m>
                  <m:oMath xmlns:m="http://schemas.openxmlformats.org/officeDocument/2006/math">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4</m:t>
                        </m:r>
                      </m:num>
                      <m:den>
                        <m:r>
                          <a:rPr lang="en-US" sz="1800" i="1">
                            <a:solidFill>
                              <a:schemeClr val="tx1"/>
                            </a:solidFill>
                            <a:latin typeface="Cambria Math" panose="02040503050406030204" pitchFamily="18" charset="0"/>
                          </a:rPr>
                          <m:t>5</m:t>
                        </m:r>
                      </m:den>
                    </m:f>
                  </m:oMath>
                </a14:m>
                <a:r>
                  <a:rPr lang="en-US" sz="1800" dirty="0">
                    <a:solidFill>
                      <a:schemeClr val="tx1"/>
                    </a:solidFill>
                  </a:rPr>
                  <a:t> (- </a:t>
                </a:r>
                <a14:m>
                  <m:oMath xmlns:m="http://schemas.openxmlformats.org/officeDocument/2006/math">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2</m:t>
                        </m:r>
                      </m:num>
                      <m:den>
                        <m:r>
                          <a:rPr lang="en-US" sz="1800" i="1">
                            <a:solidFill>
                              <a:schemeClr val="tx1"/>
                            </a:solidFill>
                            <a:latin typeface="Cambria Math" panose="02040503050406030204" pitchFamily="18" charset="0"/>
                          </a:rPr>
                          <m:t>4</m:t>
                        </m:r>
                      </m:den>
                    </m:f>
                  </m:oMath>
                </a14:m>
                <a:r>
                  <a:rPr lang="en-US" sz="1800" dirty="0">
                    <a:solidFill>
                      <a:schemeClr val="tx1"/>
                    </a:solidFill>
                  </a:rPr>
                  <a:t>log</a:t>
                </a:r>
                <a:r>
                  <a:rPr lang="en-US" sz="1800" baseline="-25000" dirty="0">
                    <a:solidFill>
                      <a:schemeClr val="tx1"/>
                    </a:solidFill>
                  </a:rPr>
                  <a:t>2</a:t>
                </a:r>
                <a14:m>
                  <m:oMath xmlns:m="http://schemas.openxmlformats.org/officeDocument/2006/math">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2</m:t>
                        </m:r>
                      </m:num>
                      <m:den>
                        <m:r>
                          <a:rPr lang="en-US" sz="1800" i="1">
                            <a:solidFill>
                              <a:schemeClr val="tx1"/>
                            </a:solidFill>
                            <a:latin typeface="Cambria Math" panose="02040503050406030204" pitchFamily="18" charset="0"/>
                          </a:rPr>
                          <m:t>4</m:t>
                        </m:r>
                      </m:den>
                    </m:f>
                  </m:oMath>
                </a14:m>
                <a:r>
                  <a:rPr lang="en-US" sz="1800" dirty="0">
                    <a:solidFill>
                      <a:schemeClr val="tx1"/>
                    </a:solidFill>
                  </a:rPr>
                  <a:t>  -</a:t>
                </a:r>
                <a14:m>
                  <m:oMath xmlns:m="http://schemas.openxmlformats.org/officeDocument/2006/math">
                    <m:r>
                      <a:rPr lang="en-US" sz="1800" i="1">
                        <a:solidFill>
                          <a:schemeClr val="tx1"/>
                        </a:solidFill>
                        <a:latin typeface="Cambria Math" panose="02040503050406030204" pitchFamily="18" charset="0"/>
                      </a:rPr>
                      <m:t>  </m:t>
                    </m:r>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1</m:t>
                        </m:r>
                      </m:num>
                      <m:den>
                        <m:r>
                          <a:rPr lang="en-US" sz="1800" i="1">
                            <a:solidFill>
                              <a:schemeClr val="tx1"/>
                            </a:solidFill>
                            <a:latin typeface="Cambria Math" panose="02040503050406030204" pitchFamily="18" charset="0"/>
                          </a:rPr>
                          <m:t>4</m:t>
                        </m:r>
                      </m:den>
                    </m:f>
                    <m:r>
                      <a:rPr lang="en-US" sz="1800" i="1">
                        <a:solidFill>
                          <a:schemeClr val="tx1"/>
                        </a:solidFill>
                        <a:latin typeface="Cambria Math" panose="02040503050406030204" pitchFamily="18" charset="0"/>
                      </a:rPr>
                      <m:t> </m:t>
                    </m:r>
                  </m:oMath>
                </a14:m>
                <a:r>
                  <a:rPr lang="en-US" sz="1800" dirty="0">
                    <a:solidFill>
                      <a:schemeClr val="tx1"/>
                    </a:solidFill>
                  </a:rPr>
                  <a:t>log</a:t>
                </a:r>
                <a:r>
                  <a:rPr lang="en-US" sz="1800" baseline="-25000" dirty="0">
                    <a:solidFill>
                      <a:schemeClr val="tx1"/>
                    </a:solidFill>
                  </a:rPr>
                  <a:t>2</a:t>
                </a:r>
                <a14:m>
                  <m:oMath xmlns:m="http://schemas.openxmlformats.org/officeDocument/2006/math">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1</m:t>
                        </m:r>
                      </m:num>
                      <m:den>
                        <m:r>
                          <a:rPr lang="en-US" sz="1800" i="1">
                            <a:solidFill>
                              <a:schemeClr val="tx1"/>
                            </a:solidFill>
                            <a:latin typeface="Cambria Math" panose="02040503050406030204" pitchFamily="18" charset="0"/>
                          </a:rPr>
                          <m:t>4</m:t>
                        </m:r>
                      </m:den>
                    </m:f>
                    <m:r>
                      <a:rPr lang="en-US" sz="1800" i="1">
                        <a:solidFill>
                          <a:schemeClr val="tx1"/>
                        </a:solidFill>
                        <a:latin typeface="Cambria Math" panose="02040503050406030204" pitchFamily="18" charset="0"/>
                      </a:rPr>
                      <m:t> </m:t>
                    </m:r>
                  </m:oMath>
                </a14:m>
                <a:r>
                  <a:rPr lang="en-US" sz="1800" dirty="0">
                    <a:solidFill>
                      <a:schemeClr val="tx1"/>
                    </a:solidFill>
                  </a:rPr>
                  <a:t>-</a:t>
                </a:r>
                <a14:m>
                  <m:oMath xmlns:m="http://schemas.openxmlformats.org/officeDocument/2006/math">
                    <m:r>
                      <a:rPr lang="en-US" sz="1800" i="1">
                        <a:solidFill>
                          <a:schemeClr val="tx1"/>
                        </a:solidFill>
                        <a:latin typeface="Cambria Math" panose="02040503050406030204" pitchFamily="18" charset="0"/>
                      </a:rPr>
                      <m:t>  </m:t>
                    </m:r>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1</m:t>
                        </m:r>
                      </m:num>
                      <m:den>
                        <m:r>
                          <a:rPr lang="en-US" sz="1800" i="1">
                            <a:solidFill>
                              <a:schemeClr val="tx1"/>
                            </a:solidFill>
                            <a:latin typeface="Cambria Math" panose="02040503050406030204" pitchFamily="18" charset="0"/>
                          </a:rPr>
                          <m:t>4</m:t>
                        </m:r>
                      </m:den>
                    </m:f>
                    <m:r>
                      <a:rPr lang="en-US" sz="1800" i="1">
                        <a:solidFill>
                          <a:schemeClr val="tx1"/>
                        </a:solidFill>
                        <a:latin typeface="Cambria Math" panose="02040503050406030204" pitchFamily="18" charset="0"/>
                      </a:rPr>
                      <m:t> </m:t>
                    </m:r>
                  </m:oMath>
                </a14:m>
                <a:r>
                  <a:rPr lang="en-US" sz="1800" dirty="0">
                    <a:solidFill>
                      <a:schemeClr val="tx1"/>
                    </a:solidFill>
                  </a:rPr>
                  <a:t>log</a:t>
                </a:r>
                <a:r>
                  <a:rPr lang="en-US" sz="1800" baseline="-25000" dirty="0">
                    <a:solidFill>
                      <a:schemeClr val="tx1"/>
                    </a:solidFill>
                  </a:rPr>
                  <a:t>2</a:t>
                </a:r>
                <a14:m>
                  <m:oMath xmlns:m="http://schemas.openxmlformats.org/officeDocument/2006/math">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1</m:t>
                        </m:r>
                      </m:num>
                      <m:den>
                        <m:r>
                          <a:rPr lang="en-US" sz="1800" i="1">
                            <a:solidFill>
                              <a:schemeClr val="tx1"/>
                            </a:solidFill>
                            <a:latin typeface="Cambria Math" panose="02040503050406030204" pitchFamily="18" charset="0"/>
                          </a:rPr>
                          <m:t>4</m:t>
                        </m:r>
                      </m:den>
                    </m:f>
                  </m:oMath>
                </a14:m>
                <a:r>
                  <a:rPr lang="en-US" sz="1800" dirty="0">
                    <a:solidFill>
                      <a:schemeClr val="tx1"/>
                    </a:solidFill>
                  </a:rPr>
                  <a:t>) + </a:t>
                </a:r>
                <a14:m>
                  <m:oMath xmlns:m="http://schemas.openxmlformats.org/officeDocument/2006/math">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1</m:t>
                        </m:r>
                      </m:num>
                      <m:den>
                        <m:r>
                          <a:rPr lang="en-US" sz="1800" i="1">
                            <a:solidFill>
                              <a:schemeClr val="tx1"/>
                            </a:solidFill>
                            <a:latin typeface="Cambria Math" panose="02040503050406030204" pitchFamily="18" charset="0"/>
                          </a:rPr>
                          <m:t>5</m:t>
                        </m:r>
                      </m:den>
                    </m:f>
                  </m:oMath>
                </a14:m>
                <a:r>
                  <a:rPr lang="en-US" sz="1800" dirty="0">
                    <a:solidFill>
                      <a:schemeClr val="tx1"/>
                    </a:solidFill>
                  </a:rPr>
                  <a:t> (- </a:t>
                </a:r>
                <a14:m>
                  <m:oMath xmlns:m="http://schemas.openxmlformats.org/officeDocument/2006/math">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1</m:t>
                        </m:r>
                      </m:num>
                      <m:den>
                        <m:r>
                          <a:rPr lang="en-US" sz="1800" i="1">
                            <a:solidFill>
                              <a:schemeClr val="tx1"/>
                            </a:solidFill>
                            <a:latin typeface="Cambria Math" panose="02040503050406030204" pitchFamily="18" charset="0"/>
                          </a:rPr>
                          <m:t>1</m:t>
                        </m:r>
                      </m:den>
                    </m:f>
                  </m:oMath>
                </a14:m>
                <a:r>
                  <a:rPr lang="en-US" sz="1800" dirty="0">
                    <a:solidFill>
                      <a:schemeClr val="tx1"/>
                    </a:solidFill>
                  </a:rPr>
                  <a:t>log</a:t>
                </a:r>
                <a:r>
                  <a:rPr lang="en-US" sz="1800" baseline="-25000" dirty="0">
                    <a:solidFill>
                      <a:schemeClr val="tx1"/>
                    </a:solidFill>
                  </a:rPr>
                  <a:t>2</a:t>
                </a:r>
                <a14:m>
                  <m:oMath xmlns:m="http://schemas.openxmlformats.org/officeDocument/2006/math">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1</m:t>
                        </m:r>
                      </m:num>
                      <m:den>
                        <m:r>
                          <a:rPr lang="en-US" sz="1800" i="1">
                            <a:solidFill>
                              <a:schemeClr val="tx1"/>
                            </a:solidFill>
                            <a:latin typeface="Cambria Math" panose="02040503050406030204" pitchFamily="18" charset="0"/>
                          </a:rPr>
                          <m:t>1</m:t>
                        </m:r>
                      </m:den>
                    </m:f>
                  </m:oMath>
                </a14:m>
                <a:r>
                  <a:rPr lang="en-US" sz="1800" dirty="0">
                    <a:solidFill>
                      <a:schemeClr val="tx1"/>
                    </a:solidFill>
                  </a:rPr>
                  <a:t>) = 1,2</a:t>
                </a:r>
                <a:endParaRPr lang="en-US" sz="1800" dirty="0">
                  <a:solidFill>
                    <a:schemeClr val="tx1"/>
                  </a:solidFill>
                </a:endParaRPr>
              </a:p>
              <a:p>
                <a:pPr lvl="1"/>
                <a:r>
                  <a:rPr lang="en-US" sz="1800" dirty="0">
                    <a:solidFill>
                      <a:schemeClr val="tx1"/>
                    </a:solidFill>
                  </a:rPr>
                  <a:t> </a:t>
                </a:r>
                <a:endParaRPr lang="en-US" sz="1800" dirty="0">
                  <a:solidFill>
                    <a:schemeClr val="tx1"/>
                  </a:solidFill>
                </a:endParaRPr>
              </a:p>
              <a:p>
                <a:pPr lvl="1"/>
                <a:r>
                  <a:rPr lang="en-US" sz="1800" dirty="0" err="1">
                    <a:solidFill>
                      <a:schemeClr val="tx1"/>
                    </a:solidFill>
                  </a:rPr>
                  <a:t>AE</a:t>
                </a:r>
                <a:r>
                  <a:rPr lang="en-US" sz="1800" baseline="-25000" dirty="0" err="1">
                    <a:solidFill>
                      <a:schemeClr val="tx1"/>
                    </a:solidFill>
                  </a:rPr>
                  <a:t>gió</a:t>
                </a:r>
                <a:r>
                  <a:rPr lang="en-US" sz="1800" dirty="0">
                    <a:solidFill>
                      <a:schemeClr val="tx1"/>
                    </a:solidFill>
                  </a:rPr>
                  <a:t> = </a:t>
                </a:r>
                <a14:m>
                  <m:oMath xmlns:m="http://schemas.openxmlformats.org/officeDocument/2006/math">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4</m:t>
                        </m:r>
                      </m:num>
                      <m:den>
                        <m:r>
                          <a:rPr lang="en-US" sz="1800" i="1">
                            <a:solidFill>
                              <a:schemeClr val="tx1"/>
                            </a:solidFill>
                            <a:latin typeface="Cambria Math" panose="02040503050406030204" pitchFamily="18" charset="0"/>
                          </a:rPr>
                          <m:t>5</m:t>
                        </m:r>
                      </m:den>
                    </m:f>
                  </m:oMath>
                </a14:m>
                <a:r>
                  <a:rPr lang="en-US" sz="1800" dirty="0">
                    <a:solidFill>
                      <a:schemeClr val="tx1"/>
                    </a:solidFill>
                  </a:rPr>
                  <a:t> (- </a:t>
                </a:r>
                <a14:m>
                  <m:oMath xmlns:m="http://schemas.openxmlformats.org/officeDocument/2006/math">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3</m:t>
                        </m:r>
                      </m:num>
                      <m:den>
                        <m:r>
                          <a:rPr lang="en-US" sz="1800" i="1">
                            <a:solidFill>
                              <a:schemeClr val="tx1"/>
                            </a:solidFill>
                            <a:latin typeface="Cambria Math" panose="02040503050406030204" pitchFamily="18" charset="0"/>
                          </a:rPr>
                          <m:t>4</m:t>
                        </m:r>
                      </m:den>
                    </m:f>
                  </m:oMath>
                </a14:m>
                <a:r>
                  <a:rPr lang="en-US" sz="1800" dirty="0">
                    <a:solidFill>
                      <a:schemeClr val="tx1"/>
                    </a:solidFill>
                  </a:rPr>
                  <a:t>log</a:t>
                </a:r>
                <a:r>
                  <a:rPr lang="en-US" sz="1800" baseline="-25000" dirty="0">
                    <a:solidFill>
                      <a:schemeClr val="tx1"/>
                    </a:solidFill>
                  </a:rPr>
                  <a:t>2</a:t>
                </a:r>
                <a14:m>
                  <m:oMath xmlns:m="http://schemas.openxmlformats.org/officeDocument/2006/math">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3</m:t>
                        </m:r>
                      </m:num>
                      <m:den>
                        <m:r>
                          <a:rPr lang="en-US" sz="1800" i="1">
                            <a:solidFill>
                              <a:schemeClr val="tx1"/>
                            </a:solidFill>
                            <a:latin typeface="Cambria Math" panose="02040503050406030204" pitchFamily="18" charset="0"/>
                          </a:rPr>
                          <m:t>4</m:t>
                        </m:r>
                      </m:den>
                    </m:f>
                  </m:oMath>
                </a14:m>
                <a:r>
                  <a:rPr lang="en-US" sz="1800" dirty="0">
                    <a:solidFill>
                      <a:schemeClr val="tx1"/>
                    </a:solidFill>
                  </a:rPr>
                  <a:t>  -</a:t>
                </a:r>
                <a14:m>
                  <m:oMath xmlns:m="http://schemas.openxmlformats.org/officeDocument/2006/math">
                    <m:r>
                      <a:rPr lang="en-US" sz="1800" i="1">
                        <a:solidFill>
                          <a:schemeClr val="tx1"/>
                        </a:solidFill>
                        <a:latin typeface="Cambria Math" panose="02040503050406030204" pitchFamily="18" charset="0"/>
                      </a:rPr>
                      <m:t>  </m:t>
                    </m:r>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1</m:t>
                        </m:r>
                      </m:num>
                      <m:den>
                        <m:r>
                          <a:rPr lang="en-US" sz="1800" i="1">
                            <a:solidFill>
                              <a:schemeClr val="tx1"/>
                            </a:solidFill>
                            <a:latin typeface="Cambria Math" panose="02040503050406030204" pitchFamily="18" charset="0"/>
                          </a:rPr>
                          <m:t>4</m:t>
                        </m:r>
                      </m:den>
                    </m:f>
                    <m:r>
                      <a:rPr lang="en-US" sz="1800" i="1">
                        <a:solidFill>
                          <a:schemeClr val="tx1"/>
                        </a:solidFill>
                        <a:latin typeface="Cambria Math" panose="02040503050406030204" pitchFamily="18" charset="0"/>
                      </a:rPr>
                      <m:t> </m:t>
                    </m:r>
                  </m:oMath>
                </a14:m>
                <a:r>
                  <a:rPr lang="en-US" sz="1800" dirty="0">
                    <a:solidFill>
                      <a:schemeClr val="tx1"/>
                    </a:solidFill>
                  </a:rPr>
                  <a:t>log</a:t>
                </a:r>
                <a:r>
                  <a:rPr lang="en-US" sz="1800" baseline="-25000" dirty="0">
                    <a:solidFill>
                      <a:schemeClr val="tx1"/>
                    </a:solidFill>
                  </a:rPr>
                  <a:t>2</a:t>
                </a:r>
                <a14:m>
                  <m:oMath xmlns:m="http://schemas.openxmlformats.org/officeDocument/2006/math">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1</m:t>
                        </m:r>
                      </m:num>
                      <m:den>
                        <m:r>
                          <a:rPr lang="en-US" sz="1800" i="1">
                            <a:solidFill>
                              <a:schemeClr val="tx1"/>
                            </a:solidFill>
                            <a:latin typeface="Cambria Math" panose="02040503050406030204" pitchFamily="18" charset="0"/>
                          </a:rPr>
                          <m:t>4</m:t>
                        </m:r>
                      </m:den>
                    </m:f>
                    <m:r>
                      <a:rPr lang="en-US" sz="1800" i="1">
                        <a:solidFill>
                          <a:schemeClr val="tx1"/>
                        </a:solidFill>
                        <a:latin typeface="Cambria Math" panose="02040503050406030204" pitchFamily="18" charset="0"/>
                      </a:rPr>
                      <m:t> </m:t>
                    </m:r>
                  </m:oMath>
                </a14:m>
                <a:r>
                  <a:rPr lang="en-US" sz="1800" dirty="0">
                    <a:solidFill>
                      <a:schemeClr val="tx1"/>
                    </a:solidFill>
                  </a:rPr>
                  <a:t>) + </a:t>
                </a:r>
                <a14:m>
                  <m:oMath xmlns:m="http://schemas.openxmlformats.org/officeDocument/2006/math">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1</m:t>
                        </m:r>
                      </m:num>
                      <m:den>
                        <m:r>
                          <a:rPr lang="en-US" sz="1800" i="1">
                            <a:solidFill>
                              <a:schemeClr val="tx1"/>
                            </a:solidFill>
                            <a:latin typeface="Cambria Math" panose="02040503050406030204" pitchFamily="18" charset="0"/>
                          </a:rPr>
                          <m:t>5</m:t>
                        </m:r>
                      </m:den>
                    </m:f>
                  </m:oMath>
                </a14:m>
                <a:r>
                  <a:rPr lang="en-US" sz="1800" dirty="0">
                    <a:solidFill>
                      <a:schemeClr val="tx1"/>
                    </a:solidFill>
                  </a:rPr>
                  <a:t> (- </a:t>
                </a:r>
                <a14:m>
                  <m:oMath xmlns:m="http://schemas.openxmlformats.org/officeDocument/2006/math">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1</m:t>
                        </m:r>
                      </m:num>
                      <m:den>
                        <m:r>
                          <a:rPr lang="en-US" sz="1800" i="1">
                            <a:solidFill>
                              <a:schemeClr val="tx1"/>
                            </a:solidFill>
                            <a:latin typeface="Cambria Math" panose="02040503050406030204" pitchFamily="18" charset="0"/>
                          </a:rPr>
                          <m:t>1</m:t>
                        </m:r>
                      </m:den>
                    </m:f>
                  </m:oMath>
                </a14:m>
                <a:r>
                  <a:rPr lang="en-US" sz="1800" dirty="0">
                    <a:solidFill>
                      <a:schemeClr val="tx1"/>
                    </a:solidFill>
                  </a:rPr>
                  <a:t>log</a:t>
                </a:r>
                <a:r>
                  <a:rPr lang="en-US" sz="1800" baseline="-25000" dirty="0">
                    <a:solidFill>
                      <a:schemeClr val="tx1"/>
                    </a:solidFill>
                  </a:rPr>
                  <a:t>2</a:t>
                </a:r>
                <a14:m>
                  <m:oMath xmlns:m="http://schemas.openxmlformats.org/officeDocument/2006/math">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1</m:t>
                        </m:r>
                      </m:num>
                      <m:den>
                        <m:r>
                          <a:rPr lang="en-US" sz="1800" i="1">
                            <a:solidFill>
                              <a:schemeClr val="tx1"/>
                            </a:solidFill>
                            <a:latin typeface="Cambria Math" panose="02040503050406030204" pitchFamily="18" charset="0"/>
                          </a:rPr>
                          <m:t>1</m:t>
                        </m:r>
                      </m:den>
                    </m:f>
                  </m:oMath>
                </a14:m>
                <a:r>
                  <a:rPr lang="en-US" sz="1800" dirty="0">
                    <a:solidFill>
                      <a:schemeClr val="tx1"/>
                    </a:solidFill>
                  </a:rPr>
                  <a:t>) = 0,6490</a:t>
                </a:r>
                <a:endParaRPr lang="en-US" sz="1800" dirty="0">
                  <a:solidFill>
                    <a:schemeClr val="tx1"/>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12989" y="1186567"/>
                <a:ext cx="3928630" cy="3178884"/>
              </a:xfrm>
              <a:prstGeom prst="rect">
                <a:avLst/>
              </a:prstGeom>
              <a:blipFill rotWithShape="1">
                <a:blip r:embed="rId1"/>
                <a:stretch>
                  <a:fillRect l="-7" t="-12" r="4" b="-625"/>
                </a:stretch>
              </a:blipFill>
            </p:spPr>
            <p:txBody>
              <a:bodyPr/>
              <a:lstStyle/>
              <a:p>
                <a:r>
                  <a:rPr lang="en-US" altLang="en-US">
                    <a:noFill/>
                  </a:rPr>
                  <a:t> </a:t>
                </a:r>
              </a:p>
            </p:txBody>
          </p:sp>
        </mc:Fallback>
      </mc:AlternateContent>
      <p:sp>
        <p:nvSpPr>
          <p:cNvPr id="9" name="TextBox 8"/>
          <p:cNvSpPr txBox="1"/>
          <p:nvPr/>
        </p:nvSpPr>
        <p:spPr>
          <a:xfrm>
            <a:off x="3941619" y="3119125"/>
            <a:ext cx="5037948" cy="1482970"/>
          </a:xfrm>
          <a:prstGeom prst="rect">
            <a:avLst/>
          </a:prstGeom>
          <a:noFill/>
        </p:spPr>
        <p:txBody>
          <a:bodyPr wrap="square" rtlCol="0">
            <a:spAutoFit/>
          </a:bodyPr>
          <a:lstStyle/>
          <a:p>
            <a:pPr marL="457200">
              <a:lnSpc>
                <a:spcPct val="107000"/>
              </a:lnSpc>
              <a:spcAft>
                <a:spcPts val="800"/>
              </a:spcAft>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2.2 Suy </a:t>
            </a:r>
            <a:r>
              <a:rPr lang="en-US" sz="18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1800" baseline="-25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áp</a:t>
            </a:r>
            <a:r>
              <a:rPr lang="en-US" sz="1800"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aseline="-25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suất</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0,721 – 1,2 = - 0.479</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1800" baseline="-25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gió</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0,721 – 0,6490 </a:t>
            </a: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0.0729</a:t>
            </a:r>
            <a:endParaRPr lang="en-US" sz="18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US" sz="18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tách</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tại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gió</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4" name="Oval 3"/>
          <p:cNvSpPr/>
          <p:nvPr/>
        </p:nvSpPr>
        <p:spPr>
          <a:xfrm>
            <a:off x="3893059" y="1756757"/>
            <a:ext cx="1277924" cy="1199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không </a:t>
            </a:r>
            <a:r>
              <a:rPr lang="en-US" dirty="0" err="1"/>
              <a:t>mưa</a:t>
            </a:r>
            <a:endParaRPr lang="en-US" dirty="0"/>
          </a:p>
        </p:txBody>
      </p:sp>
      <p:cxnSp>
        <p:nvCxnSpPr>
          <p:cNvPr id="5" name="Straight Arrow Connector 4"/>
          <p:cNvCxnSpPr>
            <a:endCxn id="4" idx="0"/>
          </p:cNvCxnSpPr>
          <p:nvPr/>
        </p:nvCxnSpPr>
        <p:spPr>
          <a:xfrm flipH="1">
            <a:off x="4532021" y="1226853"/>
            <a:ext cx="1277924" cy="52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809945" y="1226853"/>
            <a:ext cx="1277924" cy="52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805276" y="1226853"/>
            <a:ext cx="284052" cy="307777"/>
          </a:xfrm>
          <a:prstGeom prst="rect">
            <a:avLst/>
          </a:prstGeom>
          <a:noFill/>
        </p:spPr>
        <p:txBody>
          <a:bodyPr wrap="none" rtlCol="0">
            <a:spAutoFit/>
          </a:bodyPr>
          <a:lstStyle/>
          <a:p>
            <a:r>
              <a:rPr lang="en-US" dirty="0">
                <a:solidFill>
                  <a:schemeClr val="tx1"/>
                </a:solidFill>
              </a:rPr>
              <a:t>ít</a:t>
            </a:r>
            <a:endParaRPr lang="en-US" dirty="0">
              <a:solidFill>
                <a:schemeClr val="tx1"/>
              </a:solidFill>
            </a:endParaRPr>
          </a:p>
        </p:txBody>
      </p:sp>
      <p:sp>
        <p:nvSpPr>
          <p:cNvPr id="8" name="TextBox 7"/>
          <p:cNvSpPr txBox="1"/>
          <p:nvPr/>
        </p:nvSpPr>
        <p:spPr>
          <a:xfrm>
            <a:off x="6500104" y="1226853"/>
            <a:ext cx="622286" cy="307777"/>
          </a:xfrm>
          <a:prstGeom prst="rect">
            <a:avLst/>
          </a:prstGeom>
          <a:noFill/>
        </p:spPr>
        <p:txBody>
          <a:bodyPr wrap="none" rtlCol="0">
            <a:spAutoFit/>
          </a:bodyPr>
          <a:lstStyle/>
          <a:p>
            <a:r>
              <a:rPr lang="en-US" dirty="0">
                <a:solidFill>
                  <a:schemeClr val="tx1"/>
                </a:solidFill>
              </a:rPr>
              <a:t>nhiều</a:t>
            </a:r>
            <a:endParaRPr lang="en-US" dirty="0">
              <a:solidFill>
                <a:schemeClr val="tx1"/>
              </a:solidFill>
            </a:endParaRPr>
          </a:p>
        </p:txBody>
      </p:sp>
      <p:sp>
        <p:nvSpPr>
          <p:cNvPr id="9" name="Rectangle: Rounded Corners 8"/>
          <p:cNvSpPr/>
          <p:nvPr/>
        </p:nvSpPr>
        <p:spPr>
          <a:xfrm>
            <a:off x="5049305" y="442944"/>
            <a:ext cx="1521280" cy="768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Mây</a:t>
            </a:r>
            <a:endParaRPr lang="en-US" dirty="0"/>
          </a:p>
        </p:txBody>
      </p:sp>
      <p:sp>
        <p:nvSpPr>
          <p:cNvPr id="10" name="Rectangle: Rounded Corners 9"/>
          <p:cNvSpPr/>
          <p:nvPr/>
        </p:nvSpPr>
        <p:spPr>
          <a:xfrm>
            <a:off x="6327229" y="1772226"/>
            <a:ext cx="1521280" cy="768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Gió</a:t>
            </a:r>
            <a:endParaRPr lang="en-US" dirty="0"/>
          </a:p>
        </p:txBody>
      </p:sp>
      <p:cxnSp>
        <p:nvCxnSpPr>
          <p:cNvPr id="11" name="Straight Arrow Connector 10"/>
          <p:cNvCxnSpPr/>
          <p:nvPr/>
        </p:nvCxnSpPr>
        <p:spPr>
          <a:xfrm flipH="1">
            <a:off x="5848303" y="2546889"/>
            <a:ext cx="1277924" cy="52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126227" y="2546889"/>
            <a:ext cx="1277924" cy="52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12880" y="2546889"/>
            <a:ext cx="562975" cy="307777"/>
          </a:xfrm>
          <a:prstGeom prst="rect">
            <a:avLst/>
          </a:prstGeom>
          <a:noFill/>
        </p:spPr>
        <p:txBody>
          <a:bodyPr wrap="none" rtlCol="0">
            <a:spAutoFit/>
          </a:bodyPr>
          <a:lstStyle/>
          <a:p>
            <a:r>
              <a:rPr lang="en-US" dirty="0">
                <a:solidFill>
                  <a:schemeClr val="tx1"/>
                </a:solidFill>
              </a:rPr>
              <a:t>Nam</a:t>
            </a:r>
            <a:endParaRPr lang="en-US" dirty="0">
              <a:solidFill>
                <a:schemeClr val="tx1"/>
              </a:solidFill>
            </a:endParaRPr>
          </a:p>
        </p:txBody>
      </p:sp>
      <p:sp>
        <p:nvSpPr>
          <p:cNvPr id="14" name="TextBox 13"/>
          <p:cNvSpPr txBox="1"/>
          <p:nvPr/>
        </p:nvSpPr>
        <p:spPr>
          <a:xfrm>
            <a:off x="7711073" y="2557918"/>
            <a:ext cx="494046" cy="307777"/>
          </a:xfrm>
          <a:prstGeom prst="rect">
            <a:avLst/>
          </a:prstGeom>
          <a:noFill/>
        </p:spPr>
        <p:txBody>
          <a:bodyPr wrap="none" rtlCol="0">
            <a:spAutoFit/>
          </a:bodyPr>
          <a:lstStyle/>
          <a:p>
            <a:r>
              <a:rPr lang="en-US" dirty="0" err="1">
                <a:solidFill>
                  <a:schemeClr val="tx1"/>
                </a:solidFill>
              </a:rPr>
              <a:t>Bắc</a:t>
            </a:r>
            <a:endParaRPr lang="en-US" dirty="0">
              <a:solidFill>
                <a:schemeClr val="tx1"/>
              </a:solidFill>
            </a:endParaRPr>
          </a:p>
        </p:txBody>
      </p:sp>
      <p:sp>
        <p:nvSpPr>
          <p:cNvPr id="15" name="Oval 14"/>
          <p:cNvSpPr/>
          <p:nvPr/>
        </p:nvSpPr>
        <p:spPr>
          <a:xfrm>
            <a:off x="7765189" y="3087822"/>
            <a:ext cx="1277924" cy="1199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mưa</a:t>
            </a:r>
            <a:endParaRPr lang="en-US" dirty="0"/>
          </a:p>
        </p:txBody>
      </p:sp>
      <p:sp>
        <p:nvSpPr>
          <p:cNvPr id="16" name="Rectangle: Rounded Corners 15"/>
          <p:cNvSpPr/>
          <p:nvPr/>
        </p:nvSpPr>
        <p:spPr>
          <a:xfrm>
            <a:off x="5087663" y="3091642"/>
            <a:ext cx="1521280" cy="768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US" dirty="0"/>
          </a:p>
        </p:txBody>
      </p:sp>
      <mc:AlternateContent xmlns:mc="http://schemas.openxmlformats.org/markup-compatibility/2006">
        <mc:Choice xmlns:a14="http://schemas.microsoft.com/office/drawing/2010/main" Requires="a14">
          <p:sp>
            <p:nvSpPr>
              <p:cNvPr id="17" name="TextBox 16"/>
              <p:cNvSpPr txBox="1"/>
              <p:nvPr/>
            </p:nvSpPr>
            <p:spPr>
              <a:xfrm>
                <a:off x="595745" y="1095097"/>
                <a:ext cx="3351430" cy="2283061"/>
              </a:xfrm>
              <a:prstGeom prst="rect">
                <a:avLst/>
              </a:prstGeom>
              <a:noFill/>
            </p:spPr>
            <p:txBody>
              <a:bodyPr wrap="square" rtlCol="0">
                <a:spAutoFit/>
              </a:bodyPr>
              <a:lstStyle/>
              <a:p>
                <a:pPr marL="457200">
                  <a:lnSpc>
                    <a:spcPct val="107000"/>
                  </a:lnSpc>
                </a:pPr>
                <a:r>
                  <a:rPr 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2000" b="1"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Vẽ</a:t>
                </a:r>
                <a:r>
                  <a:rPr 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cây </a:t>
                </a:r>
                <a:r>
                  <a:rPr lang="en-US" sz="2000" b="1"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quyết</a:t>
                </a:r>
                <a:r>
                  <a:rPr 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định</a:t>
                </a:r>
                <a:endPar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07000"/>
                  </a:lnSpc>
                </a:pP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Gió</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Bắc</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100%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mưa</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=&gt; </a:t>
                </a:r>
                <a:r>
                  <a:rPr lang="en-US" sz="18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Gió</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Bắc</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0</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Gió</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Nam</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50%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mưa</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50% không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mưa</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=&gt; </a:t>
                </a:r>
                <a:r>
                  <a:rPr lang="en-US" sz="18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Gió</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r>
                      <a:rPr lang="en-US" sz="180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0</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chemeClr val="tx1"/>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595745" y="1095097"/>
                <a:ext cx="3351430" cy="2283061"/>
              </a:xfrm>
              <a:prstGeom prst="rect">
                <a:avLst/>
              </a:prstGeom>
              <a:blipFill rotWithShape="1">
                <a:blip r:embed="rId1"/>
                <a:stretch>
                  <a:fillRect l="-3" t="-16" b="26"/>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P spid="9" grpId="0" animBg="1"/>
      <p:bldP spid="10" grpId="0" animBg="1"/>
      <p:bldP spid="13" grpId="0"/>
      <p:bldP spid="14" grpId="0"/>
      <p:bldP spid="15" grpId="0" animBg="1"/>
      <p:bldP spid="16" grpId="0" animBg="1"/>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5" name="Google Shape;1125;p42"/>
          <p:cNvSpPr/>
          <p:nvPr/>
        </p:nvSpPr>
        <p:spPr>
          <a:xfrm>
            <a:off x="1844500" y="2477625"/>
            <a:ext cx="1135800" cy="1135800"/>
          </a:xfrm>
          <a:prstGeom prst="rect">
            <a:avLst/>
          </a:prstGeom>
          <a:noFill/>
          <a:ln w="1143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32" name="Google Shape;1132;p42"/>
          <p:cNvGrpSpPr/>
          <p:nvPr/>
        </p:nvGrpSpPr>
        <p:grpSpPr>
          <a:xfrm rot="5400000">
            <a:off x="2267459" y="1684584"/>
            <a:ext cx="289868" cy="852000"/>
            <a:chOff x="456616" y="2161476"/>
            <a:chExt cx="289868" cy="852000"/>
          </a:xfrm>
        </p:grpSpPr>
        <p:sp>
          <p:nvSpPr>
            <p:cNvPr id="1133" name="Google Shape;1133;p4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4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4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4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4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38" name="Google Shape;1138;p42"/>
          <p:cNvSpPr/>
          <p:nvPr/>
        </p:nvSpPr>
        <p:spPr>
          <a:xfrm>
            <a:off x="1986413" y="2668913"/>
            <a:ext cx="851988" cy="753218"/>
          </a:xfrm>
          <a:custGeom>
            <a:avLst/>
            <a:gdLst/>
            <a:ahLst/>
            <a:cxnLst/>
            <a:rect l="l" t="t" r="r" b="b"/>
            <a:pathLst>
              <a:path w="11438" h="10112" extrusionOk="0">
                <a:moveTo>
                  <a:pt x="5204" y="1739"/>
                </a:moveTo>
                <a:cubicBezTo>
                  <a:pt x="5222" y="1739"/>
                  <a:pt x="5240" y="1740"/>
                  <a:pt x="5258" y="1743"/>
                </a:cubicBezTo>
                <a:cubicBezTo>
                  <a:pt x="5357" y="1757"/>
                  <a:pt x="5447" y="1810"/>
                  <a:pt x="5506" y="1891"/>
                </a:cubicBezTo>
                <a:cubicBezTo>
                  <a:pt x="5569" y="1971"/>
                  <a:pt x="5594" y="2073"/>
                  <a:pt x="5578" y="2173"/>
                </a:cubicBezTo>
                <a:lnTo>
                  <a:pt x="5125" y="5292"/>
                </a:lnTo>
                <a:lnTo>
                  <a:pt x="4251" y="6024"/>
                </a:lnTo>
                <a:lnTo>
                  <a:pt x="4828" y="2063"/>
                </a:lnTo>
                <a:cubicBezTo>
                  <a:pt x="4856" y="1875"/>
                  <a:pt x="5018" y="1739"/>
                  <a:pt x="5204" y="1739"/>
                </a:cubicBezTo>
                <a:close/>
                <a:moveTo>
                  <a:pt x="2905" y="3664"/>
                </a:moveTo>
                <a:cubicBezTo>
                  <a:pt x="2923" y="3664"/>
                  <a:pt x="2941" y="3665"/>
                  <a:pt x="2959" y="3667"/>
                </a:cubicBezTo>
                <a:cubicBezTo>
                  <a:pt x="3167" y="3697"/>
                  <a:pt x="3311" y="3890"/>
                  <a:pt x="3280" y="4098"/>
                </a:cubicBezTo>
                <a:lnTo>
                  <a:pt x="2825" y="7222"/>
                </a:lnTo>
                <a:lnTo>
                  <a:pt x="1950" y="7953"/>
                </a:lnTo>
                <a:lnTo>
                  <a:pt x="2529" y="3989"/>
                </a:lnTo>
                <a:cubicBezTo>
                  <a:pt x="2556" y="3800"/>
                  <a:pt x="2719" y="3664"/>
                  <a:pt x="2905" y="3664"/>
                </a:cubicBezTo>
                <a:close/>
                <a:moveTo>
                  <a:pt x="7126" y="0"/>
                </a:moveTo>
                <a:cubicBezTo>
                  <a:pt x="6881" y="0"/>
                  <a:pt x="6665" y="178"/>
                  <a:pt x="6626" y="426"/>
                </a:cubicBezTo>
                <a:lnTo>
                  <a:pt x="6029" y="4535"/>
                </a:lnTo>
                <a:lnTo>
                  <a:pt x="5416" y="5046"/>
                </a:lnTo>
                <a:lnTo>
                  <a:pt x="5831" y="2208"/>
                </a:lnTo>
                <a:cubicBezTo>
                  <a:pt x="5855" y="2043"/>
                  <a:pt x="5811" y="1874"/>
                  <a:pt x="5711" y="1740"/>
                </a:cubicBezTo>
                <a:cubicBezTo>
                  <a:pt x="5611" y="1604"/>
                  <a:pt x="5461" y="1515"/>
                  <a:pt x="5295" y="1491"/>
                </a:cubicBezTo>
                <a:cubicBezTo>
                  <a:pt x="5264" y="1487"/>
                  <a:pt x="5234" y="1485"/>
                  <a:pt x="5204" y="1485"/>
                </a:cubicBezTo>
                <a:cubicBezTo>
                  <a:pt x="4896" y="1485"/>
                  <a:pt x="4626" y="1711"/>
                  <a:pt x="4579" y="2026"/>
                </a:cubicBezTo>
                <a:lnTo>
                  <a:pt x="3960" y="6268"/>
                </a:lnTo>
                <a:lnTo>
                  <a:pt x="3116" y="6977"/>
                </a:lnTo>
                <a:lnTo>
                  <a:pt x="3531" y="4135"/>
                </a:lnTo>
                <a:cubicBezTo>
                  <a:pt x="3582" y="3789"/>
                  <a:pt x="3340" y="3467"/>
                  <a:pt x="2995" y="3419"/>
                </a:cubicBezTo>
                <a:cubicBezTo>
                  <a:pt x="2964" y="3415"/>
                  <a:pt x="2934" y="3413"/>
                  <a:pt x="2904" y="3413"/>
                </a:cubicBezTo>
                <a:cubicBezTo>
                  <a:pt x="2595" y="3413"/>
                  <a:pt x="2325" y="3639"/>
                  <a:pt x="2278" y="3954"/>
                </a:cubicBezTo>
                <a:lnTo>
                  <a:pt x="1661" y="8199"/>
                </a:lnTo>
                <a:lnTo>
                  <a:pt x="179" y="9443"/>
                </a:lnTo>
                <a:cubicBezTo>
                  <a:pt x="20" y="9577"/>
                  <a:pt x="0" y="9816"/>
                  <a:pt x="134" y="9975"/>
                </a:cubicBezTo>
                <a:cubicBezTo>
                  <a:pt x="209" y="10065"/>
                  <a:pt x="317" y="10112"/>
                  <a:pt x="425" y="10112"/>
                </a:cubicBezTo>
                <a:cubicBezTo>
                  <a:pt x="510" y="10112"/>
                  <a:pt x="595" y="10083"/>
                  <a:pt x="666" y="10025"/>
                </a:cubicBezTo>
                <a:lnTo>
                  <a:pt x="2128" y="8797"/>
                </a:lnTo>
                <a:lnTo>
                  <a:pt x="6733" y="8554"/>
                </a:lnTo>
                <a:cubicBezTo>
                  <a:pt x="7081" y="8536"/>
                  <a:pt x="7351" y="8238"/>
                  <a:pt x="7332" y="7890"/>
                </a:cubicBezTo>
                <a:cubicBezTo>
                  <a:pt x="7329" y="7825"/>
                  <a:pt x="7275" y="7769"/>
                  <a:pt x="7213" y="7769"/>
                </a:cubicBezTo>
                <a:cubicBezTo>
                  <a:pt x="7208" y="7769"/>
                  <a:pt x="7203" y="7769"/>
                  <a:pt x="7198" y="7770"/>
                </a:cubicBezTo>
                <a:cubicBezTo>
                  <a:pt x="7128" y="7774"/>
                  <a:pt x="7076" y="7833"/>
                  <a:pt x="7078" y="7902"/>
                </a:cubicBezTo>
                <a:cubicBezTo>
                  <a:pt x="7084" y="8002"/>
                  <a:pt x="7049" y="8101"/>
                  <a:pt x="6983" y="8177"/>
                </a:cubicBezTo>
                <a:cubicBezTo>
                  <a:pt x="6915" y="8252"/>
                  <a:pt x="6820" y="8297"/>
                  <a:pt x="6720" y="8302"/>
                </a:cubicBezTo>
                <a:lnTo>
                  <a:pt x="2451" y="8527"/>
                </a:lnTo>
                <a:lnTo>
                  <a:pt x="4424" y="6871"/>
                </a:lnTo>
                <a:lnTo>
                  <a:pt x="9032" y="6627"/>
                </a:lnTo>
                <a:cubicBezTo>
                  <a:pt x="9381" y="6610"/>
                  <a:pt x="9650" y="6312"/>
                  <a:pt x="9630" y="5962"/>
                </a:cubicBezTo>
                <a:cubicBezTo>
                  <a:pt x="9626" y="5900"/>
                  <a:pt x="9572" y="5842"/>
                  <a:pt x="9513" y="5842"/>
                </a:cubicBezTo>
                <a:cubicBezTo>
                  <a:pt x="9508" y="5842"/>
                  <a:pt x="9502" y="5843"/>
                  <a:pt x="9497" y="5843"/>
                </a:cubicBezTo>
                <a:cubicBezTo>
                  <a:pt x="9428" y="5846"/>
                  <a:pt x="9374" y="5906"/>
                  <a:pt x="9379" y="5976"/>
                </a:cubicBezTo>
                <a:cubicBezTo>
                  <a:pt x="9383" y="6076"/>
                  <a:pt x="9348" y="6175"/>
                  <a:pt x="9281" y="6250"/>
                </a:cubicBezTo>
                <a:cubicBezTo>
                  <a:pt x="9214" y="6325"/>
                  <a:pt x="9119" y="6370"/>
                  <a:pt x="9019" y="6375"/>
                </a:cubicBezTo>
                <a:lnTo>
                  <a:pt x="4746" y="6601"/>
                </a:lnTo>
                <a:lnTo>
                  <a:pt x="6514" y="5117"/>
                </a:lnTo>
                <a:lnTo>
                  <a:pt x="10948" y="4882"/>
                </a:lnTo>
                <a:cubicBezTo>
                  <a:pt x="11226" y="4867"/>
                  <a:pt x="11438" y="4628"/>
                  <a:pt x="11423" y="4352"/>
                </a:cubicBezTo>
                <a:cubicBezTo>
                  <a:pt x="11408" y="4082"/>
                  <a:pt x="11185" y="3872"/>
                  <a:pt x="10918" y="3872"/>
                </a:cubicBezTo>
                <a:cubicBezTo>
                  <a:pt x="10910" y="3872"/>
                  <a:pt x="10902" y="3872"/>
                  <a:pt x="10894" y="3872"/>
                </a:cubicBezTo>
                <a:lnTo>
                  <a:pt x="7801" y="4037"/>
                </a:lnTo>
                <a:lnTo>
                  <a:pt x="9748" y="2403"/>
                </a:lnTo>
                <a:cubicBezTo>
                  <a:pt x="9911" y="2269"/>
                  <a:pt x="9932" y="2028"/>
                  <a:pt x="9796" y="1867"/>
                </a:cubicBezTo>
                <a:cubicBezTo>
                  <a:pt x="9721" y="1777"/>
                  <a:pt x="9614" y="1730"/>
                  <a:pt x="9505" y="1730"/>
                </a:cubicBezTo>
                <a:cubicBezTo>
                  <a:pt x="9419" y="1730"/>
                  <a:pt x="9332" y="1760"/>
                  <a:pt x="9260" y="1820"/>
                </a:cubicBezTo>
                <a:lnTo>
                  <a:pt x="7193" y="3556"/>
                </a:lnTo>
                <a:lnTo>
                  <a:pt x="7193" y="3556"/>
                </a:lnTo>
                <a:lnTo>
                  <a:pt x="7627" y="571"/>
                </a:lnTo>
                <a:cubicBezTo>
                  <a:pt x="7664" y="298"/>
                  <a:pt x="7472" y="45"/>
                  <a:pt x="7198" y="5"/>
                </a:cubicBezTo>
                <a:cubicBezTo>
                  <a:pt x="7174" y="2"/>
                  <a:pt x="7150" y="0"/>
                  <a:pt x="71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aphicFrame>
        <p:nvGraphicFramePr>
          <p:cNvPr id="4" name="Table 4"/>
          <p:cNvGraphicFramePr/>
          <p:nvPr/>
        </p:nvGraphicFramePr>
        <p:xfrm>
          <a:off x="1710750" y="1147626"/>
          <a:ext cx="5588750" cy="2943816"/>
        </p:xfrm>
        <a:graphic>
          <a:graphicData uri="http://schemas.openxmlformats.org/drawingml/2006/table">
            <a:tbl>
              <a:tblPr firstRow="1" bandRow="1">
                <a:tableStyleId>{5C22544A-7EE6-4342-B048-85BDC9FD1C3A}</a:tableStyleId>
              </a:tblPr>
              <a:tblGrid>
                <a:gridCol w="1117750"/>
                <a:gridCol w="1117750"/>
                <a:gridCol w="1117750"/>
                <a:gridCol w="1117750"/>
                <a:gridCol w="1117750"/>
              </a:tblGrid>
              <a:tr h="329877">
                <a:tc>
                  <a:txBody>
                    <a:bodyPr/>
                    <a:lstStyle/>
                    <a:p>
                      <a:pPr algn="ctr"/>
                      <a:r>
                        <a:rPr lang="en-US" dirty="0" err="1">
                          <a:solidFill>
                            <a:srgbClr val="FF0000"/>
                          </a:solidFill>
                        </a:rPr>
                        <a:t>Đối</a:t>
                      </a:r>
                      <a:r>
                        <a:rPr lang="en-US" dirty="0">
                          <a:solidFill>
                            <a:srgbClr val="FF0000"/>
                          </a:solidFill>
                        </a:rPr>
                        <a:t> </a:t>
                      </a:r>
                      <a:r>
                        <a:rPr lang="en-US" dirty="0" err="1">
                          <a:solidFill>
                            <a:srgbClr val="FF0000"/>
                          </a:solidFill>
                        </a:rPr>
                        <a:t>tượng</a:t>
                      </a:r>
                      <a:endParaRPr lang="en-US" dirty="0">
                        <a:solidFill>
                          <a:srgbClr val="FF0000"/>
                        </a:solidFill>
                      </a:endParaRPr>
                    </a:p>
                  </a:txBody>
                  <a:tcPr/>
                </a:tc>
                <a:tc>
                  <a:txBody>
                    <a:bodyPr/>
                    <a:lstStyle/>
                    <a:p>
                      <a:pPr algn="ctr"/>
                      <a:r>
                        <a:rPr lang="en-US" dirty="0" err="1">
                          <a:solidFill>
                            <a:srgbClr val="FF0000"/>
                          </a:solidFill>
                        </a:rPr>
                        <a:t>Mây</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Áp</a:t>
                      </a:r>
                      <a:r>
                        <a:rPr lang="en-US" dirty="0">
                          <a:solidFill>
                            <a:srgbClr val="FF0000"/>
                          </a:solidFill>
                        </a:rPr>
                        <a:t> </a:t>
                      </a:r>
                      <a:r>
                        <a:rPr lang="en-US" dirty="0" err="1">
                          <a:solidFill>
                            <a:srgbClr val="FF0000"/>
                          </a:solidFill>
                        </a:rPr>
                        <a:t>suất</a:t>
                      </a:r>
                      <a:endParaRPr lang="en-US" dirty="0">
                        <a:solidFill>
                          <a:srgbClr val="FF0000"/>
                        </a:solidFill>
                      </a:endParaRPr>
                    </a:p>
                  </a:txBody>
                  <a:tcPr/>
                </a:tc>
                <a:tc>
                  <a:txBody>
                    <a:bodyPr/>
                    <a:lstStyle/>
                    <a:p>
                      <a:pPr algn="ctr"/>
                      <a:r>
                        <a:rPr lang="en-US" dirty="0" err="1">
                          <a:solidFill>
                            <a:srgbClr val="FF0000"/>
                          </a:solidFill>
                        </a:rPr>
                        <a:t>Gió</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Kết</a:t>
                      </a:r>
                      <a:r>
                        <a:rPr lang="en-US" dirty="0">
                          <a:solidFill>
                            <a:srgbClr val="FF0000"/>
                          </a:solidFill>
                        </a:rPr>
                        <a:t> </a:t>
                      </a:r>
                      <a:r>
                        <a:rPr lang="en-US" dirty="0" err="1">
                          <a:solidFill>
                            <a:srgbClr val="FF0000"/>
                          </a:solidFill>
                        </a:rPr>
                        <a:t>quả</a:t>
                      </a:r>
                      <a:endParaRPr lang="en-US" dirty="0">
                        <a:solidFill>
                          <a:srgbClr val="FF0000"/>
                        </a:solidFill>
                      </a:endParaRPr>
                    </a:p>
                  </a:txBody>
                  <a:tcPr/>
                </a:tc>
              </a:tr>
              <a:tr h="329877">
                <a:tc>
                  <a:txBody>
                    <a:bodyPr/>
                    <a:lstStyle/>
                    <a:p>
                      <a:pPr algn="ctr"/>
                      <a:r>
                        <a:rPr lang="en-US" dirty="0">
                          <a:solidFill>
                            <a:srgbClr val="FF0000"/>
                          </a:solidFill>
                        </a:rPr>
                        <a:t>1</a:t>
                      </a:r>
                      <a:endParaRPr lang="en-US" dirty="0">
                        <a:solidFill>
                          <a:srgbClr val="FF0000"/>
                        </a:solidFill>
                      </a:endParaRPr>
                    </a:p>
                  </a:txBody>
                  <a:tcPr/>
                </a:tc>
                <a:tc>
                  <a:txBody>
                    <a:bodyPr/>
                    <a:lstStyle/>
                    <a:p>
                      <a:pPr algn="ctr"/>
                      <a:r>
                        <a:rPr lang="en-US" dirty="0">
                          <a:solidFill>
                            <a:srgbClr val="FF0000"/>
                          </a:solidFill>
                        </a:rPr>
                        <a:t>ít</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cao</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Bắc</a:t>
                      </a:r>
                      <a:endParaRPr lang="en-US" dirty="0">
                        <a:solidFill>
                          <a:srgbClr val="FF0000"/>
                        </a:solidFill>
                      </a:endParaRPr>
                    </a:p>
                  </a:txBody>
                  <a:tcPr>
                    <a:solidFill>
                      <a:schemeClr val="tx1">
                        <a:lumMod val="50000"/>
                      </a:schemeClr>
                    </a:solidFill>
                  </a:tcPr>
                </a:tc>
                <a:tc>
                  <a:txBody>
                    <a:bodyPr/>
                    <a:lstStyle/>
                    <a:p>
                      <a:pPr algn="ctr"/>
                      <a:r>
                        <a:rPr lang="en-US" dirty="0">
                          <a:solidFill>
                            <a:srgbClr val="FF0000"/>
                          </a:solidFill>
                        </a:rPr>
                        <a:t>không </a:t>
                      </a:r>
                      <a:r>
                        <a:rPr lang="en-US" dirty="0" err="1">
                          <a:solidFill>
                            <a:srgbClr val="FF0000"/>
                          </a:solidFill>
                        </a:rPr>
                        <a:t>mưa</a:t>
                      </a:r>
                      <a:endParaRPr lang="en-US" dirty="0">
                        <a:solidFill>
                          <a:srgbClr val="FF0000"/>
                        </a:solidFill>
                      </a:endParaRPr>
                    </a:p>
                  </a:txBody>
                  <a:tcPr>
                    <a:solidFill>
                      <a:schemeClr val="tx1">
                        <a:lumMod val="50000"/>
                      </a:schemeClr>
                    </a:solidFill>
                  </a:tcPr>
                </a:tc>
              </a:tr>
              <a:tr h="329877">
                <a:tc>
                  <a:txBody>
                    <a:bodyPr/>
                    <a:lstStyle/>
                    <a:p>
                      <a:pPr algn="ctr"/>
                      <a:r>
                        <a:rPr lang="en-US" dirty="0">
                          <a:solidFill>
                            <a:srgbClr val="FF0000"/>
                          </a:solidFill>
                        </a:rPr>
                        <a:t>2</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cao</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Bắc</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Mưa</a:t>
                      </a:r>
                      <a:endParaRPr lang="en-US" dirty="0">
                        <a:solidFill>
                          <a:srgbClr val="FF0000"/>
                        </a:solidFill>
                      </a:endParaRPr>
                    </a:p>
                  </a:txBody>
                  <a:tcPr>
                    <a:solidFill>
                      <a:schemeClr val="tx1">
                        <a:lumMod val="50000"/>
                      </a:schemeClr>
                    </a:solidFill>
                  </a:tcPr>
                </a:tc>
              </a:tr>
              <a:tr h="329877">
                <a:tc>
                  <a:txBody>
                    <a:bodyPr/>
                    <a:lstStyle/>
                    <a:p>
                      <a:pPr algn="ctr"/>
                      <a:r>
                        <a:rPr lang="en-US" dirty="0">
                          <a:solidFill>
                            <a:srgbClr val="FF0000"/>
                          </a:solidFill>
                        </a:rPr>
                        <a:t>3</a:t>
                      </a:r>
                      <a:endParaRPr lang="en-US" dirty="0">
                        <a:solidFill>
                          <a:srgbClr val="FF0000"/>
                        </a:solidFill>
                      </a:endParaRPr>
                    </a:p>
                  </a:txBody>
                  <a:tcPr/>
                </a:tc>
                <a:tc>
                  <a:txBody>
                    <a:bodyPr/>
                    <a:lstStyle/>
                    <a:p>
                      <a:pPr algn="ctr"/>
                      <a:r>
                        <a:rPr lang="en-US" dirty="0">
                          <a:solidFill>
                            <a:srgbClr val="FF0000"/>
                          </a:solidFill>
                        </a:rPr>
                        <a:t>ít</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thấp</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Bắc</a:t>
                      </a:r>
                      <a:endParaRPr lang="en-US" dirty="0">
                        <a:solidFill>
                          <a:srgbClr val="FF0000"/>
                        </a:solidFill>
                      </a:endParaRPr>
                    </a:p>
                  </a:txBody>
                  <a:tcPr>
                    <a:solidFill>
                      <a:schemeClr val="tx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solidFill>
                            <a:srgbClr val="FF0000"/>
                          </a:solidFill>
                        </a:rPr>
                        <a:t>không </a:t>
                      </a:r>
                      <a:r>
                        <a:rPr lang="en-US" dirty="0" err="1">
                          <a:solidFill>
                            <a:srgbClr val="FF0000"/>
                          </a:solidFill>
                        </a:rPr>
                        <a:t>mưa</a:t>
                      </a:r>
                      <a:endParaRPr lang="en-US" dirty="0">
                        <a:solidFill>
                          <a:srgbClr val="FF0000"/>
                        </a:solidFill>
                      </a:endParaRPr>
                    </a:p>
                  </a:txBody>
                  <a:tcPr>
                    <a:solidFill>
                      <a:schemeClr val="tx1">
                        <a:lumMod val="50000"/>
                      </a:schemeClr>
                    </a:solidFill>
                  </a:tcPr>
                </a:tc>
              </a:tr>
              <a:tr h="329877">
                <a:tc>
                  <a:txBody>
                    <a:bodyPr/>
                    <a:lstStyle/>
                    <a:p>
                      <a:pPr algn="ctr"/>
                      <a:r>
                        <a:rPr lang="en-US" dirty="0">
                          <a:solidFill>
                            <a:srgbClr val="FF0000"/>
                          </a:solidFill>
                        </a:rPr>
                        <a:t>4</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thấp</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Bắc</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Mưa</a:t>
                      </a:r>
                      <a:endParaRPr lang="en-US" dirty="0">
                        <a:solidFill>
                          <a:srgbClr val="FF0000"/>
                        </a:solidFill>
                      </a:endParaRPr>
                    </a:p>
                  </a:txBody>
                  <a:tcPr>
                    <a:solidFill>
                      <a:schemeClr val="tx1">
                        <a:lumMod val="50000"/>
                      </a:schemeClr>
                    </a:solidFill>
                  </a:tcPr>
                </a:tc>
              </a:tr>
              <a:tr h="329877">
                <a:tc>
                  <a:txBody>
                    <a:bodyPr/>
                    <a:lstStyle/>
                    <a:p>
                      <a:pPr algn="ctr"/>
                      <a:r>
                        <a:rPr lang="en-US" dirty="0">
                          <a:solidFill>
                            <a:srgbClr val="FF0000"/>
                          </a:solidFill>
                        </a:rPr>
                        <a:t>5</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trung</a:t>
                      </a:r>
                      <a:r>
                        <a:rPr lang="en-US" dirty="0">
                          <a:solidFill>
                            <a:srgbClr val="FF0000"/>
                          </a:solidFill>
                        </a:rPr>
                        <a:t> </a:t>
                      </a:r>
                      <a:r>
                        <a:rPr lang="en-US" dirty="0" err="1">
                          <a:solidFill>
                            <a:srgbClr val="FF0000"/>
                          </a:solidFill>
                        </a:rPr>
                        <a:t>bình</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Bắc</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Mưa</a:t>
                      </a:r>
                      <a:endParaRPr lang="en-US" dirty="0">
                        <a:solidFill>
                          <a:srgbClr val="FF0000"/>
                        </a:solidFill>
                      </a:endParaRPr>
                    </a:p>
                  </a:txBody>
                  <a:tcPr>
                    <a:solidFill>
                      <a:schemeClr val="tx1">
                        <a:lumMod val="50000"/>
                      </a:schemeClr>
                    </a:solidFill>
                  </a:tcPr>
                </a:tc>
              </a:tr>
              <a:tr h="329877">
                <a:tc>
                  <a:txBody>
                    <a:bodyPr/>
                    <a:lstStyle/>
                    <a:p>
                      <a:pPr algn="ctr"/>
                      <a:r>
                        <a:rPr lang="en-US" dirty="0">
                          <a:solidFill>
                            <a:srgbClr val="FF0000"/>
                          </a:solidFill>
                        </a:rPr>
                        <a:t>6</a:t>
                      </a:r>
                      <a:endParaRPr lang="en-US" dirty="0">
                        <a:solidFill>
                          <a:srgbClr val="FF0000"/>
                        </a:solidFill>
                      </a:endParaRPr>
                    </a:p>
                  </a:txBody>
                  <a:tcPr/>
                </a:tc>
                <a:tc>
                  <a:txBody>
                    <a:bodyPr/>
                    <a:lstStyle/>
                    <a:p>
                      <a:pPr algn="ctr"/>
                      <a:r>
                        <a:rPr lang="en-US" dirty="0">
                          <a:solidFill>
                            <a:srgbClr val="FF0000"/>
                          </a:solidFill>
                        </a:rPr>
                        <a:t>ít</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cao</a:t>
                      </a:r>
                      <a:endParaRPr lang="en-US" dirty="0">
                        <a:solidFill>
                          <a:srgbClr val="FF0000"/>
                        </a:solidFill>
                      </a:endParaRPr>
                    </a:p>
                  </a:txBody>
                  <a:tcPr>
                    <a:solidFill>
                      <a:schemeClr val="tx1">
                        <a:lumMod val="50000"/>
                      </a:schemeClr>
                    </a:solidFill>
                  </a:tcPr>
                </a:tc>
                <a:tc>
                  <a:txBody>
                    <a:bodyPr/>
                    <a:lstStyle/>
                    <a:p>
                      <a:pPr algn="ctr"/>
                      <a:r>
                        <a:rPr lang="en-US" dirty="0">
                          <a:solidFill>
                            <a:srgbClr val="FF0000"/>
                          </a:solidFill>
                        </a:rPr>
                        <a:t>Nam</a:t>
                      </a:r>
                      <a:endParaRPr lang="en-US" dirty="0">
                        <a:solidFill>
                          <a:srgbClr val="FF0000"/>
                        </a:solidFill>
                      </a:endParaRPr>
                    </a:p>
                  </a:txBody>
                  <a:tcPr>
                    <a:solidFill>
                      <a:schemeClr val="tx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solidFill>
                            <a:srgbClr val="FF0000"/>
                          </a:solidFill>
                        </a:rPr>
                        <a:t>không </a:t>
                      </a:r>
                      <a:r>
                        <a:rPr lang="en-US" dirty="0" err="1">
                          <a:solidFill>
                            <a:srgbClr val="FF0000"/>
                          </a:solidFill>
                        </a:rPr>
                        <a:t>mưa</a:t>
                      </a:r>
                      <a:endParaRPr lang="en-US" dirty="0">
                        <a:solidFill>
                          <a:srgbClr val="FF0000"/>
                        </a:solidFill>
                      </a:endParaRPr>
                    </a:p>
                  </a:txBody>
                  <a:tcPr>
                    <a:solidFill>
                      <a:schemeClr val="tx1">
                        <a:lumMod val="50000"/>
                      </a:schemeClr>
                    </a:solidFill>
                  </a:tcPr>
                </a:tc>
              </a:tr>
              <a:tr h="329877">
                <a:tc>
                  <a:txBody>
                    <a:bodyPr/>
                    <a:lstStyle/>
                    <a:p>
                      <a:pPr algn="ctr"/>
                      <a:r>
                        <a:rPr lang="en-US" dirty="0">
                          <a:solidFill>
                            <a:srgbClr val="FF0000"/>
                          </a:solidFill>
                        </a:rPr>
                        <a:t>7</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cao</a:t>
                      </a:r>
                      <a:endParaRPr lang="en-US" dirty="0">
                        <a:solidFill>
                          <a:srgbClr val="FF0000"/>
                        </a:solidFill>
                      </a:endParaRPr>
                    </a:p>
                  </a:txBody>
                  <a:tcPr/>
                </a:tc>
                <a:tc>
                  <a:txBody>
                    <a:bodyPr/>
                    <a:lstStyle/>
                    <a:p>
                      <a:pPr algn="ctr"/>
                      <a:r>
                        <a:rPr lang="en-US" dirty="0">
                          <a:solidFill>
                            <a:srgbClr val="FF0000"/>
                          </a:solidFill>
                        </a:rPr>
                        <a:t>Nam</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Mưa</a:t>
                      </a:r>
                      <a:endParaRPr lang="en-US" dirty="0">
                        <a:solidFill>
                          <a:srgbClr val="FF0000"/>
                        </a:solidFill>
                      </a:endParaRPr>
                    </a:p>
                  </a:txBody>
                  <a:tcPr/>
                </a:tc>
              </a:tr>
              <a:tr h="0">
                <a:tc>
                  <a:txBody>
                    <a:bodyPr/>
                    <a:lstStyle/>
                    <a:p>
                      <a:pPr algn="ctr"/>
                      <a:r>
                        <a:rPr lang="en-US" dirty="0">
                          <a:solidFill>
                            <a:srgbClr val="FF0000"/>
                          </a:solidFill>
                        </a:rPr>
                        <a:t>8</a:t>
                      </a:r>
                      <a:endParaRPr lang="en-US" dirty="0">
                        <a:solidFill>
                          <a:srgbClr val="FF0000"/>
                        </a:solidFill>
                      </a:endParaRPr>
                    </a:p>
                  </a:txBody>
                  <a:tcPr/>
                </a:tc>
                <a:tc>
                  <a:txBody>
                    <a:bodyPr/>
                    <a:lstStyle/>
                    <a:p>
                      <a:pPr algn="ctr"/>
                      <a:r>
                        <a:rPr lang="en-US" dirty="0">
                          <a:solidFill>
                            <a:srgbClr val="FF0000"/>
                          </a:solidFill>
                        </a:rPr>
                        <a:t>nhiều</a:t>
                      </a:r>
                      <a:endParaRPr lang="en-US" dirty="0">
                        <a:solidFill>
                          <a:srgbClr val="FF0000"/>
                        </a:solidFill>
                      </a:endParaRPr>
                    </a:p>
                  </a:txBody>
                  <a:tcPr>
                    <a:solidFill>
                      <a:schemeClr val="tx1">
                        <a:lumMod val="50000"/>
                      </a:schemeClr>
                    </a:solidFill>
                  </a:tcPr>
                </a:tc>
                <a:tc>
                  <a:txBody>
                    <a:bodyPr/>
                    <a:lstStyle/>
                    <a:p>
                      <a:pPr algn="ctr"/>
                      <a:r>
                        <a:rPr lang="en-US" dirty="0" err="1">
                          <a:solidFill>
                            <a:srgbClr val="FF0000"/>
                          </a:solidFill>
                        </a:rPr>
                        <a:t>thấp</a:t>
                      </a:r>
                      <a:endParaRPr lang="en-US" dirty="0">
                        <a:solidFill>
                          <a:srgbClr val="FF0000"/>
                        </a:solidFill>
                      </a:endParaRPr>
                    </a:p>
                  </a:txBody>
                  <a:tcPr/>
                </a:tc>
                <a:tc>
                  <a:txBody>
                    <a:bodyPr/>
                    <a:lstStyle/>
                    <a:p>
                      <a:pPr algn="ctr"/>
                      <a:r>
                        <a:rPr lang="en-US" dirty="0">
                          <a:solidFill>
                            <a:srgbClr val="FF0000"/>
                          </a:solidFill>
                        </a:rPr>
                        <a:t>Nam</a:t>
                      </a:r>
                      <a:endParaRPr lang="en-US" dirty="0">
                        <a:solidFill>
                          <a:srgbClr val="FF0000"/>
                        </a:solidFill>
                      </a:endParaRPr>
                    </a:p>
                  </a:txBody>
                  <a:tcPr>
                    <a:solidFill>
                      <a:schemeClr val="tx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solidFill>
                            <a:srgbClr val="FF0000"/>
                          </a:solidFill>
                        </a:rPr>
                        <a:t>không </a:t>
                      </a:r>
                      <a:r>
                        <a:rPr lang="en-US" dirty="0" err="1">
                          <a:solidFill>
                            <a:srgbClr val="FF0000"/>
                          </a:solidFill>
                        </a:rPr>
                        <a:t>mưa</a:t>
                      </a:r>
                      <a:endParaRPr lang="en-US" dirty="0">
                        <a:solidFill>
                          <a:srgbClr val="FF0000"/>
                        </a:solidFill>
                      </a:endParaRPr>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838502" y="1313813"/>
            <a:ext cx="1277924" cy="1199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không </a:t>
            </a:r>
            <a:r>
              <a:rPr lang="en-US" dirty="0" err="1"/>
              <a:t>mưa</a:t>
            </a:r>
            <a:endParaRPr lang="en-US" dirty="0"/>
          </a:p>
        </p:txBody>
      </p:sp>
      <p:cxnSp>
        <p:nvCxnSpPr>
          <p:cNvPr id="3" name="Straight Arrow Connector 2"/>
          <p:cNvCxnSpPr>
            <a:endCxn id="2" idx="0"/>
          </p:cNvCxnSpPr>
          <p:nvPr/>
        </p:nvCxnSpPr>
        <p:spPr>
          <a:xfrm flipH="1">
            <a:off x="4477464" y="783909"/>
            <a:ext cx="1277924" cy="52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5755388" y="783909"/>
            <a:ext cx="1277924" cy="52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750719" y="783909"/>
            <a:ext cx="314510" cy="307777"/>
          </a:xfrm>
          <a:prstGeom prst="rect">
            <a:avLst/>
          </a:prstGeom>
          <a:noFill/>
        </p:spPr>
        <p:txBody>
          <a:bodyPr wrap="square" rtlCol="0">
            <a:spAutoFit/>
          </a:bodyPr>
          <a:lstStyle/>
          <a:p>
            <a:r>
              <a:rPr lang="en-US" dirty="0">
                <a:solidFill>
                  <a:schemeClr val="tx1"/>
                </a:solidFill>
              </a:rPr>
              <a:t>ít</a:t>
            </a:r>
            <a:endParaRPr lang="en-US" dirty="0">
              <a:solidFill>
                <a:schemeClr val="tx1"/>
              </a:solidFill>
            </a:endParaRPr>
          </a:p>
        </p:txBody>
      </p:sp>
      <p:sp>
        <p:nvSpPr>
          <p:cNvPr id="6" name="TextBox 5"/>
          <p:cNvSpPr txBox="1"/>
          <p:nvPr/>
        </p:nvSpPr>
        <p:spPr>
          <a:xfrm>
            <a:off x="6445547" y="783909"/>
            <a:ext cx="718466" cy="307777"/>
          </a:xfrm>
          <a:prstGeom prst="rect">
            <a:avLst/>
          </a:prstGeom>
          <a:noFill/>
        </p:spPr>
        <p:txBody>
          <a:bodyPr wrap="square" rtlCol="0">
            <a:spAutoFit/>
          </a:bodyPr>
          <a:lstStyle/>
          <a:p>
            <a:r>
              <a:rPr lang="en-US" dirty="0">
                <a:solidFill>
                  <a:schemeClr val="tx1"/>
                </a:solidFill>
              </a:rPr>
              <a:t>nhiều</a:t>
            </a:r>
            <a:endParaRPr lang="en-US" dirty="0">
              <a:solidFill>
                <a:schemeClr val="tx1"/>
              </a:solidFill>
            </a:endParaRPr>
          </a:p>
        </p:txBody>
      </p:sp>
      <p:sp>
        <p:nvSpPr>
          <p:cNvPr id="7" name="Rectangle: Rounded Corners 8"/>
          <p:cNvSpPr/>
          <p:nvPr/>
        </p:nvSpPr>
        <p:spPr>
          <a:xfrm>
            <a:off x="4994748" y="0"/>
            <a:ext cx="1521280" cy="768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Mây</a:t>
            </a:r>
            <a:endParaRPr lang="en-US" dirty="0"/>
          </a:p>
        </p:txBody>
      </p:sp>
      <p:sp>
        <p:nvSpPr>
          <p:cNvPr id="8" name="Rectangle: Rounded Corners 9"/>
          <p:cNvSpPr/>
          <p:nvPr/>
        </p:nvSpPr>
        <p:spPr>
          <a:xfrm>
            <a:off x="6272672" y="1329282"/>
            <a:ext cx="1521280" cy="768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Gió</a:t>
            </a:r>
            <a:endParaRPr lang="en-US" dirty="0"/>
          </a:p>
        </p:txBody>
      </p:sp>
      <p:cxnSp>
        <p:nvCxnSpPr>
          <p:cNvPr id="9" name="Straight Arrow Connector 8"/>
          <p:cNvCxnSpPr/>
          <p:nvPr/>
        </p:nvCxnSpPr>
        <p:spPr>
          <a:xfrm flipH="1">
            <a:off x="5793746" y="2103945"/>
            <a:ext cx="1277924" cy="52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071670" y="2103945"/>
            <a:ext cx="1277924" cy="52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58323" y="2103945"/>
            <a:ext cx="628698" cy="307777"/>
          </a:xfrm>
          <a:prstGeom prst="rect">
            <a:avLst/>
          </a:prstGeom>
          <a:noFill/>
        </p:spPr>
        <p:txBody>
          <a:bodyPr wrap="square" rtlCol="0">
            <a:spAutoFit/>
          </a:bodyPr>
          <a:lstStyle/>
          <a:p>
            <a:r>
              <a:rPr lang="en-US" dirty="0">
                <a:solidFill>
                  <a:schemeClr val="tx1"/>
                </a:solidFill>
              </a:rPr>
              <a:t>Nam</a:t>
            </a:r>
            <a:endParaRPr lang="en-US" dirty="0">
              <a:solidFill>
                <a:schemeClr val="tx1"/>
              </a:solidFill>
            </a:endParaRPr>
          </a:p>
        </p:txBody>
      </p:sp>
      <p:sp>
        <p:nvSpPr>
          <p:cNvPr id="12" name="TextBox 11"/>
          <p:cNvSpPr txBox="1"/>
          <p:nvPr/>
        </p:nvSpPr>
        <p:spPr>
          <a:xfrm>
            <a:off x="7656516" y="2114974"/>
            <a:ext cx="518091" cy="307777"/>
          </a:xfrm>
          <a:prstGeom prst="rect">
            <a:avLst/>
          </a:prstGeom>
          <a:noFill/>
        </p:spPr>
        <p:txBody>
          <a:bodyPr wrap="square" rtlCol="0">
            <a:spAutoFit/>
          </a:bodyPr>
          <a:lstStyle/>
          <a:p>
            <a:r>
              <a:rPr lang="en-US" dirty="0" err="1">
                <a:solidFill>
                  <a:schemeClr val="tx1"/>
                </a:solidFill>
              </a:rPr>
              <a:t>Bắc</a:t>
            </a:r>
            <a:endParaRPr lang="en-US" dirty="0">
              <a:solidFill>
                <a:schemeClr val="tx1"/>
              </a:solidFill>
            </a:endParaRPr>
          </a:p>
        </p:txBody>
      </p:sp>
      <p:sp>
        <p:nvSpPr>
          <p:cNvPr id="13" name="Oval 12"/>
          <p:cNvSpPr/>
          <p:nvPr/>
        </p:nvSpPr>
        <p:spPr>
          <a:xfrm>
            <a:off x="7710632" y="2644878"/>
            <a:ext cx="1277924" cy="1199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mưa</a:t>
            </a:r>
            <a:endParaRPr lang="en-US" dirty="0"/>
          </a:p>
        </p:txBody>
      </p:sp>
      <p:sp>
        <p:nvSpPr>
          <p:cNvPr id="14" name="Rectangle: Rounded Corners 15"/>
          <p:cNvSpPr/>
          <p:nvPr/>
        </p:nvSpPr>
        <p:spPr>
          <a:xfrm>
            <a:off x="5033106" y="2648698"/>
            <a:ext cx="1521280" cy="768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Áp</a:t>
            </a:r>
            <a:r>
              <a:rPr lang="en-US" dirty="0"/>
              <a:t> </a:t>
            </a:r>
            <a:r>
              <a:rPr lang="en-US" dirty="0" err="1"/>
              <a:t>suất</a:t>
            </a:r>
            <a:endParaRPr lang="en-US" dirty="0"/>
          </a:p>
        </p:txBody>
      </p:sp>
      <p:cxnSp>
        <p:nvCxnSpPr>
          <p:cNvPr id="15" name="Straight Arrow Connector 14"/>
          <p:cNvCxnSpPr/>
          <p:nvPr/>
        </p:nvCxnSpPr>
        <p:spPr>
          <a:xfrm flipH="1">
            <a:off x="4477464" y="3431987"/>
            <a:ext cx="1277924" cy="52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55388" y="3431987"/>
            <a:ext cx="1277924" cy="52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80399" y="3453041"/>
            <a:ext cx="512961" cy="307777"/>
          </a:xfrm>
          <a:prstGeom prst="rect">
            <a:avLst/>
          </a:prstGeom>
          <a:noFill/>
        </p:spPr>
        <p:txBody>
          <a:bodyPr wrap="square" rtlCol="0">
            <a:spAutoFit/>
          </a:bodyPr>
          <a:lstStyle/>
          <a:p>
            <a:r>
              <a:rPr lang="en-US" dirty="0" err="1">
                <a:solidFill>
                  <a:schemeClr val="tx1"/>
                </a:solidFill>
              </a:rPr>
              <a:t>cao</a:t>
            </a:r>
            <a:endParaRPr lang="en-US" dirty="0">
              <a:solidFill>
                <a:schemeClr val="tx1"/>
              </a:solidFill>
            </a:endParaRPr>
          </a:p>
        </p:txBody>
      </p:sp>
      <p:sp>
        <p:nvSpPr>
          <p:cNvPr id="18" name="TextBox 17"/>
          <p:cNvSpPr txBox="1"/>
          <p:nvPr/>
        </p:nvSpPr>
        <p:spPr>
          <a:xfrm>
            <a:off x="6340234" y="3443016"/>
            <a:ext cx="615874" cy="307777"/>
          </a:xfrm>
          <a:prstGeom prst="rect">
            <a:avLst/>
          </a:prstGeom>
          <a:noFill/>
        </p:spPr>
        <p:txBody>
          <a:bodyPr wrap="square" rtlCol="0">
            <a:spAutoFit/>
          </a:bodyPr>
          <a:lstStyle/>
          <a:p>
            <a:r>
              <a:rPr lang="en-US" dirty="0" err="1">
                <a:solidFill>
                  <a:schemeClr val="tx1"/>
                </a:solidFill>
              </a:rPr>
              <a:t>thấp</a:t>
            </a:r>
            <a:endParaRPr lang="en-US" dirty="0">
              <a:solidFill>
                <a:schemeClr val="tx1"/>
              </a:solidFill>
            </a:endParaRPr>
          </a:p>
        </p:txBody>
      </p:sp>
      <p:sp>
        <p:nvSpPr>
          <p:cNvPr id="19" name="Oval 18"/>
          <p:cNvSpPr/>
          <p:nvPr/>
        </p:nvSpPr>
        <p:spPr>
          <a:xfrm>
            <a:off x="3838502" y="3976740"/>
            <a:ext cx="1237323" cy="1166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mưa</a:t>
            </a:r>
            <a:endParaRPr lang="en-US" dirty="0"/>
          </a:p>
        </p:txBody>
      </p:sp>
      <p:sp>
        <p:nvSpPr>
          <p:cNvPr id="20" name="Oval 19"/>
          <p:cNvSpPr/>
          <p:nvPr/>
        </p:nvSpPr>
        <p:spPr>
          <a:xfrm>
            <a:off x="6404741" y="3976503"/>
            <a:ext cx="1251775" cy="1166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không </a:t>
            </a:r>
            <a:r>
              <a:rPr lang="en-US" dirty="0" err="1"/>
              <a:t>mưa</a:t>
            </a:r>
            <a:endParaRPr lang="en-US" dirty="0"/>
          </a:p>
        </p:txBody>
      </p:sp>
      <p:sp>
        <p:nvSpPr>
          <p:cNvPr id="21" name="TextBox 20"/>
          <p:cNvSpPr txBox="1"/>
          <p:nvPr/>
        </p:nvSpPr>
        <p:spPr>
          <a:xfrm>
            <a:off x="46618" y="1496978"/>
            <a:ext cx="3987643" cy="2199961"/>
          </a:xfrm>
          <a:prstGeom prst="rect">
            <a:avLst/>
          </a:prstGeom>
          <a:noFill/>
        </p:spPr>
        <p:txBody>
          <a:bodyPr wrap="square" rtlCol="0">
            <a:spAutoFit/>
          </a:bodyPr>
          <a:lstStyle/>
          <a:p>
            <a:pPr marL="457200">
              <a:lnSpc>
                <a:spcPct val="107000"/>
              </a:lnSpc>
            </a:pPr>
            <a:r>
              <a:rPr lang="en-US" sz="2800" b="1"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Vẽ</a:t>
            </a:r>
            <a:r>
              <a:rPr lang="en-US" sz="2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cây </a:t>
            </a:r>
            <a:r>
              <a:rPr lang="en-US" sz="2800" b="1"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quyết</a:t>
            </a:r>
            <a:r>
              <a:rPr lang="en-US" sz="2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định</a:t>
            </a:r>
            <a:endParaRPr lang="en-US" sz="2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07000"/>
              </a:lnSpc>
            </a:pPr>
            <a:r>
              <a:rPr lang="en-US"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Áp</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suất</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cao</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100%  </a:t>
            </a:r>
            <a:r>
              <a:rPr lang="en-US"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mưa</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=&gt; </a:t>
            </a:r>
            <a:r>
              <a:rPr lang="en-US"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Áp</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suất</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cao</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0</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07000"/>
              </a:lnSpc>
            </a:pPr>
            <a:r>
              <a:rPr lang="en-US"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Áp</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suất</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thấp</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100%  không </a:t>
            </a:r>
            <a:r>
              <a:rPr lang="en-US"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mưa</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=&gt; </a:t>
            </a:r>
            <a:r>
              <a:rPr lang="en-US"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Áp</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suất</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thấp</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6" grpId="0"/>
      <p:bldP spid="7" grpId="0" animBg="1"/>
      <p:bldP spid="8" grpId="0" animBg="1"/>
      <p:bldP spid="11" grpId="0"/>
      <p:bldP spid="12" grpId="0"/>
      <p:bldP spid="13" grpId="0" animBg="1"/>
      <p:bldP spid="14" grpId="0" animBg="1"/>
      <p:bldP spid="17" grpId="0"/>
      <p:bldP spid="18" grpId="0"/>
      <p:bldP spid="19"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080919" y="2925479"/>
            <a:ext cx="4982159" cy="11783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Ư</a:t>
            </a:r>
            <a:r>
              <a:rPr lang="en-US" smtClean="0"/>
              <a:t>u nhược điểm </a:t>
            </a:r>
            <a:endParaRPr lang="en-US" smtClean="0"/>
          </a:p>
        </p:txBody>
      </p:sp>
      <p:sp>
        <p:nvSpPr>
          <p:cNvPr id="1008" name="Google Shape;1008;p38"/>
          <p:cNvSpPr txBox="1">
            <a:spLocks noGrp="1"/>
          </p:cNvSpPr>
          <p:nvPr>
            <p:ph type="title" idx="2"/>
          </p:nvPr>
        </p:nvSpPr>
        <p:spPr>
          <a:xfrm>
            <a:off x="3995121" y="1227576"/>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mtClean="0"/>
              <a:t>4</a:t>
            </a:r>
            <a:endParaRPr lang="en-GB" smtClean="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40"/>
          <p:cNvSpPr/>
          <p:nvPr/>
        </p:nvSpPr>
        <p:spPr>
          <a:xfrm>
            <a:off x="6674825" y="1883725"/>
            <a:ext cx="1283700" cy="1283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defTabSz="914400"/>
            <a:r>
              <a:rPr lang="en-US"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nút</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thúc</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sz="1800" dirty="0">
              <a:solidFill>
                <a:schemeClr val="tx1"/>
              </a:solidFill>
              <a:latin typeface="Times New Roman" panose="02020603050405020304" pitchFamily="18" charset="0"/>
              <a:ea typeface="Montserrat ExtraBold"/>
              <a:cs typeface="Times New Roman" panose="02020603050405020304" pitchFamily="18" charset="0"/>
              <a:sym typeface="Montserrat ExtraBold"/>
            </a:endParaRPr>
          </a:p>
        </p:txBody>
      </p:sp>
      <p:sp>
        <p:nvSpPr>
          <p:cNvPr id="1060" name="Google Shape;1060;p40"/>
          <p:cNvSpPr/>
          <p:nvPr/>
        </p:nvSpPr>
        <p:spPr>
          <a:xfrm>
            <a:off x="3913519" y="1875700"/>
            <a:ext cx="1283700" cy="1283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defTabSz="914400"/>
            <a:r>
              <a:rPr lang="en-US"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nút</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cơ</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hội</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sz="1800" dirty="0">
              <a:solidFill>
                <a:schemeClr val="tx1"/>
              </a:solidFill>
              <a:latin typeface="Times New Roman" panose="02020603050405020304" pitchFamily="18" charset="0"/>
              <a:ea typeface="Montserrat ExtraBold"/>
              <a:cs typeface="Times New Roman" panose="02020603050405020304" pitchFamily="18" charset="0"/>
              <a:sym typeface="Montserrat ExtraBold"/>
            </a:endParaRPr>
          </a:p>
        </p:txBody>
      </p:sp>
      <p:grpSp>
        <p:nvGrpSpPr>
          <p:cNvPr id="1061" name="Google Shape;1061;p40"/>
          <p:cNvGrpSpPr/>
          <p:nvPr/>
        </p:nvGrpSpPr>
        <p:grpSpPr>
          <a:xfrm rot="900049" flipH="1">
            <a:off x="3779893" y="1838475"/>
            <a:ext cx="1669185" cy="1585716"/>
            <a:chOff x="2632375" y="3649275"/>
            <a:chExt cx="1063875" cy="1010675"/>
          </a:xfrm>
        </p:grpSpPr>
        <p:sp>
          <p:nvSpPr>
            <p:cNvPr id="1062" name="Google Shape;1062;p40"/>
            <p:cNvSpPr/>
            <p:nvPr/>
          </p:nvSpPr>
          <p:spPr>
            <a:xfrm>
              <a:off x="3678750" y="4093825"/>
              <a:ext cx="17500" cy="129950"/>
            </a:xfrm>
            <a:custGeom>
              <a:avLst/>
              <a:gdLst/>
              <a:ahLst/>
              <a:cxnLst/>
              <a:rect l="l" t="t" r="r" b="b"/>
              <a:pathLst>
                <a:path w="700" h="5198" fill="none" extrusionOk="0">
                  <a:moveTo>
                    <a:pt x="699" y="0"/>
                  </a:moveTo>
                  <a:cubicBezTo>
                    <a:pt x="699" y="1763"/>
                    <a:pt x="456" y="3496"/>
                    <a:pt x="0" y="5198"/>
                  </a:cubicBezTo>
                </a:path>
              </a:pathLst>
            </a:custGeom>
            <a:solidFill>
              <a:schemeClr val="dk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defTabSz="914400"/>
            </a:p>
          </p:txBody>
        </p:sp>
        <p:sp>
          <p:nvSpPr>
            <p:cNvPr id="1063" name="Google Shape;1063;p40"/>
            <p:cNvSpPr/>
            <p:nvPr/>
          </p:nvSpPr>
          <p:spPr>
            <a:xfrm>
              <a:off x="2632375" y="3649275"/>
              <a:ext cx="997000" cy="1010675"/>
            </a:xfrm>
            <a:custGeom>
              <a:avLst/>
              <a:gdLst/>
              <a:ahLst/>
              <a:cxnLst/>
              <a:rect l="l" t="t" r="r" b="b"/>
              <a:pathLst>
                <a:path w="39880" h="40427" fill="none" extrusionOk="0">
                  <a:moveTo>
                    <a:pt x="39880" y="27600"/>
                  </a:moveTo>
                  <a:cubicBezTo>
                    <a:pt x="33193" y="38937"/>
                    <a:pt x="17387" y="40427"/>
                    <a:pt x="8694" y="30548"/>
                  </a:cubicBezTo>
                  <a:cubicBezTo>
                    <a:pt x="0" y="20639"/>
                    <a:pt x="3526" y="5137"/>
                    <a:pt x="15654" y="1"/>
                  </a:cubicBez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defTabSz="914400"/>
            </a:p>
          </p:txBody>
        </p:sp>
      </p:grpSp>
      <p:sp>
        <p:nvSpPr>
          <p:cNvPr id="1064" name="Google Shape;1064;p40"/>
          <p:cNvSpPr txBox="1">
            <a:spLocks noGrp="1"/>
          </p:cNvSpPr>
          <p:nvPr>
            <p:ph type="title"/>
          </p:nvPr>
        </p:nvSpPr>
        <p:spPr>
          <a:xfrm>
            <a:off x="2060700" y="539700"/>
            <a:ext cx="5022600" cy="905202"/>
          </a:xfrm>
          <a:prstGeom prst="rect">
            <a:avLst/>
          </a:prstGeom>
        </p:spPr>
        <p:txBody>
          <a:bodyPr spcFirstLastPara="1" wrap="square" lIns="91425" tIns="91425" rIns="91425" bIns="91425" anchor="ctr" anchorCtr="0">
            <a:noAutofit/>
          </a:bodyPr>
          <a:lstStyle/>
          <a:p>
            <a:pPr>
              <a:spcAft>
                <a:spcPts val="1350"/>
              </a:spcAft>
            </a:pPr>
            <a:r>
              <a:rPr lang="en-US" sz="240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PHÂN LOẠI</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65" name="Google Shape;1065;p40"/>
          <p:cNvSpPr/>
          <p:nvPr/>
        </p:nvSpPr>
        <p:spPr>
          <a:xfrm>
            <a:off x="1173650" y="1875700"/>
            <a:ext cx="1283700" cy="1283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defTabSz="914400"/>
            <a:r>
              <a:rPr lang="en-US"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nút</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quyết</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sz="1800" dirty="0">
              <a:solidFill>
                <a:schemeClr val="tx1"/>
              </a:solidFill>
              <a:latin typeface="Times New Roman" panose="02020603050405020304" pitchFamily="18" charset="0"/>
              <a:ea typeface="Montserrat ExtraBold"/>
              <a:cs typeface="Times New Roman" panose="02020603050405020304" pitchFamily="18" charset="0"/>
              <a:sym typeface="Montserrat ExtraBold"/>
            </a:endParaRPr>
          </a:p>
        </p:txBody>
      </p:sp>
      <p:grpSp>
        <p:nvGrpSpPr>
          <p:cNvPr id="1066" name="Google Shape;1066;p40"/>
          <p:cNvGrpSpPr/>
          <p:nvPr/>
        </p:nvGrpSpPr>
        <p:grpSpPr>
          <a:xfrm>
            <a:off x="2457394" y="2301728"/>
            <a:ext cx="1454012" cy="431350"/>
            <a:chOff x="5604500" y="1883813"/>
            <a:chExt cx="1491600" cy="431350"/>
          </a:xfrm>
        </p:grpSpPr>
        <p:cxnSp>
          <p:nvCxnSpPr>
            <p:cNvPr id="1067" name="Google Shape;1067;p40"/>
            <p:cNvCxnSpPr/>
            <p:nvPr/>
          </p:nvCxnSpPr>
          <p:spPr>
            <a:xfrm>
              <a:off x="5604500" y="2101700"/>
              <a:ext cx="1491600" cy="0"/>
            </a:xfrm>
            <a:prstGeom prst="straightConnector1">
              <a:avLst/>
            </a:prstGeom>
            <a:noFill/>
            <a:ln w="19050" cap="flat" cmpd="sng">
              <a:solidFill>
                <a:schemeClr val="dk1"/>
              </a:solidFill>
              <a:prstDash val="solid"/>
              <a:round/>
              <a:headEnd type="none" w="med" len="med"/>
              <a:tailEnd type="none" w="med" len="med"/>
            </a:ln>
          </p:spPr>
        </p:cxnSp>
        <p:grpSp>
          <p:nvGrpSpPr>
            <p:cNvPr id="1068" name="Google Shape;1068;p40"/>
            <p:cNvGrpSpPr/>
            <p:nvPr/>
          </p:nvGrpSpPr>
          <p:grpSpPr>
            <a:xfrm rot="2700000">
              <a:off x="6191966" y="1952596"/>
              <a:ext cx="316239" cy="293783"/>
              <a:chOff x="5761175" y="4621750"/>
              <a:chExt cx="253560" cy="235555"/>
            </a:xfrm>
          </p:grpSpPr>
          <p:sp>
            <p:nvSpPr>
              <p:cNvPr id="1069" name="Google Shape;1069;p40"/>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defTabSz="914400"/>
              </a:p>
            </p:txBody>
          </p:sp>
          <p:sp>
            <p:nvSpPr>
              <p:cNvPr id="1070" name="Google Shape;1070;p40"/>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defTabSz="914400"/>
              </a:p>
            </p:txBody>
          </p:sp>
        </p:grpSp>
      </p:grpSp>
      <p:grpSp>
        <p:nvGrpSpPr>
          <p:cNvPr id="1071" name="Google Shape;1071;p40"/>
          <p:cNvGrpSpPr/>
          <p:nvPr/>
        </p:nvGrpSpPr>
        <p:grpSpPr>
          <a:xfrm>
            <a:off x="5195050" y="2301714"/>
            <a:ext cx="1491600" cy="431350"/>
            <a:chOff x="5604500" y="1883813"/>
            <a:chExt cx="1491600" cy="431350"/>
          </a:xfrm>
        </p:grpSpPr>
        <p:cxnSp>
          <p:nvCxnSpPr>
            <p:cNvPr id="1072" name="Google Shape;1072;p40"/>
            <p:cNvCxnSpPr/>
            <p:nvPr/>
          </p:nvCxnSpPr>
          <p:spPr>
            <a:xfrm>
              <a:off x="5604500" y="2101700"/>
              <a:ext cx="1491600" cy="0"/>
            </a:xfrm>
            <a:prstGeom prst="straightConnector1">
              <a:avLst/>
            </a:prstGeom>
            <a:noFill/>
            <a:ln w="19050" cap="flat" cmpd="sng">
              <a:solidFill>
                <a:schemeClr val="dk1"/>
              </a:solidFill>
              <a:prstDash val="solid"/>
              <a:round/>
              <a:headEnd type="none" w="med" len="med"/>
              <a:tailEnd type="none" w="med" len="med"/>
            </a:ln>
          </p:spPr>
        </p:cxnSp>
        <p:grpSp>
          <p:nvGrpSpPr>
            <p:cNvPr id="1073" name="Google Shape;1073;p40"/>
            <p:cNvGrpSpPr/>
            <p:nvPr/>
          </p:nvGrpSpPr>
          <p:grpSpPr>
            <a:xfrm rot="2700000">
              <a:off x="6191966" y="1952596"/>
              <a:ext cx="316239" cy="293783"/>
              <a:chOff x="5761175" y="4621750"/>
              <a:chExt cx="253560" cy="235555"/>
            </a:xfrm>
          </p:grpSpPr>
          <p:sp>
            <p:nvSpPr>
              <p:cNvPr id="1074" name="Google Shape;1074;p40"/>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defTabSz="914400"/>
              </a:p>
            </p:txBody>
          </p:sp>
          <p:sp>
            <p:nvSpPr>
              <p:cNvPr id="1075" name="Google Shape;1075;p40"/>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defTabSz="914400"/>
              </a:p>
            </p:txBody>
          </p:sp>
        </p:grpSp>
      </p:grpSp>
      <p:sp>
        <p:nvSpPr>
          <p:cNvPr id="1077" name="Google Shape;1077;p40"/>
          <p:cNvSpPr txBox="1">
            <a:spLocks noGrp="1"/>
          </p:cNvSpPr>
          <p:nvPr>
            <p:ph type="subTitle" idx="4294967295"/>
          </p:nvPr>
        </p:nvSpPr>
        <p:spPr>
          <a:xfrm>
            <a:off x="743815" y="3809980"/>
            <a:ext cx="2227317" cy="1174033"/>
          </a:xfrm>
          <a:prstGeom prst="rect">
            <a:avLst/>
          </a:prstGeom>
        </p:spPr>
        <p:txBody>
          <a:bodyPr spcFirstLastPara="1" wrap="square" lIns="91425" tIns="91425" rIns="91425" bIns="91425" anchor="ctr" anchorCtr="0">
            <a:noAutofit/>
          </a:bodyPr>
          <a:lstStyle/>
          <a:p>
            <a:pPr marL="0" indent="0" algn="just">
              <a:spcAft>
                <a:spcPts val="1350"/>
              </a:spcAft>
              <a:buNone/>
            </a:pPr>
            <a:r>
              <a:rPr lang="en-US" sz="2100" dirty="0" err="1">
                <a:solidFill>
                  <a:schemeClr val="tx1"/>
                </a:solidFill>
                <a:latin typeface="Times New Roman" panose="02020603050405020304" pitchFamily="18" charset="0"/>
                <a:ea typeface="Times New Roman" panose="02020603050405020304" pitchFamily="18" charset="0"/>
              </a:rPr>
              <a:t>T</a:t>
            </a:r>
            <a:r>
              <a:rPr lang="en-US" sz="2100" smtClean="0">
                <a:solidFill>
                  <a:schemeClr val="tx1"/>
                </a:solidFill>
                <a:latin typeface="Times New Roman" panose="02020603050405020304" pitchFamily="18" charset="0"/>
                <a:ea typeface="Times New Roman" panose="02020603050405020304" pitchFamily="18" charset="0"/>
              </a:rPr>
              <a:t>hường </a:t>
            </a:r>
            <a:r>
              <a:rPr lang="en-US" sz="2100" dirty="0" err="1">
                <a:solidFill>
                  <a:schemeClr val="tx1"/>
                </a:solidFill>
                <a:latin typeface="Times New Roman" panose="02020603050405020304" pitchFamily="18" charset="0"/>
                <a:ea typeface="Times New Roman" panose="02020603050405020304" pitchFamily="18" charset="0"/>
              </a:rPr>
              <a:t>được</a:t>
            </a:r>
            <a:r>
              <a:rPr lang="en-US" sz="2100" dirty="0">
                <a:solidFill>
                  <a:schemeClr val="tx1"/>
                </a:solidFill>
                <a:latin typeface="Times New Roman" panose="02020603050405020304" pitchFamily="18" charset="0"/>
                <a:ea typeface="Times New Roman" panose="02020603050405020304" pitchFamily="18" charset="0"/>
              </a:rPr>
              <a:t> </a:t>
            </a:r>
            <a:r>
              <a:rPr lang="en-US" sz="2100" dirty="0" err="1">
                <a:solidFill>
                  <a:schemeClr val="tx1"/>
                </a:solidFill>
                <a:latin typeface="Times New Roman" panose="02020603050405020304" pitchFamily="18" charset="0"/>
                <a:ea typeface="Times New Roman" panose="02020603050405020304" pitchFamily="18" charset="0"/>
              </a:rPr>
              <a:t>biểu</a:t>
            </a:r>
            <a:r>
              <a:rPr lang="en-US" sz="2100" dirty="0">
                <a:solidFill>
                  <a:schemeClr val="tx1"/>
                </a:solidFill>
                <a:latin typeface="Times New Roman" panose="02020603050405020304" pitchFamily="18" charset="0"/>
                <a:ea typeface="Times New Roman" panose="02020603050405020304" pitchFamily="18" charset="0"/>
              </a:rPr>
              <a:t> </a:t>
            </a:r>
            <a:r>
              <a:rPr lang="en-US" sz="2100" dirty="0" err="1">
                <a:solidFill>
                  <a:schemeClr val="tx1"/>
                </a:solidFill>
                <a:latin typeface="Times New Roman" panose="02020603050405020304" pitchFamily="18" charset="0"/>
                <a:ea typeface="Times New Roman" panose="02020603050405020304" pitchFamily="18" charset="0"/>
              </a:rPr>
              <a:t>diễn</a:t>
            </a:r>
            <a:r>
              <a:rPr lang="en-US" sz="2100" dirty="0">
                <a:solidFill>
                  <a:schemeClr val="tx1"/>
                </a:solidFill>
                <a:latin typeface="Times New Roman" panose="02020603050405020304" pitchFamily="18" charset="0"/>
                <a:ea typeface="Times New Roman" panose="02020603050405020304" pitchFamily="18" charset="0"/>
              </a:rPr>
              <a:t> </a:t>
            </a:r>
            <a:r>
              <a:rPr lang="en-US" sz="2100" dirty="0" err="1">
                <a:solidFill>
                  <a:schemeClr val="tx1"/>
                </a:solidFill>
                <a:latin typeface="Times New Roman" panose="02020603050405020304" pitchFamily="18" charset="0"/>
                <a:ea typeface="Times New Roman" panose="02020603050405020304" pitchFamily="18" charset="0"/>
              </a:rPr>
              <a:t>bằng</a:t>
            </a:r>
            <a:r>
              <a:rPr lang="en-US" sz="2100" dirty="0">
                <a:solidFill>
                  <a:schemeClr val="tx1"/>
                </a:solidFill>
                <a:latin typeface="Times New Roman" panose="02020603050405020304" pitchFamily="18" charset="0"/>
                <a:ea typeface="Times New Roman" panose="02020603050405020304" pitchFamily="18" charset="0"/>
              </a:rPr>
              <a:t> </a:t>
            </a:r>
            <a:r>
              <a:rPr lang="en-US" sz="2100" dirty="0" err="1">
                <a:solidFill>
                  <a:schemeClr val="tx1"/>
                </a:solidFill>
                <a:latin typeface="Times New Roman" panose="02020603050405020304" pitchFamily="18" charset="0"/>
                <a:ea typeface="Times New Roman" panose="02020603050405020304" pitchFamily="18" charset="0"/>
              </a:rPr>
              <a:t>hình</a:t>
            </a:r>
            <a:r>
              <a:rPr lang="en-US" sz="2100" dirty="0">
                <a:solidFill>
                  <a:schemeClr val="tx1"/>
                </a:solidFill>
                <a:latin typeface="Times New Roman" panose="02020603050405020304" pitchFamily="18" charset="0"/>
                <a:ea typeface="Times New Roman" panose="02020603050405020304" pitchFamily="18" charset="0"/>
              </a:rPr>
              <a:t> </a:t>
            </a:r>
            <a:r>
              <a:rPr lang="en-US" sz="2100" dirty="0" err="1">
                <a:solidFill>
                  <a:schemeClr val="tx1"/>
                </a:solidFill>
                <a:latin typeface="Times New Roman" panose="02020603050405020304" pitchFamily="18" charset="0"/>
                <a:ea typeface="Times New Roman" panose="02020603050405020304" pitchFamily="18" charset="0"/>
              </a:rPr>
              <a:t>vuông</a:t>
            </a:r>
            <a:endParaRPr lang="en-US" sz="2100" dirty="0">
              <a:solidFill>
                <a:schemeClr val="tx1"/>
              </a:solidFill>
              <a:latin typeface="Times New Roman" panose="02020603050405020304" pitchFamily="18" charset="0"/>
              <a:ea typeface="Times New Roman" panose="02020603050405020304" pitchFamily="18" charset="0"/>
            </a:endParaRPr>
          </a:p>
        </p:txBody>
      </p:sp>
      <p:sp>
        <p:nvSpPr>
          <p:cNvPr id="1079" name="Google Shape;1079;p40"/>
          <p:cNvSpPr txBox="1">
            <a:spLocks noGrp="1"/>
          </p:cNvSpPr>
          <p:nvPr>
            <p:ph type="subTitle" idx="4294967295"/>
          </p:nvPr>
        </p:nvSpPr>
        <p:spPr>
          <a:xfrm>
            <a:off x="3459201" y="3794976"/>
            <a:ext cx="2227317" cy="1072166"/>
          </a:xfrm>
          <a:prstGeom prst="rect">
            <a:avLst/>
          </a:prstGeom>
        </p:spPr>
        <p:txBody>
          <a:bodyPr spcFirstLastPara="1" wrap="square" lIns="91425" tIns="91425" rIns="91425" bIns="91425" anchor="ctr" anchorCtr="0">
            <a:noAutofit/>
          </a:bodyPr>
          <a:lstStyle/>
          <a:p>
            <a:pPr marL="0" indent="0" algn="just">
              <a:buNone/>
            </a:pPr>
            <a:r>
              <a:rPr lang="en-US" sz="210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Thường </a:t>
            </a:r>
            <a:r>
              <a:rPr lang="en-US" sz="21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biểu</a:t>
            </a:r>
            <a:r>
              <a:rPr lang="en-US" sz="2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thị</a:t>
            </a:r>
            <a:r>
              <a:rPr lang="en-US" sz="2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bằng</a:t>
            </a:r>
            <a:r>
              <a:rPr lang="en-US" sz="2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các</a:t>
            </a:r>
            <a:r>
              <a:rPr lang="en-US" sz="2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vòng</a:t>
            </a:r>
            <a:r>
              <a:rPr lang="en-US" sz="2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tròn</a:t>
            </a:r>
            <a:endParaRPr sz="2100" dirty="0">
              <a:solidFill>
                <a:schemeClr val="tx1"/>
              </a:solidFill>
              <a:latin typeface="Times New Roman" panose="02020603050405020304" pitchFamily="18" charset="0"/>
              <a:cs typeface="Times New Roman" panose="02020603050405020304" pitchFamily="18" charset="0"/>
            </a:endParaRPr>
          </a:p>
        </p:txBody>
      </p:sp>
      <p:sp>
        <p:nvSpPr>
          <p:cNvPr id="1081" name="Google Shape;1081;p40"/>
          <p:cNvSpPr txBox="1">
            <a:spLocks noGrp="1"/>
          </p:cNvSpPr>
          <p:nvPr>
            <p:ph type="subTitle" idx="4294967295"/>
          </p:nvPr>
        </p:nvSpPr>
        <p:spPr>
          <a:xfrm>
            <a:off x="6164877" y="3779360"/>
            <a:ext cx="2227317" cy="985197"/>
          </a:xfrm>
          <a:prstGeom prst="rect">
            <a:avLst/>
          </a:prstGeom>
        </p:spPr>
        <p:txBody>
          <a:bodyPr spcFirstLastPara="1" wrap="square" lIns="91425" tIns="91425" rIns="91425" bIns="91425" anchor="ctr" anchorCtr="0">
            <a:noAutofit/>
          </a:bodyPr>
          <a:lstStyle/>
          <a:p>
            <a:pPr marL="0" indent="0" algn="just">
              <a:buNone/>
            </a:pPr>
            <a:r>
              <a:rPr lang="en-US" sz="2100">
                <a:solidFill>
                  <a:schemeClr val="tx1"/>
                </a:solidFill>
                <a:latin typeface="Times New Roman" panose="02020603050405020304" pitchFamily="18" charset="0"/>
                <a:ea typeface="Calibri" panose="020F0502020204030204" pitchFamily="34" charset="0"/>
                <a:cs typeface="Times New Roman" panose="02020603050405020304" pitchFamily="18" charset="0"/>
              </a:rPr>
              <a:t>T</a:t>
            </a:r>
            <a:r>
              <a:rPr lang="en-US" sz="210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hường </a:t>
            </a:r>
            <a:r>
              <a:rPr lang="en-US" sz="21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biểu</a:t>
            </a:r>
            <a:r>
              <a:rPr lang="en-US" sz="2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diễn</a:t>
            </a:r>
            <a:r>
              <a:rPr lang="en-US" sz="2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bằng</a:t>
            </a:r>
            <a:r>
              <a:rPr lang="en-US" sz="2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hình</a:t>
            </a:r>
            <a:r>
              <a:rPr lang="en-US" sz="2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tam </a:t>
            </a:r>
            <a:r>
              <a:rPr lang="en-US" sz="21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giác</a:t>
            </a:r>
            <a:endParaRPr sz="2100" dirty="0">
              <a:solidFill>
                <a:schemeClr val="tx1"/>
              </a:solidFill>
              <a:latin typeface="Times New Roman" panose="02020603050405020304" pitchFamily="18" charset="0"/>
              <a:cs typeface="Times New Roman" panose="02020603050405020304" pitchFamily="18" charset="0"/>
            </a:endParaRPr>
          </a:p>
        </p:txBody>
      </p:sp>
      <p:grpSp>
        <p:nvGrpSpPr>
          <p:cNvPr id="1082" name="Google Shape;1082;p40"/>
          <p:cNvGrpSpPr/>
          <p:nvPr/>
        </p:nvGrpSpPr>
        <p:grpSpPr>
          <a:xfrm rot="-2700000" flipH="1">
            <a:off x="1073760" y="1686143"/>
            <a:ext cx="1669144" cy="1646473"/>
            <a:chOff x="2632375" y="3610525"/>
            <a:chExt cx="1063875" cy="1049425"/>
          </a:xfrm>
        </p:grpSpPr>
        <p:sp>
          <p:nvSpPr>
            <p:cNvPr id="1083" name="Google Shape;1083;p40"/>
            <p:cNvSpPr/>
            <p:nvPr/>
          </p:nvSpPr>
          <p:spPr>
            <a:xfrm>
              <a:off x="3678750" y="4093825"/>
              <a:ext cx="17500" cy="129950"/>
            </a:xfrm>
            <a:custGeom>
              <a:avLst/>
              <a:gdLst/>
              <a:ahLst/>
              <a:cxnLst/>
              <a:rect l="l" t="t" r="r" b="b"/>
              <a:pathLst>
                <a:path w="700" h="5198" fill="none" extrusionOk="0">
                  <a:moveTo>
                    <a:pt x="699" y="0"/>
                  </a:moveTo>
                  <a:cubicBezTo>
                    <a:pt x="699" y="1763"/>
                    <a:pt x="456" y="3496"/>
                    <a:pt x="0" y="5198"/>
                  </a:cubicBezTo>
                </a:path>
              </a:pathLst>
            </a:custGeom>
            <a:solidFill>
              <a:schemeClr val="dk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defTabSz="914400"/>
            </a:p>
          </p:txBody>
        </p:sp>
        <p:sp>
          <p:nvSpPr>
            <p:cNvPr id="1084" name="Google Shape;1084;p40"/>
            <p:cNvSpPr/>
            <p:nvPr/>
          </p:nvSpPr>
          <p:spPr>
            <a:xfrm>
              <a:off x="2632375" y="3649275"/>
              <a:ext cx="997000" cy="1010675"/>
            </a:xfrm>
            <a:custGeom>
              <a:avLst/>
              <a:gdLst/>
              <a:ahLst/>
              <a:cxnLst/>
              <a:rect l="l" t="t" r="r" b="b"/>
              <a:pathLst>
                <a:path w="39880" h="40427" fill="none" extrusionOk="0">
                  <a:moveTo>
                    <a:pt x="39880" y="27600"/>
                  </a:moveTo>
                  <a:cubicBezTo>
                    <a:pt x="33193" y="38937"/>
                    <a:pt x="17387" y="40427"/>
                    <a:pt x="8694" y="30548"/>
                  </a:cubicBezTo>
                  <a:cubicBezTo>
                    <a:pt x="0" y="20639"/>
                    <a:pt x="3526" y="5137"/>
                    <a:pt x="15654" y="1"/>
                  </a:cubicBez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defTabSz="914400"/>
            </a:p>
          </p:txBody>
        </p:sp>
        <p:sp>
          <p:nvSpPr>
            <p:cNvPr id="1085" name="Google Shape;1085;p40"/>
            <p:cNvSpPr/>
            <p:nvPr/>
          </p:nvSpPr>
          <p:spPr>
            <a:xfrm>
              <a:off x="3083000" y="3610525"/>
              <a:ext cx="129950" cy="17500"/>
            </a:xfrm>
            <a:custGeom>
              <a:avLst/>
              <a:gdLst/>
              <a:ahLst/>
              <a:cxnLst/>
              <a:rect l="l" t="t" r="r" b="b"/>
              <a:pathLst>
                <a:path w="5198" h="700" fill="none" extrusionOk="0">
                  <a:moveTo>
                    <a:pt x="0" y="700"/>
                  </a:moveTo>
                  <a:cubicBezTo>
                    <a:pt x="1702" y="244"/>
                    <a:pt x="3435" y="0"/>
                    <a:pt x="5198" y="0"/>
                  </a:cubicBezTo>
                </a:path>
              </a:pathLst>
            </a:custGeom>
            <a:solidFill>
              <a:schemeClr val="dk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defTabSz="914400"/>
            </a:p>
          </p:txBody>
        </p:sp>
      </p:grpSp>
      <p:grpSp>
        <p:nvGrpSpPr>
          <p:cNvPr id="1086" name="Google Shape;1086;p40"/>
          <p:cNvGrpSpPr/>
          <p:nvPr/>
        </p:nvGrpSpPr>
        <p:grpSpPr>
          <a:xfrm rot="2700000">
            <a:off x="6367856" y="1694168"/>
            <a:ext cx="1669144" cy="1646473"/>
            <a:chOff x="2632375" y="3610525"/>
            <a:chExt cx="1063875" cy="1049425"/>
          </a:xfrm>
        </p:grpSpPr>
        <p:sp>
          <p:nvSpPr>
            <p:cNvPr id="1087" name="Google Shape;1087;p40"/>
            <p:cNvSpPr/>
            <p:nvPr/>
          </p:nvSpPr>
          <p:spPr>
            <a:xfrm>
              <a:off x="3678750" y="4093825"/>
              <a:ext cx="17500" cy="129950"/>
            </a:xfrm>
            <a:custGeom>
              <a:avLst/>
              <a:gdLst/>
              <a:ahLst/>
              <a:cxnLst/>
              <a:rect l="l" t="t" r="r" b="b"/>
              <a:pathLst>
                <a:path w="700" h="5198" fill="none" extrusionOk="0">
                  <a:moveTo>
                    <a:pt x="699" y="0"/>
                  </a:moveTo>
                  <a:cubicBezTo>
                    <a:pt x="699" y="1763"/>
                    <a:pt x="456" y="3496"/>
                    <a:pt x="0" y="5198"/>
                  </a:cubicBezTo>
                </a:path>
              </a:pathLst>
            </a:custGeom>
            <a:solidFill>
              <a:schemeClr val="dk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defTabSz="914400"/>
            </a:p>
          </p:txBody>
        </p:sp>
        <p:sp>
          <p:nvSpPr>
            <p:cNvPr id="1088" name="Google Shape;1088;p40"/>
            <p:cNvSpPr/>
            <p:nvPr/>
          </p:nvSpPr>
          <p:spPr>
            <a:xfrm>
              <a:off x="2632375" y="3649275"/>
              <a:ext cx="997000" cy="1010675"/>
            </a:xfrm>
            <a:custGeom>
              <a:avLst/>
              <a:gdLst/>
              <a:ahLst/>
              <a:cxnLst/>
              <a:rect l="l" t="t" r="r" b="b"/>
              <a:pathLst>
                <a:path w="39880" h="40427" fill="none" extrusionOk="0">
                  <a:moveTo>
                    <a:pt x="39880" y="27600"/>
                  </a:moveTo>
                  <a:cubicBezTo>
                    <a:pt x="33193" y="38937"/>
                    <a:pt x="17387" y="40427"/>
                    <a:pt x="8694" y="30548"/>
                  </a:cubicBezTo>
                  <a:cubicBezTo>
                    <a:pt x="0" y="20639"/>
                    <a:pt x="3526" y="5137"/>
                    <a:pt x="15654" y="1"/>
                  </a:cubicBez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defTabSz="914400"/>
            </a:p>
          </p:txBody>
        </p:sp>
        <p:sp>
          <p:nvSpPr>
            <p:cNvPr id="1089" name="Google Shape;1089;p40"/>
            <p:cNvSpPr/>
            <p:nvPr/>
          </p:nvSpPr>
          <p:spPr>
            <a:xfrm>
              <a:off x="3083000" y="3610525"/>
              <a:ext cx="129950" cy="17500"/>
            </a:xfrm>
            <a:custGeom>
              <a:avLst/>
              <a:gdLst/>
              <a:ahLst/>
              <a:cxnLst/>
              <a:rect l="l" t="t" r="r" b="b"/>
              <a:pathLst>
                <a:path w="5198" h="700" fill="none" extrusionOk="0">
                  <a:moveTo>
                    <a:pt x="0" y="700"/>
                  </a:moveTo>
                  <a:cubicBezTo>
                    <a:pt x="1702" y="244"/>
                    <a:pt x="3435" y="0"/>
                    <a:pt x="5198" y="0"/>
                  </a:cubicBezTo>
                </a:path>
              </a:pathLst>
            </a:custGeom>
            <a:solidFill>
              <a:schemeClr val="dk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defTabSz="914400"/>
            </a:p>
          </p:txBody>
        </p:sp>
      </p:grpSp>
      <p:cxnSp>
        <p:nvCxnSpPr>
          <p:cNvPr id="1090" name="Google Shape;1090;p40"/>
          <p:cNvCxnSpPr/>
          <p:nvPr/>
        </p:nvCxnSpPr>
        <p:spPr>
          <a:xfrm>
            <a:off x="7970300" y="2517400"/>
            <a:ext cx="1678800" cy="0"/>
          </a:xfrm>
          <a:prstGeom prst="straightConnector1">
            <a:avLst/>
          </a:prstGeom>
          <a:noFill/>
          <a:ln w="19050" cap="flat" cmpd="sng">
            <a:solidFill>
              <a:schemeClr val="dk1"/>
            </a:solidFill>
            <a:prstDash val="solid"/>
            <a:round/>
            <a:headEnd type="none" w="med" len="med"/>
            <a:tailEnd type="none" w="med" len="med"/>
          </a:ln>
        </p:spPr>
      </p:cxnSp>
      <p:sp>
        <p:nvSpPr>
          <p:cNvPr id="2" name="Arrow: Down 1"/>
          <p:cNvSpPr/>
          <p:nvPr/>
        </p:nvSpPr>
        <p:spPr>
          <a:xfrm>
            <a:off x="1669529" y="3305556"/>
            <a:ext cx="246888" cy="432054"/>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050" b="1">
              <a:ln w="22225">
                <a:solidFill>
                  <a:schemeClr val="accent2"/>
                </a:solidFill>
                <a:prstDash val="solid"/>
              </a:ln>
              <a:solidFill>
                <a:schemeClr val="accent2">
                  <a:lumMod val="40000"/>
                  <a:lumOff val="60000"/>
                </a:schemeClr>
              </a:solidFill>
            </a:endParaRPr>
          </a:p>
        </p:txBody>
      </p:sp>
      <p:sp>
        <p:nvSpPr>
          <p:cNvPr id="35" name="Arrow: Down 34"/>
          <p:cNvSpPr/>
          <p:nvPr/>
        </p:nvSpPr>
        <p:spPr>
          <a:xfrm>
            <a:off x="4448556" y="3314852"/>
            <a:ext cx="246888" cy="432054"/>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050" b="1">
              <a:ln w="22225">
                <a:solidFill>
                  <a:schemeClr val="accent2"/>
                </a:solidFill>
                <a:prstDash val="solid"/>
              </a:ln>
              <a:solidFill>
                <a:schemeClr val="accent2">
                  <a:lumMod val="40000"/>
                  <a:lumOff val="60000"/>
                </a:schemeClr>
              </a:solidFill>
            </a:endParaRPr>
          </a:p>
        </p:txBody>
      </p:sp>
      <p:sp>
        <p:nvSpPr>
          <p:cNvPr id="36" name="Arrow: Down 35"/>
          <p:cNvSpPr/>
          <p:nvPr/>
        </p:nvSpPr>
        <p:spPr>
          <a:xfrm>
            <a:off x="7227583" y="3344384"/>
            <a:ext cx="246888" cy="432054"/>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050" b="1">
              <a:ln w="22225">
                <a:solidFill>
                  <a:schemeClr val="accent2"/>
                </a:solidFill>
                <a:prstDash val="solid"/>
              </a:ln>
              <a:solidFill>
                <a:schemeClr val="accent2">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65"/>
                                        </p:tgtEl>
                                        <p:attrNameLst>
                                          <p:attrName>style.visibility</p:attrName>
                                        </p:attrNameLst>
                                      </p:cBhvr>
                                      <p:to>
                                        <p:strVal val="visible"/>
                                      </p:to>
                                    </p:set>
                                    <p:animEffect transition="in" filter="wipe(down)">
                                      <p:cBhvr>
                                        <p:cTn id="7" dur="500"/>
                                        <p:tgtEl>
                                          <p:spTgt spid="106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77">
                                            <p:txEl>
                                              <p:pRg st="0" end="0"/>
                                            </p:txEl>
                                          </p:spTgt>
                                        </p:tgtEl>
                                        <p:attrNameLst>
                                          <p:attrName>style.visibility</p:attrName>
                                        </p:attrNameLst>
                                      </p:cBhvr>
                                      <p:to>
                                        <p:strVal val="visible"/>
                                      </p:to>
                                    </p:set>
                                    <p:animEffect transition="in" filter="wipe(down)">
                                      <p:cBhvr>
                                        <p:cTn id="13" dur="500"/>
                                        <p:tgtEl>
                                          <p:spTgt spid="107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060"/>
                                        </p:tgtEl>
                                        <p:attrNameLst>
                                          <p:attrName>style.visibility</p:attrName>
                                        </p:attrNameLst>
                                      </p:cBhvr>
                                      <p:to>
                                        <p:strVal val="visible"/>
                                      </p:to>
                                    </p:set>
                                    <p:animEffect transition="in" filter="wipe(down)">
                                      <p:cBhvr>
                                        <p:cTn id="18" dur="500"/>
                                        <p:tgtEl>
                                          <p:spTgt spid="106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down)">
                                      <p:cBhvr>
                                        <p:cTn id="21" dur="500"/>
                                        <p:tgtEl>
                                          <p:spTgt spid="3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79">
                                            <p:txEl>
                                              <p:pRg st="0" end="0"/>
                                            </p:txEl>
                                          </p:spTgt>
                                        </p:tgtEl>
                                        <p:attrNameLst>
                                          <p:attrName>style.visibility</p:attrName>
                                        </p:attrNameLst>
                                      </p:cBhvr>
                                      <p:to>
                                        <p:strVal val="visible"/>
                                      </p:to>
                                    </p:set>
                                    <p:animEffect transition="in" filter="wipe(down)">
                                      <p:cBhvr>
                                        <p:cTn id="24" dur="500"/>
                                        <p:tgtEl>
                                          <p:spTgt spid="107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059"/>
                                        </p:tgtEl>
                                        <p:attrNameLst>
                                          <p:attrName>style.visibility</p:attrName>
                                        </p:attrNameLst>
                                      </p:cBhvr>
                                      <p:to>
                                        <p:strVal val="visible"/>
                                      </p:to>
                                    </p:set>
                                    <p:animEffect transition="in" filter="wipe(down)">
                                      <p:cBhvr>
                                        <p:cTn id="29" dur="500"/>
                                        <p:tgtEl>
                                          <p:spTgt spid="105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down)">
                                      <p:cBhvr>
                                        <p:cTn id="32" dur="500"/>
                                        <p:tgtEl>
                                          <p:spTgt spid="36"/>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081">
                                            <p:txEl>
                                              <p:pRg st="0" end="0"/>
                                            </p:txEl>
                                          </p:spTgt>
                                        </p:tgtEl>
                                        <p:attrNameLst>
                                          <p:attrName>style.visibility</p:attrName>
                                        </p:attrNameLst>
                                      </p:cBhvr>
                                      <p:to>
                                        <p:strVal val="visible"/>
                                      </p:to>
                                    </p:set>
                                    <p:animEffect transition="in" filter="wipe(down)">
                                      <p:cBhvr>
                                        <p:cTn id="35" dur="500"/>
                                        <p:tgtEl>
                                          <p:spTgt spid="10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9" grpId="0" animBg="1"/>
      <p:bldP spid="1060" grpId="0" animBg="1"/>
      <p:bldP spid="1065" grpId="0" animBg="1"/>
      <p:bldP spid="1077" grpId="0" build="p"/>
      <p:bldP spid="1079" grpId="0" build="p"/>
      <p:bldP spid="1081" grpId="0" build="p"/>
      <p:bldP spid="2" grpId="0" animBg="1"/>
      <p:bldP spid="35" grpId="0" animBg="1"/>
      <p:bldP spid="3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60" name="Google Shape;960;p36"/>
          <p:cNvSpPr txBox="1">
            <a:spLocks noGrp="1"/>
          </p:cNvSpPr>
          <p:nvPr>
            <p:ph type="subTitle" idx="1"/>
          </p:nvPr>
        </p:nvSpPr>
        <p:spPr>
          <a:xfrm>
            <a:off x="4684569" y="1479947"/>
            <a:ext cx="3663300" cy="2240232"/>
          </a:xfrm>
          <a:prstGeom prst="rect">
            <a:avLst/>
          </a:prstGeom>
        </p:spPr>
        <p:txBody>
          <a:bodyPr spcFirstLastPara="1" wrap="square" lIns="91425" tIns="91425" rIns="91425" bIns="91425" anchor="t" anchorCtr="0">
            <a:noAutofit/>
          </a:bodyPr>
          <a:lstStyle/>
          <a:p>
            <a:pPr marL="0" indent="0" algn="just">
              <a:spcAft>
                <a:spcPts val="1600"/>
              </a:spcAft>
            </a:pP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Cây</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quyết</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định</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sử</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dụng</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để</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chia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liên</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tiếp</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một</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tập</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dữ</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liệu</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lớn</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thành</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các</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tập</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con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nhỏ</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bằng</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cách</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áp</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dụng</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một</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chuỗi</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các</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thuật</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toán</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Với</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mỗi</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phép</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chia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liên</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tiếp</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các</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tập</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con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thu</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trong</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tập</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kết</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quả</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sẽ</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ngày</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càng</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giống</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nhau</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sz="1800" dirty="0"/>
          </a:p>
        </p:txBody>
      </p:sp>
      <p:grpSp>
        <p:nvGrpSpPr>
          <p:cNvPr id="961" name="Google Shape;961;p36"/>
          <p:cNvGrpSpPr/>
          <p:nvPr/>
        </p:nvGrpSpPr>
        <p:grpSpPr>
          <a:xfrm>
            <a:off x="601309" y="2145759"/>
            <a:ext cx="289868" cy="852000"/>
            <a:chOff x="456616" y="2161476"/>
            <a:chExt cx="289868" cy="852000"/>
          </a:xfrm>
        </p:grpSpPr>
        <p:sp>
          <p:nvSpPr>
            <p:cNvPr id="962" name="Google Shape;962;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defTabSz="914400"/>
            </a:p>
          </p:txBody>
        </p:sp>
        <p:sp>
          <p:nvSpPr>
            <p:cNvPr id="963" name="Google Shape;963;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defTabSz="914400"/>
            </a:p>
          </p:txBody>
        </p:sp>
        <p:sp>
          <p:nvSpPr>
            <p:cNvPr id="964" name="Google Shape;964;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defTabSz="914400"/>
            </a:p>
          </p:txBody>
        </p:sp>
        <p:sp>
          <p:nvSpPr>
            <p:cNvPr id="965" name="Google Shape;965;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defTabSz="914400"/>
            </a:p>
          </p:txBody>
        </p:sp>
        <p:sp>
          <p:nvSpPr>
            <p:cNvPr id="966" name="Google Shape;966;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defTabSz="914400"/>
            </a:p>
          </p:txBody>
        </p:sp>
      </p:grpSp>
      <p:grpSp>
        <p:nvGrpSpPr>
          <p:cNvPr id="967" name="Google Shape;967;p36"/>
          <p:cNvGrpSpPr/>
          <p:nvPr/>
        </p:nvGrpSpPr>
        <p:grpSpPr>
          <a:xfrm>
            <a:off x="3909985" y="2145759"/>
            <a:ext cx="289868" cy="852000"/>
            <a:chOff x="456616" y="2161476"/>
            <a:chExt cx="289868" cy="852000"/>
          </a:xfrm>
        </p:grpSpPr>
        <p:sp>
          <p:nvSpPr>
            <p:cNvPr id="968" name="Google Shape;968;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defTabSz="914400"/>
            </a:p>
          </p:txBody>
        </p:sp>
        <p:sp>
          <p:nvSpPr>
            <p:cNvPr id="969" name="Google Shape;969;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defTabSz="914400"/>
            </a:p>
          </p:txBody>
        </p:sp>
        <p:sp>
          <p:nvSpPr>
            <p:cNvPr id="970" name="Google Shape;970;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defTabSz="914400"/>
            </a:p>
          </p:txBody>
        </p:sp>
        <p:sp>
          <p:nvSpPr>
            <p:cNvPr id="971" name="Google Shape;971;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defTabSz="914400"/>
            </a:p>
          </p:txBody>
        </p:sp>
        <p:sp>
          <p:nvSpPr>
            <p:cNvPr id="972" name="Google Shape;972;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defTabSz="914400"/>
            </a:p>
          </p:txBody>
        </p:sp>
      </p:grpSp>
      <p:grpSp>
        <p:nvGrpSpPr>
          <p:cNvPr id="973" name="Google Shape;973;p36"/>
          <p:cNvGrpSpPr/>
          <p:nvPr/>
        </p:nvGrpSpPr>
        <p:grpSpPr>
          <a:xfrm rot="5400000">
            <a:off x="2255635" y="500209"/>
            <a:ext cx="289868" cy="852000"/>
            <a:chOff x="456616" y="2161476"/>
            <a:chExt cx="289868" cy="852000"/>
          </a:xfrm>
        </p:grpSpPr>
        <p:sp>
          <p:nvSpPr>
            <p:cNvPr id="974" name="Google Shape;974;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defTabSz="914400"/>
            </a:p>
          </p:txBody>
        </p:sp>
        <p:sp>
          <p:nvSpPr>
            <p:cNvPr id="975" name="Google Shape;975;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defTabSz="914400"/>
            </a:p>
          </p:txBody>
        </p:sp>
        <p:sp>
          <p:nvSpPr>
            <p:cNvPr id="976" name="Google Shape;976;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defTabSz="914400"/>
            </a:p>
          </p:txBody>
        </p:sp>
        <p:sp>
          <p:nvSpPr>
            <p:cNvPr id="977" name="Google Shape;977;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defTabSz="914400"/>
            </a:p>
          </p:txBody>
        </p:sp>
        <p:sp>
          <p:nvSpPr>
            <p:cNvPr id="978" name="Google Shape;978;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defTabSz="914400"/>
            </a:p>
          </p:txBody>
        </p:sp>
      </p:grpSp>
      <p:grpSp>
        <p:nvGrpSpPr>
          <p:cNvPr id="979" name="Google Shape;979;p36"/>
          <p:cNvGrpSpPr/>
          <p:nvPr/>
        </p:nvGrpSpPr>
        <p:grpSpPr>
          <a:xfrm rot="5400000">
            <a:off x="2255635" y="3796084"/>
            <a:ext cx="289868" cy="852000"/>
            <a:chOff x="456616" y="2161476"/>
            <a:chExt cx="289868" cy="852000"/>
          </a:xfrm>
        </p:grpSpPr>
        <p:sp>
          <p:nvSpPr>
            <p:cNvPr id="980" name="Google Shape;980;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defTabSz="914400"/>
            </a:p>
          </p:txBody>
        </p:sp>
        <p:sp>
          <p:nvSpPr>
            <p:cNvPr id="981" name="Google Shape;981;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defTabSz="914400"/>
            </a:p>
          </p:txBody>
        </p:sp>
        <p:sp>
          <p:nvSpPr>
            <p:cNvPr id="982" name="Google Shape;982;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defTabSz="914400"/>
            </a:p>
          </p:txBody>
        </p:sp>
        <p:sp>
          <p:nvSpPr>
            <p:cNvPr id="983" name="Google Shape;983;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defTabSz="914400"/>
            </a:p>
          </p:txBody>
        </p:sp>
        <p:sp>
          <p:nvSpPr>
            <p:cNvPr id="984" name="Google Shape;984;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defTabSz="914400"/>
            </a:p>
          </p:txBody>
        </p:sp>
      </p:grpSp>
      <p:pic>
        <p:nvPicPr>
          <p:cNvPr id="1026" name="Picture 2" descr="Machine learning decision tree (cây quyết định) - TAPIT"/>
          <p:cNvPicPr>
            <a:picLocks noChangeAspect="1" noChangeArrowheads="1"/>
          </p:cNvPicPr>
          <p:nvPr/>
        </p:nvPicPr>
        <p:blipFill rotWithShape="1">
          <a:blip r:embed="rId1">
            <a:extLst>
              <a:ext uri="{28A0092B-C50C-407E-A947-70E740481C1C}">
                <a14:useLocalDpi xmlns:a14="http://schemas.microsoft.com/office/drawing/2010/main" val="0"/>
              </a:ext>
            </a:extLst>
          </a:blip>
          <a:srcRect r="5027"/>
          <a:stretch>
            <a:fillRect/>
          </a:stretch>
        </p:blipFill>
        <p:spPr bwMode="auto">
          <a:xfrm>
            <a:off x="332752" y="1479947"/>
            <a:ext cx="4083260" cy="21497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60">
                                            <p:txEl>
                                              <p:pRg st="0" end="0"/>
                                            </p:txEl>
                                          </p:spTgt>
                                        </p:tgtEl>
                                        <p:attrNameLst>
                                          <p:attrName>style.visibility</p:attrName>
                                        </p:attrNameLst>
                                      </p:cBhvr>
                                      <p:to>
                                        <p:strVal val="visible"/>
                                      </p:to>
                                    </p:set>
                                    <p:animEffect transition="in" filter="fade">
                                      <p:cBhvr>
                                        <p:cTn id="7" dur="500"/>
                                        <p:tgtEl>
                                          <p:spTgt spid="9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35"/>
          <p:cNvSpPr txBox="1">
            <a:spLocks noGrp="1"/>
          </p:cNvSpPr>
          <p:nvPr>
            <p:ph type="title"/>
          </p:nvPr>
        </p:nvSpPr>
        <p:spPr>
          <a:xfrm>
            <a:off x="215354" y="1976499"/>
            <a:ext cx="2200800" cy="4779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smtClean="0"/>
              <a:t>Cây quyết định</a:t>
            </a:r>
            <a:endParaRPr lang="en-GB" smtClean="0"/>
          </a:p>
        </p:txBody>
      </p:sp>
      <p:sp>
        <p:nvSpPr>
          <p:cNvPr id="909" name="Google Shape;909;p35"/>
          <p:cNvSpPr txBox="1">
            <a:spLocks noGrp="1"/>
          </p:cNvSpPr>
          <p:nvPr>
            <p:ph type="title" idx="2"/>
          </p:nvPr>
        </p:nvSpPr>
        <p:spPr>
          <a:xfrm>
            <a:off x="534570" y="1464327"/>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sp>
        <p:nvSpPr>
          <p:cNvPr id="911" name="Google Shape;911;p35"/>
          <p:cNvSpPr txBox="1">
            <a:spLocks noGrp="1"/>
          </p:cNvSpPr>
          <p:nvPr>
            <p:ph type="title" idx="3"/>
          </p:nvPr>
        </p:nvSpPr>
        <p:spPr>
          <a:xfrm>
            <a:off x="2682711" y="1986869"/>
            <a:ext cx="3124849" cy="4779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mtClean="0"/>
              <a:t>Khái niệm – Ngữ cảnh</a:t>
            </a:r>
            <a:endParaRPr lang="en-US" smtClean="0"/>
          </a:p>
        </p:txBody>
      </p:sp>
      <p:sp>
        <p:nvSpPr>
          <p:cNvPr id="912" name="Google Shape;912;p35"/>
          <p:cNvSpPr txBox="1">
            <a:spLocks noGrp="1"/>
          </p:cNvSpPr>
          <p:nvPr>
            <p:ph type="title" idx="4"/>
          </p:nvPr>
        </p:nvSpPr>
        <p:spPr>
          <a:xfrm>
            <a:off x="3685338" y="1464327"/>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02</a:t>
            </a:r>
            <a:endParaRPr lang="en-GB"/>
          </a:p>
        </p:txBody>
      </p:sp>
      <p:sp>
        <p:nvSpPr>
          <p:cNvPr id="914" name="Google Shape;914;p35"/>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mtClean="0"/>
              <a:t>Nội dung thuyết trình</a:t>
            </a:r>
            <a:endParaRPr lang="en-GB" smtClean="0"/>
          </a:p>
        </p:txBody>
      </p:sp>
      <p:sp>
        <p:nvSpPr>
          <p:cNvPr id="916" name="Google Shape;916;p35"/>
          <p:cNvSpPr txBox="1">
            <a:spLocks noGrp="1"/>
          </p:cNvSpPr>
          <p:nvPr>
            <p:ph type="title" idx="8"/>
          </p:nvPr>
        </p:nvSpPr>
        <p:spPr>
          <a:xfrm>
            <a:off x="2252282" y="2987311"/>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mtClean="0"/>
              <a:t>04</a:t>
            </a:r>
            <a:endParaRPr lang="en-GB" smtClean="0"/>
          </a:p>
        </p:txBody>
      </p:sp>
      <p:sp>
        <p:nvSpPr>
          <p:cNvPr id="918" name="Google Shape;918;p35"/>
          <p:cNvSpPr txBox="1">
            <a:spLocks noGrp="1"/>
          </p:cNvSpPr>
          <p:nvPr>
            <p:ph type="title" idx="13"/>
          </p:nvPr>
        </p:nvSpPr>
        <p:spPr>
          <a:xfrm>
            <a:off x="1577797" y="3533940"/>
            <a:ext cx="2257369" cy="64275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smtClean="0"/>
              <a:t>Ưu nhược điểm và Ứng dụng</a:t>
            </a:r>
            <a:endParaRPr lang="en-GB" smtClean="0"/>
          </a:p>
        </p:txBody>
      </p:sp>
      <p:sp>
        <p:nvSpPr>
          <p:cNvPr id="919" name="Google Shape;919;p35"/>
          <p:cNvSpPr txBox="1">
            <a:spLocks noGrp="1"/>
          </p:cNvSpPr>
          <p:nvPr>
            <p:ph type="title" idx="14"/>
          </p:nvPr>
        </p:nvSpPr>
        <p:spPr>
          <a:xfrm>
            <a:off x="5273478" y="3009997"/>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mtClean="0"/>
              <a:t>05</a:t>
            </a:r>
            <a:endParaRPr lang="en-GB" smtClean="0"/>
          </a:p>
        </p:txBody>
      </p:sp>
      <p:cxnSp>
        <p:nvCxnSpPr>
          <p:cNvPr id="952" name="Google Shape;952;p35"/>
          <p:cNvCxnSpPr>
            <a:stCxn id="909" idx="3"/>
            <a:endCxn id="912" idx="1"/>
          </p:cNvCxnSpPr>
          <p:nvPr/>
        </p:nvCxnSpPr>
        <p:spPr>
          <a:xfrm>
            <a:off x="1442970" y="1728177"/>
            <a:ext cx="2242368" cy="0"/>
          </a:xfrm>
          <a:prstGeom prst="straightConnector1">
            <a:avLst/>
          </a:prstGeom>
          <a:noFill/>
          <a:ln w="28575" cap="flat" cmpd="sng">
            <a:solidFill>
              <a:schemeClr val="accent2"/>
            </a:solidFill>
            <a:prstDash val="solid"/>
            <a:round/>
            <a:headEnd type="oval" w="med" len="med"/>
            <a:tailEnd type="oval" w="med" len="med"/>
          </a:ln>
        </p:spPr>
      </p:cxnSp>
      <p:cxnSp>
        <p:nvCxnSpPr>
          <p:cNvPr id="953" name="Google Shape;953;p35"/>
          <p:cNvCxnSpPr>
            <a:endCxn id="919" idx="1"/>
          </p:cNvCxnSpPr>
          <p:nvPr/>
        </p:nvCxnSpPr>
        <p:spPr>
          <a:xfrm>
            <a:off x="3154007" y="3251163"/>
            <a:ext cx="2119471" cy="22684"/>
          </a:xfrm>
          <a:prstGeom prst="straightConnector1">
            <a:avLst/>
          </a:prstGeom>
          <a:noFill/>
          <a:ln w="28575" cap="flat" cmpd="sng">
            <a:solidFill>
              <a:schemeClr val="accent2"/>
            </a:solidFill>
            <a:prstDash val="solid"/>
            <a:round/>
            <a:headEnd type="oval" w="med" len="med"/>
            <a:tailEnd type="oval" w="med" len="med"/>
          </a:ln>
        </p:spPr>
      </p:cxnSp>
      <p:sp>
        <p:nvSpPr>
          <p:cNvPr id="49" name="Google Shape;911;p35"/>
          <p:cNvSpPr txBox="1"/>
          <p:nvPr/>
        </p:nvSpPr>
        <p:spPr>
          <a:xfrm>
            <a:off x="6074117" y="1975526"/>
            <a:ext cx="2808337"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algn="just"/>
            <a:r>
              <a:rPr lang="en-US" smtClean="0"/>
              <a:t>Các bước thực hiện</a:t>
            </a:r>
            <a:endParaRPr lang="en-US"/>
          </a:p>
        </p:txBody>
      </p:sp>
      <p:sp>
        <p:nvSpPr>
          <p:cNvPr id="50" name="Google Shape;912;p35"/>
          <p:cNvSpPr txBox="1"/>
          <p:nvPr/>
        </p:nvSpPr>
        <p:spPr>
          <a:xfrm>
            <a:off x="6752627" y="1464327"/>
            <a:ext cx="908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5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GB" smtClean="0"/>
              <a:t>03</a:t>
            </a:r>
            <a:endParaRPr lang="en-GB"/>
          </a:p>
        </p:txBody>
      </p:sp>
      <p:sp>
        <p:nvSpPr>
          <p:cNvPr id="52" name="Google Shape;918;p35"/>
          <p:cNvSpPr txBox="1"/>
          <p:nvPr/>
        </p:nvSpPr>
        <p:spPr>
          <a:xfrm>
            <a:off x="5213096" y="3605025"/>
            <a:ext cx="1208486"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algn="just"/>
            <a:r>
              <a:rPr lang="en-US" smtClean="0"/>
              <a:t>Bài tập</a:t>
            </a:r>
            <a:endParaRPr lang="en-US"/>
          </a:p>
        </p:txBody>
      </p:sp>
      <p:cxnSp>
        <p:nvCxnSpPr>
          <p:cNvPr id="55" name="Google Shape;952;p35"/>
          <p:cNvCxnSpPr>
            <a:stCxn id="912" idx="3"/>
            <a:endCxn id="50" idx="1"/>
          </p:cNvCxnSpPr>
          <p:nvPr/>
        </p:nvCxnSpPr>
        <p:spPr>
          <a:xfrm>
            <a:off x="4593738" y="1728177"/>
            <a:ext cx="2158889" cy="0"/>
          </a:xfrm>
          <a:prstGeom prst="straightConnector1">
            <a:avLst/>
          </a:prstGeom>
          <a:noFill/>
          <a:ln w="28575" cap="flat" cmpd="sng">
            <a:solidFill>
              <a:schemeClr val="accent2"/>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9"/>
                                        </p:tgtEl>
                                        <p:attrNameLst>
                                          <p:attrName>style.visibility</p:attrName>
                                        </p:attrNameLst>
                                      </p:cBhvr>
                                      <p:to>
                                        <p:strVal val="visible"/>
                                      </p:to>
                                    </p:set>
                                    <p:animEffect transition="in" filter="fade">
                                      <p:cBhvr>
                                        <p:cTn id="7" dur="500"/>
                                        <p:tgtEl>
                                          <p:spTgt spid="90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08"/>
                                        </p:tgtEl>
                                        <p:attrNameLst>
                                          <p:attrName>style.visibility</p:attrName>
                                        </p:attrNameLst>
                                      </p:cBhvr>
                                      <p:to>
                                        <p:strVal val="visible"/>
                                      </p:to>
                                    </p:set>
                                    <p:animEffect transition="in" filter="fade">
                                      <p:cBhvr>
                                        <p:cTn id="10" dur="500"/>
                                        <p:tgtEl>
                                          <p:spTgt spid="908"/>
                                        </p:tgtEl>
                                      </p:cBhvr>
                                    </p:animEffect>
                                  </p:childTnLst>
                                </p:cTn>
                              </p:par>
                              <p:par>
                                <p:cTn id="11" presetID="10" presetClass="entr" presetSubtype="0" fill="hold" nodeType="withEffect">
                                  <p:stCondLst>
                                    <p:cond delay="0"/>
                                  </p:stCondLst>
                                  <p:childTnLst>
                                    <p:set>
                                      <p:cBhvr>
                                        <p:cTn id="12" dur="1" fill="hold">
                                          <p:stCondLst>
                                            <p:cond delay="0"/>
                                          </p:stCondLst>
                                        </p:cTn>
                                        <p:tgtEl>
                                          <p:spTgt spid="952"/>
                                        </p:tgtEl>
                                        <p:attrNameLst>
                                          <p:attrName>style.visibility</p:attrName>
                                        </p:attrNameLst>
                                      </p:cBhvr>
                                      <p:to>
                                        <p:strVal val="visible"/>
                                      </p:to>
                                    </p:set>
                                    <p:animEffect transition="in" filter="fade">
                                      <p:cBhvr>
                                        <p:cTn id="13" dur="500"/>
                                        <p:tgtEl>
                                          <p:spTgt spid="95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
                                        </p:tgtEl>
                                        <p:attrNameLst>
                                          <p:attrName>style.visibility</p:attrName>
                                        </p:attrNameLst>
                                      </p:cBhvr>
                                      <p:to>
                                        <p:strVal val="visible"/>
                                      </p:to>
                                    </p:set>
                                    <p:animEffect transition="in" filter="fade">
                                      <p:cBhvr>
                                        <p:cTn id="16" dur="500"/>
                                        <p:tgtEl>
                                          <p:spTgt spid="9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2"/>
                                        </p:tgtEl>
                                        <p:attrNameLst>
                                          <p:attrName>style.visibility</p:attrName>
                                        </p:attrNameLst>
                                      </p:cBhvr>
                                      <p:to>
                                        <p:strVal val="visible"/>
                                      </p:to>
                                    </p:set>
                                    <p:animEffect transition="in" filter="fade">
                                      <p:cBhvr>
                                        <p:cTn id="19" dur="500"/>
                                        <p:tgtEl>
                                          <p:spTgt spid="912"/>
                                        </p:tgtEl>
                                      </p:cBhvr>
                                    </p:animEffect>
                                  </p:childTnLst>
                                </p:cTn>
                              </p:par>
                              <p:par>
                                <p:cTn id="20" presetID="10" presetClass="entr" presetSubtype="0"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16"/>
                                        </p:tgtEl>
                                        <p:attrNameLst>
                                          <p:attrName>style.visibility</p:attrName>
                                        </p:attrNameLst>
                                      </p:cBhvr>
                                      <p:to>
                                        <p:strVal val="visible"/>
                                      </p:to>
                                    </p:set>
                                    <p:animEffect transition="in" filter="fade">
                                      <p:cBhvr>
                                        <p:cTn id="33" dur="500"/>
                                        <p:tgtEl>
                                          <p:spTgt spid="916"/>
                                        </p:tgtEl>
                                      </p:cBhvr>
                                    </p:animEffect>
                                  </p:childTnLst>
                                </p:cTn>
                              </p:par>
                              <p:par>
                                <p:cTn id="34" presetID="10" presetClass="entr" presetSubtype="0" fill="hold" nodeType="withEffect">
                                  <p:stCondLst>
                                    <p:cond delay="0"/>
                                  </p:stCondLst>
                                  <p:childTnLst>
                                    <p:set>
                                      <p:cBhvr>
                                        <p:cTn id="35" dur="1" fill="hold">
                                          <p:stCondLst>
                                            <p:cond delay="0"/>
                                          </p:stCondLst>
                                        </p:cTn>
                                        <p:tgtEl>
                                          <p:spTgt spid="953"/>
                                        </p:tgtEl>
                                        <p:attrNameLst>
                                          <p:attrName>style.visibility</p:attrName>
                                        </p:attrNameLst>
                                      </p:cBhvr>
                                      <p:to>
                                        <p:strVal val="visible"/>
                                      </p:to>
                                    </p:set>
                                    <p:animEffect transition="in" filter="fade">
                                      <p:cBhvr>
                                        <p:cTn id="36" dur="500"/>
                                        <p:tgtEl>
                                          <p:spTgt spid="95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19"/>
                                        </p:tgtEl>
                                        <p:attrNameLst>
                                          <p:attrName>style.visibility</p:attrName>
                                        </p:attrNameLst>
                                      </p:cBhvr>
                                      <p:to>
                                        <p:strVal val="visible"/>
                                      </p:to>
                                    </p:set>
                                    <p:animEffect transition="in" filter="fade">
                                      <p:cBhvr>
                                        <p:cTn id="39" dur="500"/>
                                        <p:tgtEl>
                                          <p:spTgt spid="9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18"/>
                                        </p:tgtEl>
                                        <p:attrNameLst>
                                          <p:attrName>style.visibility</p:attrName>
                                        </p:attrNameLst>
                                      </p:cBhvr>
                                      <p:to>
                                        <p:strVal val="visible"/>
                                      </p:to>
                                    </p:set>
                                    <p:animEffect transition="in" filter="fade">
                                      <p:cBhvr>
                                        <p:cTn id="42" dur="500"/>
                                        <p:tgtEl>
                                          <p:spTgt spid="9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 grpId="0"/>
      <p:bldP spid="909" grpId="0"/>
      <p:bldP spid="911" grpId="0"/>
      <p:bldP spid="912" grpId="0"/>
      <p:bldP spid="916" grpId="0"/>
      <p:bldP spid="918" grpId="0"/>
      <p:bldP spid="919" grpId="0"/>
      <p:bldP spid="49" grpId="0"/>
      <p:bldP spid="50" grpId="0"/>
      <p:bldP spid="5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8"/>
        <p:cNvGrpSpPr/>
        <p:nvPr/>
      </p:nvGrpSpPr>
      <p:grpSpPr>
        <a:xfrm>
          <a:off x="0" y="0"/>
          <a:ext cx="0" cy="0"/>
          <a:chOff x="0" y="0"/>
          <a:chExt cx="0" cy="0"/>
        </a:xfrm>
      </p:grpSpPr>
      <p:sp>
        <p:nvSpPr>
          <p:cNvPr id="2289" name="Google Shape;2289;p52"/>
          <p:cNvSpPr txBox="1">
            <a:spLocks noGrp="1"/>
          </p:cNvSpPr>
          <p:nvPr>
            <p:ph type="subTitle" idx="1"/>
          </p:nvPr>
        </p:nvSpPr>
        <p:spPr>
          <a:xfrm>
            <a:off x="1290775" y="1051268"/>
            <a:ext cx="24255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mtClean="0"/>
              <a:t>Ưu điểm</a:t>
            </a:r>
            <a:endParaRPr lang="en-GB" smtClean="0"/>
          </a:p>
        </p:txBody>
      </p:sp>
      <p:sp>
        <p:nvSpPr>
          <p:cNvPr id="2290" name="Google Shape;2290;p52"/>
          <p:cNvSpPr txBox="1">
            <a:spLocks noGrp="1"/>
          </p:cNvSpPr>
          <p:nvPr>
            <p:ph type="subTitle" idx="2"/>
          </p:nvPr>
        </p:nvSpPr>
        <p:spPr>
          <a:xfrm>
            <a:off x="5427750" y="1051268"/>
            <a:ext cx="2425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mtClean="0"/>
              <a:t>Nhược điểm</a:t>
            </a:r>
            <a:endParaRPr lang="en-GB" smtClean="0"/>
          </a:p>
        </p:txBody>
      </p:sp>
      <p:sp>
        <p:nvSpPr>
          <p:cNvPr id="2291" name="Google Shape;2291;p52"/>
          <p:cNvSpPr txBox="1">
            <a:spLocks noGrp="1"/>
          </p:cNvSpPr>
          <p:nvPr>
            <p:ph type="subTitle" idx="3"/>
          </p:nvPr>
        </p:nvSpPr>
        <p:spPr>
          <a:xfrm>
            <a:off x="221456" y="1660935"/>
            <a:ext cx="4164660" cy="3322405"/>
          </a:xfrm>
          <a:prstGeom prst="rect">
            <a:avLst/>
          </a:prstGeom>
          <a:noFill/>
          <a:ln>
            <a:noFill/>
          </a:ln>
        </p:spPr>
        <p:txBody>
          <a:bodyPr spcFirstLastPara="1" wrap="square" lIns="91425" tIns="91425" rIns="91425" bIns="91425" anchor="ctr" anchorCtr="0">
            <a:noAutofit/>
          </a:bodyPr>
          <a:lstStyle/>
          <a:p>
            <a:pPr marL="25400" algn="l">
              <a:lnSpc>
                <a:spcPct val="107000"/>
              </a:lnSpc>
              <a:buFont typeface="Wingdings" panose="05000000000000000000" pitchFamily="2" charset="2"/>
              <a:buChar char="§"/>
            </a:pPr>
            <a:r>
              <a:rPr lang="en-US" sz="1600">
                <a:solidFill>
                  <a:schemeClr val="tx1"/>
                </a:solidFill>
                <a:latin typeface="Cambria" panose="02040503050406030204" pitchFamily="18" charset="0"/>
                <a:ea typeface="Cambria" panose="02040503050406030204" pitchFamily="18" charset="0"/>
                <a:cs typeface="Times New Roman" panose="02020603050405020304" pitchFamily="18" charset="0"/>
              </a:rPr>
              <a:t>Có thể xử lý vấn đề đa đầu ra và dễ hiểu</a:t>
            </a:r>
            <a:endParaRPr lang="en-US" sz="160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marL="25400" algn="l">
              <a:lnSpc>
                <a:spcPct val="107000"/>
              </a:lnSpc>
              <a:buFont typeface="Wingdings" panose="05000000000000000000" pitchFamily="2" charset="2"/>
              <a:buChar char="§"/>
            </a:pPr>
            <a:r>
              <a:rPr lang="en-US" sz="1600">
                <a:solidFill>
                  <a:schemeClr val="tx1"/>
                </a:solidFill>
                <a:latin typeface="Cambria" panose="02040503050406030204" pitchFamily="18" charset="0"/>
                <a:ea typeface="Cambria" panose="02040503050406030204" pitchFamily="18" charset="0"/>
                <a:cs typeface="Times New Roman" panose="02020603050405020304" pitchFamily="18" charset="0"/>
              </a:rPr>
              <a:t>Có thể xử lý cả dữ liệu số và dữ liệu phân loại.</a:t>
            </a:r>
            <a:endParaRPr lang="en-US" sz="160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marL="25400" algn="l">
              <a:lnSpc>
                <a:spcPct val="107000"/>
              </a:lnSpc>
              <a:buFont typeface="Wingdings" panose="05000000000000000000" pitchFamily="2" charset="2"/>
              <a:buChar char="§"/>
            </a:pPr>
            <a:r>
              <a:rPr lang="en-US" sz="1600">
                <a:solidFill>
                  <a:schemeClr val="tx1"/>
                </a:solidFill>
                <a:latin typeface="Cambria" panose="02040503050406030204" pitchFamily="18" charset="0"/>
                <a:ea typeface="Cambria" panose="02040503050406030204" pitchFamily="18" charset="0"/>
                <a:cs typeface="Times New Roman" panose="02020603050405020304" pitchFamily="18" charset="0"/>
              </a:rPr>
              <a:t>Hoạt động tốt ngay cả khi các giả định của nó phần nào bị vi phạm bởi mô hình thực mà từ đó dữ liệu được tạo ra.</a:t>
            </a:r>
            <a:endParaRPr lang="en-US" sz="160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marL="25400" algn="l">
              <a:lnSpc>
                <a:spcPct val="107000"/>
              </a:lnSpc>
              <a:buFont typeface="Wingdings" panose="05000000000000000000" pitchFamily="2" charset="2"/>
              <a:buChar char="§"/>
            </a:pPr>
            <a:r>
              <a:rPr lang="en-US" sz="1600">
                <a:solidFill>
                  <a:schemeClr val="tx1"/>
                </a:solidFill>
                <a:latin typeface="Cambria" panose="02040503050406030204" pitchFamily="18" charset="0"/>
                <a:ea typeface="Cambria" panose="02040503050406030204" pitchFamily="18" charset="0"/>
                <a:cs typeface="Times New Roman" panose="02020603050405020304" pitchFamily="18" charset="0"/>
              </a:rPr>
              <a:t>Có thể thẩm định một mô hình bằng các kiểm tra thống kê. </a:t>
            </a:r>
            <a:endParaRPr lang="en-US" sz="160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marL="25400" algn="l">
              <a:lnSpc>
                <a:spcPct val="107000"/>
              </a:lnSpc>
              <a:buFont typeface="Wingdings" panose="05000000000000000000" pitchFamily="2" charset="2"/>
              <a:buChar char="§"/>
            </a:pPr>
            <a:r>
              <a:rPr lang="en-US" sz="1600">
                <a:solidFill>
                  <a:schemeClr val="tx1"/>
                </a:solidFill>
                <a:latin typeface="Cambria" panose="02040503050406030204" pitchFamily="18" charset="0"/>
                <a:ea typeface="Cambria" panose="02040503050406030204" pitchFamily="18" charset="0"/>
                <a:cs typeface="Times New Roman" panose="02020603050405020304" pitchFamily="18" charset="0"/>
              </a:rPr>
              <a:t>Cây quyết định có thể xử lý tốt một lượng dữ liệu lớn trong thời gian ngắn.  </a:t>
            </a:r>
            <a:endParaRPr lang="en-US" sz="160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marL="25400" algn="l">
              <a:lnSpc>
                <a:spcPct val="107000"/>
              </a:lnSpc>
              <a:buFont typeface="Wingdings" panose="05000000000000000000" pitchFamily="2" charset="2"/>
              <a:buChar char="§"/>
            </a:pPr>
            <a:r>
              <a:rPr lang="en-US" sz="1600">
                <a:solidFill>
                  <a:schemeClr val="tx1"/>
                </a:solidFill>
                <a:latin typeface="Cambria" panose="02040503050406030204" pitchFamily="18" charset="0"/>
                <a:ea typeface="Cambria" panose="02040503050406030204" pitchFamily="18" charset="0"/>
                <a:cs typeface="Times New Roman" panose="02020603050405020304" pitchFamily="18" charset="0"/>
              </a:rPr>
              <a:t>Việc chuẩn bị dữ liệu cho một cây quyết định là cơ bản hoặc không cần thiết.</a:t>
            </a:r>
            <a:endParaRPr lang="en-US" sz="1600"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2292" name="Google Shape;2292;p52"/>
          <p:cNvSpPr txBox="1">
            <a:spLocks noGrp="1"/>
          </p:cNvSpPr>
          <p:nvPr>
            <p:ph type="subTitle" idx="4"/>
          </p:nvPr>
        </p:nvSpPr>
        <p:spPr>
          <a:xfrm>
            <a:off x="4900440" y="1660936"/>
            <a:ext cx="4243560" cy="3322404"/>
          </a:xfrm>
          <a:prstGeom prst="rect">
            <a:avLst/>
          </a:prstGeom>
          <a:noFill/>
          <a:ln>
            <a:noFill/>
          </a:ln>
        </p:spPr>
        <p:txBody>
          <a:bodyPr spcFirstLastPara="1" wrap="square" lIns="91425" tIns="91425" rIns="91425" bIns="91425" anchor="ctr" anchorCtr="0">
            <a:noAutofit/>
          </a:bodyPr>
          <a:lstStyle/>
          <a:p>
            <a:pPr marL="25400" algn="l">
              <a:lnSpc>
                <a:spcPct val="107000"/>
              </a:lnSpc>
              <a:buFont typeface="Wingdings" panose="05000000000000000000" pitchFamily="2" charset="2"/>
              <a:buChar char="§"/>
            </a:pPr>
            <a:r>
              <a:rPr lang="vi-VN" sz="1600">
                <a:solidFill>
                  <a:schemeClr val="tx1"/>
                </a:solidFill>
                <a:latin typeface="Cambria" panose="02040503050406030204" pitchFamily="18" charset="0"/>
                <a:ea typeface="Cambria" panose="02040503050406030204" pitchFamily="18" charset="0"/>
                <a:cs typeface="Times New Roman" panose="02020603050405020304" pitchFamily="18" charset="0"/>
              </a:rPr>
              <a:t>Chúng không ổn định, </a:t>
            </a:r>
            <a:r>
              <a:rPr lang="en-US" sz="1600">
                <a:solidFill>
                  <a:schemeClr val="tx1"/>
                </a:solidFill>
                <a:latin typeface="Cambria" panose="02040503050406030204" pitchFamily="18" charset="0"/>
                <a:ea typeface="Cambria" panose="02040503050406030204" pitchFamily="18" charset="0"/>
                <a:cs typeface="Times New Roman" panose="02020603050405020304" pitchFamily="18" charset="0"/>
              </a:rPr>
              <a:t>một sự thay đổi nhỏ có thể thay đổi cả cây</a:t>
            </a:r>
            <a:endParaRPr lang="en-US" sz="160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marL="25400" algn="l">
              <a:lnSpc>
                <a:spcPct val="107000"/>
              </a:lnSpc>
              <a:buFont typeface="Wingdings" panose="05000000000000000000" pitchFamily="2" charset="2"/>
              <a:buChar char="§"/>
            </a:pPr>
            <a:r>
              <a:rPr lang="vi-VN" sz="1600">
                <a:solidFill>
                  <a:schemeClr val="tx1"/>
                </a:solidFill>
                <a:latin typeface="Cambria" panose="02040503050406030204" pitchFamily="18" charset="0"/>
                <a:ea typeface="Cambria" panose="02040503050406030204" pitchFamily="18" charset="0"/>
                <a:cs typeface="Times New Roman" panose="02020603050405020304" pitchFamily="18" charset="0"/>
              </a:rPr>
              <a:t>Các phép tính có thể rất phức tạp .</a:t>
            </a:r>
            <a:endParaRPr lang="en-US" sz="1600">
              <a:solidFill>
                <a:schemeClr val="tx1"/>
              </a:solidFill>
              <a:latin typeface="Cambria" panose="02040503050406030204" pitchFamily="18" charset="0"/>
              <a:ea typeface="Cambria" panose="02040503050406030204" pitchFamily="18" charset="0"/>
              <a:cs typeface="Times New Roman" panose="02020603050405020304" pitchFamily="18" charset="0"/>
              <a:sym typeface="Montserrat"/>
            </a:endParaRPr>
          </a:p>
          <a:p>
            <a:pPr marL="25400" algn="l">
              <a:lnSpc>
                <a:spcPct val="107000"/>
              </a:lnSpc>
              <a:buFont typeface="Wingdings" panose="05000000000000000000" pitchFamily="2" charset="2"/>
              <a:buChar char="§"/>
            </a:pPr>
            <a:r>
              <a:rPr lang="en-US" sz="1600">
                <a:solidFill>
                  <a:schemeClr val="tx1"/>
                </a:solidFill>
                <a:latin typeface="Cambria" panose="02040503050406030204" pitchFamily="18" charset="0"/>
                <a:ea typeface="Cambria" panose="02040503050406030204" pitchFamily="18" charset="0"/>
                <a:cs typeface="Times New Roman" panose="02020603050405020304" pitchFamily="18" charset="0"/>
              </a:rPr>
              <a:t>K</a:t>
            </a:r>
            <a:r>
              <a:rPr lang="vi-VN" sz="1600">
                <a:solidFill>
                  <a:schemeClr val="tx1"/>
                </a:solidFill>
                <a:latin typeface="Cambria" panose="02040503050406030204" pitchFamily="18" charset="0"/>
                <a:ea typeface="Cambria" panose="02040503050406030204" pitchFamily="18" charset="0"/>
                <a:cs typeface="Times New Roman" panose="02020603050405020304" pitchFamily="18" charset="0"/>
              </a:rPr>
              <a:t>hó giải quyết được những vấn đề có dữ liệu phụ thuộc thời gian.</a:t>
            </a:r>
            <a:endParaRPr lang="vi-VN" sz="160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marL="25400" algn="l">
              <a:lnSpc>
                <a:spcPct val="107000"/>
              </a:lnSpc>
              <a:buFont typeface="Wingdings" panose="05000000000000000000" pitchFamily="2" charset="2"/>
              <a:buChar char="§"/>
            </a:pPr>
            <a:r>
              <a:rPr lang="vi-VN" sz="1600">
                <a:solidFill>
                  <a:schemeClr val="tx1"/>
                </a:solidFill>
                <a:latin typeface="Cambria" panose="02040503050406030204" pitchFamily="18" charset="0"/>
                <a:ea typeface="Cambria" panose="02040503050406030204" pitchFamily="18" charset="0"/>
                <a:cs typeface="Times New Roman" panose="02020603050405020304" pitchFamily="18" charset="0"/>
              </a:rPr>
              <a:t>Người học cây quyết định có thể tạo cây quá phức tạp không tổng quát hóa dữ liệu tốt. </a:t>
            </a:r>
            <a:endParaRPr lang="vi-VN" sz="160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marL="25400" algn="l">
              <a:lnSpc>
                <a:spcPct val="107000"/>
              </a:lnSpc>
              <a:buFont typeface="Wingdings" panose="05000000000000000000" pitchFamily="2" charset="2"/>
              <a:buChar char="§"/>
            </a:pPr>
            <a:r>
              <a:rPr lang="vi-VN" sz="1600">
                <a:solidFill>
                  <a:schemeClr val="tx1"/>
                </a:solidFill>
                <a:latin typeface="Cambria" panose="02040503050406030204" pitchFamily="18" charset="0"/>
                <a:ea typeface="Cambria" panose="02040503050406030204" pitchFamily="18" charset="0"/>
                <a:cs typeface="Times New Roman" panose="02020603050405020304" pitchFamily="18" charset="0"/>
              </a:rPr>
              <a:t>Chúng thường tương đối không chính xác. Nhiều công cụ dự đoán khác hoạt động tốt hơn với dữ liệu tương tự. </a:t>
            </a:r>
            <a:endParaRPr lang="vi-VN" sz="160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marL="25400" algn="l">
              <a:lnSpc>
                <a:spcPct val="107000"/>
              </a:lnSpc>
              <a:buFont typeface="Wingdings" panose="05000000000000000000" pitchFamily="2" charset="2"/>
              <a:buChar char="§"/>
            </a:pPr>
            <a:r>
              <a:rPr lang="vi-VN" sz="1600">
                <a:solidFill>
                  <a:schemeClr val="tx1"/>
                </a:solidFill>
                <a:latin typeface="Cambria" panose="02040503050406030204" pitchFamily="18" charset="0"/>
                <a:ea typeface="Cambria" panose="02040503050406030204" pitchFamily="18" charset="0"/>
                <a:cs typeface="Times New Roman" panose="02020603050405020304" pitchFamily="18" charset="0"/>
              </a:rPr>
              <a:t>Cây quyết định hay gặp vấn đề </a:t>
            </a:r>
            <a:r>
              <a:rPr lang="vi-VN" sz="1600">
                <a:solidFill>
                  <a:schemeClr val="tx1"/>
                </a:solidFill>
                <a:latin typeface="Cambria" panose="02040503050406030204" pitchFamily="18" charset="0"/>
                <a:ea typeface="Cambria" panose="02040503050406030204" pitchFamily="18" charset="0"/>
                <a:cs typeface="Times New Roman" panose="02020603050405020304" pitchFamily="18" charset="0"/>
                <a:hlinkClick r:id="rId1"/>
              </a:rPr>
              <a:t>overfitting</a:t>
            </a:r>
            <a:r>
              <a:rPr lang="vi-VN" sz="1600">
                <a:solidFill>
                  <a:schemeClr val="tx1"/>
                </a:solidFill>
                <a:latin typeface="Cambria" panose="02040503050406030204" pitchFamily="18" charset="0"/>
                <a:ea typeface="Cambria" panose="02040503050406030204" pitchFamily="18" charset="0"/>
                <a:cs typeface="Times New Roman" panose="02020603050405020304" pitchFamily="18" charset="0"/>
              </a:rPr>
              <a:t>.</a:t>
            </a:r>
            <a:endParaRPr lang="vi-VN" sz="160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2293" name="Google Shape;2293;p52"/>
          <p:cNvSpPr txBox="1">
            <a:spLocks noGrp="1"/>
          </p:cNvSpPr>
          <p:nvPr>
            <p:ph type="title"/>
          </p:nvPr>
        </p:nvSpPr>
        <p:spPr>
          <a:xfrm>
            <a:off x="1704750" y="539700"/>
            <a:ext cx="57345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mtClean="0"/>
              <a:t>Ưu nhược điểm</a:t>
            </a:r>
            <a:endParaRPr lang="en-GB" smtClean="0"/>
          </a:p>
        </p:txBody>
      </p:sp>
      <p:grpSp>
        <p:nvGrpSpPr>
          <p:cNvPr id="2308" name="Google Shape;2308;p52"/>
          <p:cNvGrpSpPr/>
          <p:nvPr/>
        </p:nvGrpSpPr>
        <p:grpSpPr>
          <a:xfrm rot="5400000">
            <a:off x="3003580" y="3250698"/>
            <a:ext cx="3136841" cy="328444"/>
            <a:chOff x="4783909" y="2518498"/>
            <a:chExt cx="3136841" cy="328444"/>
          </a:xfrm>
        </p:grpSpPr>
        <p:cxnSp>
          <p:nvCxnSpPr>
            <p:cNvPr id="2309" name="Google Shape;2309;p52"/>
            <p:cNvCxnSpPr/>
            <p:nvPr/>
          </p:nvCxnSpPr>
          <p:spPr>
            <a:xfrm rot="-5400000">
              <a:off x="6445200" y="1207175"/>
              <a:ext cx="2100" cy="2949000"/>
            </a:xfrm>
            <a:prstGeom prst="straightConnector1">
              <a:avLst/>
            </a:prstGeom>
            <a:noFill/>
            <a:ln w="28575" cap="flat" cmpd="sng">
              <a:solidFill>
                <a:schemeClr val="accent2"/>
              </a:solidFill>
              <a:prstDash val="solid"/>
              <a:round/>
              <a:headEnd type="none" w="med" len="med"/>
              <a:tailEnd type="oval" w="med" len="med"/>
            </a:ln>
          </p:spPr>
        </p:cxnSp>
        <p:sp>
          <p:nvSpPr>
            <p:cNvPr id="2310" name="Google Shape;2310;p52"/>
            <p:cNvSpPr/>
            <p:nvPr/>
          </p:nvSpPr>
          <p:spPr>
            <a:xfrm>
              <a:off x="4783909" y="2518498"/>
              <a:ext cx="327468" cy="328444"/>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52"/>
            <p:cNvSpPr/>
            <p:nvPr/>
          </p:nvSpPr>
          <p:spPr>
            <a:xfrm>
              <a:off x="4816551" y="2552117"/>
              <a:ext cx="262183" cy="261174"/>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52"/>
            <p:cNvSpPr/>
            <p:nvPr/>
          </p:nvSpPr>
          <p:spPr>
            <a:xfrm>
              <a:off x="4853163" y="2588729"/>
              <a:ext cx="188956" cy="187980"/>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52"/>
            <p:cNvSpPr/>
            <p:nvPr/>
          </p:nvSpPr>
          <p:spPr>
            <a:xfrm>
              <a:off x="5549842" y="2636211"/>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9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91">
                                            <p:txEl>
                                              <p:pRg st="0" end="0"/>
                                            </p:txEl>
                                          </p:spTgt>
                                        </p:tgtEl>
                                        <p:attrNameLst>
                                          <p:attrName>style.visibility</p:attrName>
                                        </p:attrNameLst>
                                      </p:cBhvr>
                                      <p:to>
                                        <p:strVal val="visible"/>
                                      </p:to>
                                    </p:set>
                                    <p:animEffect transition="in" filter="fade">
                                      <p:cBhvr>
                                        <p:cTn id="13" dur="500"/>
                                        <p:tgtEl>
                                          <p:spTgt spid="229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291">
                                            <p:txEl>
                                              <p:pRg st="1" end="1"/>
                                            </p:txEl>
                                          </p:spTgt>
                                        </p:tgtEl>
                                        <p:attrNameLst>
                                          <p:attrName>style.visibility</p:attrName>
                                        </p:attrNameLst>
                                      </p:cBhvr>
                                      <p:to>
                                        <p:strVal val="visible"/>
                                      </p:to>
                                    </p:set>
                                    <p:animEffect transition="in" filter="fade">
                                      <p:cBhvr>
                                        <p:cTn id="18" dur="500"/>
                                        <p:tgtEl>
                                          <p:spTgt spid="229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91">
                                            <p:txEl>
                                              <p:pRg st="2" end="2"/>
                                            </p:txEl>
                                          </p:spTgt>
                                        </p:tgtEl>
                                        <p:attrNameLst>
                                          <p:attrName>style.visibility</p:attrName>
                                        </p:attrNameLst>
                                      </p:cBhvr>
                                      <p:to>
                                        <p:strVal val="visible"/>
                                      </p:to>
                                    </p:set>
                                    <p:animEffect transition="in" filter="fade">
                                      <p:cBhvr>
                                        <p:cTn id="23" dur="500"/>
                                        <p:tgtEl>
                                          <p:spTgt spid="229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291">
                                            <p:txEl>
                                              <p:pRg st="3" end="3"/>
                                            </p:txEl>
                                          </p:spTgt>
                                        </p:tgtEl>
                                        <p:attrNameLst>
                                          <p:attrName>style.visibility</p:attrName>
                                        </p:attrNameLst>
                                      </p:cBhvr>
                                      <p:to>
                                        <p:strVal val="visible"/>
                                      </p:to>
                                    </p:set>
                                    <p:animEffect transition="in" filter="fade">
                                      <p:cBhvr>
                                        <p:cTn id="28" dur="500"/>
                                        <p:tgtEl>
                                          <p:spTgt spid="2291">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91">
                                            <p:txEl>
                                              <p:pRg st="4" end="4"/>
                                            </p:txEl>
                                          </p:spTgt>
                                        </p:tgtEl>
                                        <p:attrNameLst>
                                          <p:attrName>style.visibility</p:attrName>
                                        </p:attrNameLst>
                                      </p:cBhvr>
                                      <p:to>
                                        <p:strVal val="visible"/>
                                      </p:to>
                                    </p:set>
                                    <p:animEffect transition="in" filter="fade">
                                      <p:cBhvr>
                                        <p:cTn id="33" dur="500"/>
                                        <p:tgtEl>
                                          <p:spTgt spid="2291">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291">
                                            <p:txEl>
                                              <p:pRg st="5" end="5"/>
                                            </p:txEl>
                                          </p:spTgt>
                                        </p:tgtEl>
                                        <p:attrNameLst>
                                          <p:attrName>style.visibility</p:attrName>
                                        </p:attrNameLst>
                                      </p:cBhvr>
                                      <p:to>
                                        <p:strVal val="visible"/>
                                      </p:to>
                                    </p:set>
                                    <p:animEffect transition="in" filter="fade">
                                      <p:cBhvr>
                                        <p:cTn id="38" dur="500"/>
                                        <p:tgtEl>
                                          <p:spTgt spid="2291">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92">
                                            <p:txEl>
                                              <p:pRg st="0" end="0"/>
                                            </p:txEl>
                                          </p:spTgt>
                                        </p:tgtEl>
                                        <p:attrNameLst>
                                          <p:attrName>style.visibility</p:attrName>
                                        </p:attrNameLst>
                                      </p:cBhvr>
                                      <p:to>
                                        <p:strVal val="visible"/>
                                      </p:to>
                                    </p:set>
                                    <p:animEffect transition="in" filter="fade">
                                      <p:cBhvr>
                                        <p:cTn id="43" dur="500"/>
                                        <p:tgtEl>
                                          <p:spTgt spid="2292">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292">
                                            <p:txEl>
                                              <p:pRg st="1" end="1"/>
                                            </p:txEl>
                                          </p:spTgt>
                                        </p:tgtEl>
                                        <p:attrNameLst>
                                          <p:attrName>style.visibility</p:attrName>
                                        </p:attrNameLst>
                                      </p:cBhvr>
                                      <p:to>
                                        <p:strVal val="visible"/>
                                      </p:to>
                                    </p:set>
                                    <p:animEffect transition="in" filter="fade">
                                      <p:cBhvr>
                                        <p:cTn id="48" dur="500"/>
                                        <p:tgtEl>
                                          <p:spTgt spid="2292">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292">
                                            <p:txEl>
                                              <p:pRg st="2" end="2"/>
                                            </p:txEl>
                                          </p:spTgt>
                                        </p:tgtEl>
                                        <p:attrNameLst>
                                          <p:attrName>style.visibility</p:attrName>
                                        </p:attrNameLst>
                                      </p:cBhvr>
                                      <p:to>
                                        <p:strVal val="visible"/>
                                      </p:to>
                                    </p:set>
                                    <p:animEffect transition="in" filter="fade">
                                      <p:cBhvr>
                                        <p:cTn id="53" dur="500"/>
                                        <p:tgtEl>
                                          <p:spTgt spid="2292">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292">
                                            <p:txEl>
                                              <p:pRg st="3" end="3"/>
                                            </p:txEl>
                                          </p:spTgt>
                                        </p:tgtEl>
                                        <p:attrNameLst>
                                          <p:attrName>style.visibility</p:attrName>
                                        </p:attrNameLst>
                                      </p:cBhvr>
                                      <p:to>
                                        <p:strVal val="visible"/>
                                      </p:to>
                                    </p:set>
                                    <p:animEffect transition="in" filter="fade">
                                      <p:cBhvr>
                                        <p:cTn id="58" dur="500"/>
                                        <p:tgtEl>
                                          <p:spTgt spid="2292">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292">
                                            <p:txEl>
                                              <p:pRg st="4" end="4"/>
                                            </p:txEl>
                                          </p:spTgt>
                                        </p:tgtEl>
                                        <p:attrNameLst>
                                          <p:attrName>style.visibility</p:attrName>
                                        </p:attrNameLst>
                                      </p:cBhvr>
                                      <p:to>
                                        <p:strVal val="visible"/>
                                      </p:to>
                                    </p:set>
                                    <p:animEffect transition="in" filter="fade">
                                      <p:cBhvr>
                                        <p:cTn id="63" dur="500"/>
                                        <p:tgtEl>
                                          <p:spTgt spid="2292">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292">
                                            <p:txEl>
                                              <p:pRg st="5" end="5"/>
                                            </p:txEl>
                                          </p:spTgt>
                                        </p:tgtEl>
                                        <p:attrNameLst>
                                          <p:attrName>style.visibility</p:attrName>
                                        </p:attrNameLst>
                                      </p:cBhvr>
                                      <p:to>
                                        <p:strVal val="visible"/>
                                      </p:to>
                                    </p:set>
                                    <p:animEffect transition="in" filter="fade">
                                      <p:cBhvr>
                                        <p:cTn id="68" dur="500"/>
                                        <p:tgtEl>
                                          <p:spTgt spid="22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9" grpId="0" build="p"/>
      <p:bldP spid="2290" grpId="0" build="p"/>
      <p:bldP spid="2291" grpId="0" build="p"/>
      <p:bldP spid="229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080919" y="2925479"/>
            <a:ext cx="4982159" cy="11783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Bài tập</a:t>
            </a:r>
            <a:endParaRPr lang="en-US" smtClean="0"/>
          </a:p>
        </p:txBody>
      </p:sp>
      <p:sp>
        <p:nvSpPr>
          <p:cNvPr id="1008" name="Google Shape;1008;p38"/>
          <p:cNvSpPr txBox="1">
            <a:spLocks noGrp="1"/>
          </p:cNvSpPr>
          <p:nvPr>
            <p:ph type="title" idx="2"/>
          </p:nvPr>
        </p:nvSpPr>
        <p:spPr>
          <a:xfrm>
            <a:off x="3995121" y="1227576"/>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5</a:t>
            </a:r>
            <a:endParaRPr lang="en-GB"/>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36" y="83877"/>
            <a:ext cx="7704000" cy="477900"/>
          </a:xfrm>
        </p:spPr>
        <p:txBody>
          <a:bodyPr/>
          <a:lstStyle/>
          <a:p>
            <a:r>
              <a:rPr lang="en-US" dirty="0" err="1"/>
              <a:t>Bài</a:t>
            </a:r>
            <a:r>
              <a:rPr lang="en-US" dirty="0"/>
              <a:t> </a:t>
            </a:r>
            <a:r>
              <a:rPr lang="en-US" dirty="0" err="1"/>
              <a:t>Tập</a:t>
            </a:r>
            <a:endParaRPr lang="en-US" dirty="0"/>
          </a:p>
        </p:txBody>
      </p:sp>
      <p:sp>
        <p:nvSpPr>
          <p:cNvPr id="3" name="Text Placeholder 2"/>
          <p:cNvSpPr>
            <a:spLocks noGrp="1"/>
          </p:cNvSpPr>
          <p:nvPr>
            <p:ph type="body" idx="1"/>
          </p:nvPr>
        </p:nvSpPr>
        <p:spPr>
          <a:xfrm>
            <a:off x="928255" y="83877"/>
            <a:ext cx="6608617" cy="1389545"/>
          </a:xfrm>
        </p:spPr>
        <p:txBody>
          <a:bodyPr/>
          <a:lstStyle/>
          <a:p>
            <a:pPr marL="139700" indent="0">
              <a:buNone/>
            </a:pPr>
            <a:r>
              <a:rPr lang="en-US" sz="2000" smtClean="0">
                <a:latin typeface="Montserrat" charset="0"/>
              </a:rPr>
              <a:t>Xây </a:t>
            </a:r>
            <a:r>
              <a:rPr lang="en-US" sz="2000" dirty="0" err="1">
                <a:latin typeface="Montserrat" charset="0"/>
              </a:rPr>
              <a:t>dựng</a:t>
            </a:r>
            <a:r>
              <a:rPr lang="en-US" sz="2000" dirty="0">
                <a:latin typeface="Montserrat" charset="0"/>
              </a:rPr>
              <a:t> </a:t>
            </a:r>
            <a:r>
              <a:rPr lang="en-US" sz="2000" dirty="0" err="1">
                <a:latin typeface="Montserrat" charset="0"/>
              </a:rPr>
              <a:t>cây</a:t>
            </a:r>
            <a:r>
              <a:rPr lang="en-US" sz="2000" dirty="0">
                <a:latin typeface="Montserrat" charset="0"/>
              </a:rPr>
              <a:t> </a:t>
            </a:r>
            <a:r>
              <a:rPr lang="en-US" sz="2000" dirty="0" err="1">
                <a:latin typeface="Montserrat" charset="0"/>
              </a:rPr>
              <a:t>quyết</a:t>
            </a:r>
            <a:r>
              <a:rPr lang="en-US" sz="2000" dirty="0">
                <a:latin typeface="Montserrat" charset="0"/>
              </a:rPr>
              <a:t> </a:t>
            </a:r>
            <a:r>
              <a:rPr lang="en-US" sz="2000" dirty="0" err="1">
                <a:latin typeface="Montserrat" charset="0"/>
              </a:rPr>
              <a:t>định</a:t>
            </a:r>
            <a:r>
              <a:rPr lang="en-US" sz="2000" dirty="0">
                <a:latin typeface="Montserrat" charset="0"/>
              </a:rPr>
              <a:t> </a:t>
            </a:r>
            <a:r>
              <a:rPr lang="en-US" sz="2000" dirty="0" err="1">
                <a:latin typeface="Montserrat" charset="0"/>
              </a:rPr>
              <a:t>từ</a:t>
            </a:r>
            <a:r>
              <a:rPr lang="en-US" sz="2000" dirty="0">
                <a:latin typeface="Montserrat" charset="0"/>
              </a:rPr>
              <a:t> </a:t>
            </a:r>
            <a:r>
              <a:rPr lang="en-US" sz="2000" dirty="0" err="1">
                <a:latin typeface="Montserrat" charset="0"/>
              </a:rPr>
              <a:t>bảng</a:t>
            </a:r>
            <a:r>
              <a:rPr lang="en-US" sz="2000" dirty="0">
                <a:latin typeface="Montserrat" charset="0"/>
              </a:rPr>
              <a:t> </a:t>
            </a:r>
            <a:r>
              <a:rPr lang="en-US" sz="2000" dirty="0" err="1">
                <a:latin typeface="Montserrat" charset="0"/>
              </a:rPr>
              <a:t>dữ</a:t>
            </a:r>
            <a:r>
              <a:rPr lang="en-US" sz="2000" dirty="0">
                <a:latin typeface="Montserrat" charset="0"/>
              </a:rPr>
              <a:t> </a:t>
            </a:r>
            <a:r>
              <a:rPr lang="en-US" sz="2000" dirty="0" err="1">
                <a:latin typeface="Montserrat" charset="0"/>
              </a:rPr>
              <a:t>liệu</a:t>
            </a:r>
            <a:r>
              <a:rPr lang="en-US" sz="2000" dirty="0">
                <a:latin typeface="Montserrat" charset="0"/>
              </a:rPr>
              <a:t> </a:t>
            </a:r>
            <a:r>
              <a:rPr lang="en-US" sz="2000" dirty="0" err="1">
                <a:latin typeface="Montserrat" charset="0"/>
              </a:rPr>
              <a:t>sau</a:t>
            </a:r>
            <a:r>
              <a:rPr lang="en-US" sz="2000" dirty="0">
                <a:latin typeface="Montserrat" charset="0"/>
              </a:rPr>
              <a:t> </a:t>
            </a:r>
            <a:r>
              <a:rPr lang="en-US" sz="2000" dirty="0" err="1">
                <a:latin typeface="Montserrat" charset="0"/>
              </a:rPr>
              <a:t>đây</a:t>
            </a:r>
            <a:endParaRPr lang="en-US" sz="2000" dirty="0">
              <a:latin typeface="Montserrat" charset="0"/>
            </a:endParaRPr>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fld>
            <a:endParaRPr lang="en-GB"/>
          </a:p>
        </p:txBody>
      </p:sp>
      <p:graphicFrame>
        <p:nvGraphicFramePr>
          <p:cNvPr id="5" name="Table 5"/>
          <p:cNvGraphicFramePr>
            <a:graphicFrameLocks noGrp="1"/>
          </p:cNvGraphicFramePr>
          <p:nvPr/>
        </p:nvGraphicFramePr>
        <p:xfrm>
          <a:off x="927816" y="1264973"/>
          <a:ext cx="6664475" cy="3605478"/>
        </p:xfrm>
        <a:graphic>
          <a:graphicData uri="http://schemas.openxmlformats.org/drawingml/2006/table">
            <a:tbl>
              <a:tblPr firstRow="1" bandRow="1">
                <a:tableStyleId>{284E427A-3D55-4303-BF80-6455036E1DE7}</a:tableStyleId>
              </a:tblPr>
              <a:tblGrid>
                <a:gridCol w="1110746"/>
                <a:gridCol w="1110746"/>
                <a:gridCol w="1223444"/>
                <a:gridCol w="998047"/>
                <a:gridCol w="1110746"/>
                <a:gridCol w="1110746"/>
              </a:tblGrid>
              <a:tr h="507206">
                <a:tc>
                  <a:txBody>
                    <a:bodyPr/>
                    <a:lstStyle/>
                    <a:p>
                      <a:r>
                        <a:rPr lang="en-US" sz="1000" dirty="0" err="1">
                          <a:solidFill>
                            <a:schemeClr val="accent2">
                              <a:lumMod val="20000"/>
                              <a:lumOff val="80000"/>
                            </a:schemeClr>
                          </a:solidFill>
                        </a:rPr>
                        <a:t>Têng</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Tóc</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Chiều</a:t>
                      </a:r>
                      <a:r>
                        <a:rPr lang="en-US" sz="1000" dirty="0">
                          <a:solidFill>
                            <a:schemeClr val="accent2">
                              <a:lumMod val="20000"/>
                              <a:lumOff val="80000"/>
                            </a:schemeClr>
                          </a:solidFill>
                        </a:rPr>
                        <a:t> </a:t>
                      </a:r>
                      <a:r>
                        <a:rPr lang="en-US" sz="1000" dirty="0" err="1">
                          <a:solidFill>
                            <a:schemeClr val="accent2">
                              <a:lumMod val="20000"/>
                              <a:lumOff val="80000"/>
                            </a:schemeClr>
                          </a:solidFill>
                        </a:rPr>
                        <a:t>cao</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Cân</a:t>
                      </a:r>
                      <a:r>
                        <a:rPr lang="en-US" sz="1000" dirty="0">
                          <a:solidFill>
                            <a:schemeClr val="accent2">
                              <a:lumMod val="20000"/>
                              <a:lumOff val="80000"/>
                            </a:schemeClr>
                          </a:solidFill>
                        </a:rPr>
                        <a:t> </a:t>
                      </a:r>
                      <a:r>
                        <a:rPr lang="en-US" sz="1000" dirty="0" err="1">
                          <a:solidFill>
                            <a:schemeClr val="accent2">
                              <a:lumMod val="20000"/>
                              <a:lumOff val="80000"/>
                            </a:schemeClr>
                          </a:solidFill>
                        </a:rPr>
                        <a:t>nặng</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Dùng</a:t>
                      </a:r>
                      <a:r>
                        <a:rPr lang="en-US" sz="1000" dirty="0">
                          <a:solidFill>
                            <a:schemeClr val="accent2">
                              <a:lumMod val="20000"/>
                              <a:lumOff val="80000"/>
                            </a:schemeClr>
                          </a:solidFill>
                        </a:rPr>
                        <a:t> </a:t>
                      </a:r>
                      <a:r>
                        <a:rPr lang="en-US" sz="1000" dirty="0" err="1">
                          <a:solidFill>
                            <a:schemeClr val="accent2">
                              <a:lumMod val="20000"/>
                              <a:lumOff val="80000"/>
                            </a:schemeClr>
                          </a:solidFill>
                        </a:rPr>
                        <a:t>kem</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Kết</a:t>
                      </a:r>
                      <a:r>
                        <a:rPr lang="en-US" sz="1000" dirty="0">
                          <a:solidFill>
                            <a:schemeClr val="accent2">
                              <a:lumMod val="20000"/>
                              <a:lumOff val="80000"/>
                            </a:schemeClr>
                          </a:solidFill>
                        </a:rPr>
                        <a:t> </a:t>
                      </a:r>
                      <a:r>
                        <a:rPr lang="en-US" sz="1000" dirty="0" err="1">
                          <a:solidFill>
                            <a:schemeClr val="accent2">
                              <a:lumMod val="20000"/>
                              <a:lumOff val="80000"/>
                            </a:schemeClr>
                          </a:solidFill>
                        </a:rPr>
                        <a:t>quả</a:t>
                      </a:r>
                      <a:endParaRPr lang="en-US" sz="1000" dirty="0">
                        <a:solidFill>
                          <a:schemeClr val="accent2">
                            <a:lumMod val="20000"/>
                            <a:lumOff val="80000"/>
                          </a:schemeClr>
                        </a:solidFill>
                      </a:endParaRPr>
                    </a:p>
                  </a:txBody>
                  <a:tcPr/>
                </a:tc>
              </a:tr>
              <a:tr h="387284">
                <a:tc>
                  <a:txBody>
                    <a:bodyPr/>
                    <a:lstStyle/>
                    <a:p>
                      <a:r>
                        <a:rPr lang="en-US" sz="1000" dirty="0">
                          <a:solidFill>
                            <a:schemeClr val="bg1">
                              <a:lumMod val="75000"/>
                              <a:lumOff val="25000"/>
                            </a:schemeClr>
                          </a:solidFill>
                        </a:rPr>
                        <a:t>Sara</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Vàng</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Nhẹ</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Cháy</a:t>
                      </a:r>
                      <a:r>
                        <a:rPr lang="en-US" sz="1000" dirty="0">
                          <a:solidFill>
                            <a:schemeClr val="bg1">
                              <a:lumMod val="75000"/>
                              <a:lumOff val="25000"/>
                            </a:schemeClr>
                          </a:solidFill>
                        </a:rPr>
                        <a:t> </a:t>
                      </a:r>
                      <a:endParaRPr lang="en-US" sz="1000" dirty="0">
                        <a:solidFill>
                          <a:schemeClr val="bg1">
                            <a:lumMod val="75000"/>
                            <a:lumOff val="25000"/>
                          </a:schemeClr>
                        </a:solidFill>
                      </a:endParaRPr>
                    </a:p>
                  </a:txBody>
                  <a:tcPr/>
                </a:tc>
              </a:tr>
              <a:tr h="387284">
                <a:tc>
                  <a:txBody>
                    <a:bodyPr/>
                    <a:lstStyle/>
                    <a:p>
                      <a:r>
                        <a:rPr lang="en-US" sz="1000" dirty="0">
                          <a:solidFill>
                            <a:schemeClr val="bg1">
                              <a:lumMod val="75000"/>
                              <a:lumOff val="25000"/>
                            </a:schemeClr>
                          </a:solidFill>
                        </a:rPr>
                        <a:t>Dana</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Vàng</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Cao</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Có</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r>
                        <a:rPr lang="en-US" sz="1000" dirty="0">
                          <a:solidFill>
                            <a:schemeClr val="bg1">
                              <a:lumMod val="75000"/>
                              <a:lumOff val="25000"/>
                            </a:schemeClr>
                          </a:solidFill>
                        </a:rPr>
                        <a:t> </a:t>
                      </a:r>
                      <a:endParaRPr lang="en-US" sz="1000" dirty="0">
                        <a:solidFill>
                          <a:schemeClr val="bg1">
                            <a:lumMod val="75000"/>
                            <a:lumOff val="25000"/>
                          </a:schemeClr>
                        </a:solidFill>
                      </a:endParaRPr>
                    </a:p>
                  </a:txBody>
                  <a:tcPr/>
                </a:tc>
              </a:tr>
              <a:tr h="387284">
                <a:tc>
                  <a:txBody>
                    <a:bodyPr/>
                    <a:lstStyle/>
                    <a:p>
                      <a:r>
                        <a:rPr lang="en-US" sz="1000" dirty="0">
                          <a:solidFill>
                            <a:schemeClr val="bg1">
                              <a:lumMod val="75000"/>
                              <a:lumOff val="25000"/>
                            </a:schemeClr>
                          </a:solidFill>
                        </a:rPr>
                        <a:t>Alex</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Nâu</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Thấp</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Có</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r>
              <a:tr h="387284">
                <a:tc>
                  <a:txBody>
                    <a:bodyPr/>
                    <a:lstStyle/>
                    <a:p>
                      <a:r>
                        <a:rPr lang="en-US" sz="1000" dirty="0">
                          <a:solidFill>
                            <a:schemeClr val="bg1">
                              <a:lumMod val="75000"/>
                              <a:lumOff val="25000"/>
                            </a:schemeClr>
                          </a:solidFill>
                        </a:rPr>
                        <a:t>Annie</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Vàng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Thấp</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Cháy</a:t>
                      </a:r>
                      <a:endParaRPr lang="en-US" sz="1000" dirty="0">
                        <a:solidFill>
                          <a:schemeClr val="bg1">
                            <a:lumMod val="75000"/>
                            <a:lumOff val="25000"/>
                          </a:schemeClr>
                        </a:solidFill>
                      </a:endParaRPr>
                    </a:p>
                  </a:txBody>
                  <a:tcPr/>
                </a:tc>
              </a:tr>
              <a:tr h="387284">
                <a:tc>
                  <a:txBody>
                    <a:bodyPr/>
                    <a:lstStyle/>
                    <a:p>
                      <a:r>
                        <a:rPr lang="en-US" sz="1000" dirty="0">
                          <a:solidFill>
                            <a:schemeClr val="bg1">
                              <a:lumMod val="75000"/>
                              <a:lumOff val="25000"/>
                            </a:schemeClr>
                          </a:solidFill>
                        </a:rPr>
                        <a:t>Emily</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Đỏ</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Nặng</a:t>
                      </a:r>
                      <a:r>
                        <a:rPr lang="en-US" sz="1000" dirty="0">
                          <a:solidFill>
                            <a:schemeClr val="bg1">
                              <a:lumMod val="75000"/>
                              <a:lumOff val="25000"/>
                            </a:schemeClr>
                          </a:solidFill>
                        </a:rPr>
                        <a:t> </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Cháy</a:t>
                      </a:r>
                      <a:endParaRPr lang="en-US" sz="1000" dirty="0">
                        <a:solidFill>
                          <a:schemeClr val="bg1">
                            <a:lumMod val="75000"/>
                            <a:lumOff val="25000"/>
                          </a:schemeClr>
                        </a:solidFill>
                      </a:endParaRPr>
                    </a:p>
                  </a:txBody>
                  <a:tcPr/>
                </a:tc>
              </a:tr>
              <a:tr h="387284">
                <a:tc>
                  <a:txBody>
                    <a:bodyPr/>
                    <a:lstStyle/>
                    <a:p>
                      <a:r>
                        <a:rPr lang="en-US" sz="1000" dirty="0">
                          <a:solidFill>
                            <a:schemeClr val="bg1">
                              <a:lumMod val="75000"/>
                              <a:lumOff val="25000"/>
                            </a:schemeClr>
                          </a:solidFill>
                        </a:rPr>
                        <a:t>Peter </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Nâu</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Cao</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Nặng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r>
              <a:tr h="387284">
                <a:tc>
                  <a:txBody>
                    <a:bodyPr/>
                    <a:lstStyle/>
                    <a:p>
                      <a:r>
                        <a:rPr lang="en-US" sz="1000" dirty="0">
                          <a:solidFill>
                            <a:schemeClr val="bg1">
                              <a:lumMod val="75000"/>
                              <a:lumOff val="25000"/>
                            </a:schemeClr>
                          </a:solidFill>
                        </a:rPr>
                        <a:t>John</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Nâu</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Nặng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r>
              <a:tr h="387284">
                <a:tc>
                  <a:txBody>
                    <a:bodyPr/>
                    <a:lstStyle/>
                    <a:p>
                      <a:r>
                        <a:rPr lang="en-US" sz="1000" dirty="0">
                          <a:solidFill>
                            <a:schemeClr val="bg1">
                              <a:lumMod val="75000"/>
                              <a:lumOff val="25000"/>
                            </a:schemeClr>
                          </a:solidFill>
                        </a:rPr>
                        <a:t>Katie</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Vàng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Thấp</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Nhẹ</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Có</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Bài tập Entropy</a:t>
            </a:r>
            <a:endParaRPr dirty="0"/>
          </a:p>
        </p:txBody>
      </p:sp>
      <p:sp>
        <p:nvSpPr>
          <p:cNvPr id="902" name="Google Shape;902;p34"/>
          <p:cNvSpPr txBox="1">
            <a:spLocks noGrp="1"/>
          </p:cNvSpPr>
          <p:nvPr>
            <p:ph type="body" idx="1"/>
          </p:nvPr>
        </p:nvSpPr>
        <p:spPr>
          <a:xfrm>
            <a:off x="0" y="310791"/>
            <a:ext cx="7704000" cy="3810100"/>
          </a:xfrm>
          <a:prstGeom prst="rect">
            <a:avLst/>
          </a:prstGeom>
          <a:noFill/>
          <a:ln>
            <a:noFill/>
          </a:ln>
        </p:spPr>
        <p:txBody>
          <a:bodyPr spcFirstLastPara="1" wrap="square" lIns="91425" tIns="91425" rIns="91425" bIns="91425" anchor="ctr" anchorCtr="0">
            <a:noAutofit/>
          </a:bodyPr>
          <a:lstStyle/>
          <a:p>
            <a:pPr marL="171450" indent="-171450">
              <a:lnSpc>
                <a:spcPct val="150000"/>
              </a:lnSpc>
            </a:pPr>
            <a:r>
              <a:rPr lang="en-US" sz="1600" smtClean="0"/>
              <a:t>Tính Entropy Tổng:</a:t>
            </a:r>
            <a:endParaRPr lang="en-US" sz="1600" smtClean="0"/>
          </a:p>
          <a:p>
            <a:pPr marL="171450" indent="-171450">
              <a:lnSpc>
                <a:spcPct val="150000"/>
              </a:lnSpc>
            </a:pPr>
            <a:r>
              <a:rPr lang="en-US" sz="1600" smtClean="0"/>
              <a:t>Tính </a:t>
            </a:r>
            <a:r>
              <a:rPr lang="en-US" sz="1600" dirty="0"/>
              <a:t>Entropy </a:t>
            </a:r>
            <a:r>
              <a:rPr lang="en-US" sz="1600" dirty="0" err="1"/>
              <a:t>Trung</a:t>
            </a:r>
            <a:r>
              <a:rPr lang="en-US" sz="1600" dirty="0"/>
              <a:t> </a:t>
            </a:r>
            <a:r>
              <a:rPr lang="en-US" sz="1600" dirty="0" err="1"/>
              <a:t>bình</a:t>
            </a:r>
            <a:r>
              <a:rPr lang="en-US" sz="1600" dirty="0"/>
              <a:t> </a:t>
            </a:r>
            <a:r>
              <a:rPr lang="en-US" sz="1600" dirty="0" err="1"/>
              <a:t>của</a:t>
            </a:r>
            <a:r>
              <a:rPr lang="en-US" sz="1600" dirty="0"/>
              <a:t> </a:t>
            </a:r>
            <a:r>
              <a:rPr lang="en-US" sz="1600" dirty="0" err="1"/>
              <a:t>các</a:t>
            </a:r>
            <a:r>
              <a:rPr lang="en-US" sz="1600" dirty="0"/>
              <a:t> </a:t>
            </a:r>
            <a:r>
              <a:rPr lang="en-US" sz="1600" dirty="0" err="1"/>
              <a:t>thuộc</a:t>
            </a:r>
            <a:r>
              <a:rPr lang="en-US" sz="1600" dirty="0"/>
              <a:t> </a:t>
            </a:r>
            <a:r>
              <a:rPr lang="en-US" sz="1600" dirty="0" err="1"/>
              <a:t>tính</a:t>
            </a:r>
            <a:r>
              <a:rPr lang="en-US" sz="1600" dirty="0"/>
              <a:t>:</a:t>
            </a:r>
            <a:endParaRPr lang="en-US" sz="1600" dirty="0"/>
          </a:p>
          <a:p>
            <a:pPr marL="171450" indent="-171450">
              <a:lnSpc>
                <a:spcPct val="150000"/>
              </a:lnSpc>
            </a:pPr>
            <a:endParaRPr lang="en-US" sz="1600" smtClean="0"/>
          </a:p>
          <a:p>
            <a:pPr marL="171450" indent="-171450"/>
            <a:endParaRPr sz="1600" dirty="0"/>
          </a:p>
        </p:txBody>
      </p:sp>
      <p:graphicFrame>
        <p:nvGraphicFramePr>
          <p:cNvPr id="2" name="Table 5"/>
          <p:cNvGraphicFramePr>
            <a:graphicFrameLocks noGrp="1"/>
          </p:cNvGraphicFramePr>
          <p:nvPr/>
        </p:nvGraphicFramePr>
        <p:xfrm>
          <a:off x="4675909" y="339436"/>
          <a:ext cx="4234153" cy="2749863"/>
        </p:xfrm>
        <a:graphic>
          <a:graphicData uri="http://schemas.openxmlformats.org/drawingml/2006/table">
            <a:tbl>
              <a:tblPr firstRow="1" bandRow="1">
                <a:tableStyleId>{284E427A-3D55-4303-BF80-6455036E1DE7}</a:tableStyleId>
              </a:tblPr>
              <a:tblGrid>
                <a:gridCol w="705692"/>
                <a:gridCol w="705692"/>
                <a:gridCol w="777294"/>
                <a:gridCol w="634091"/>
                <a:gridCol w="705692"/>
                <a:gridCol w="705692"/>
              </a:tblGrid>
              <a:tr h="464263">
                <a:tc>
                  <a:txBody>
                    <a:bodyPr/>
                    <a:lstStyle/>
                    <a:p>
                      <a:r>
                        <a:rPr lang="en-US" sz="1000" dirty="0" err="1">
                          <a:solidFill>
                            <a:schemeClr val="accent2">
                              <a:lumMod val="20000"/>
                              <a:lumOff val="80000"/>
                            </a:schemeClr>
                          </a:solidFill>
                        </a:rPr>
                        <a:t>Tên</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Tóc</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Chiều</a:t>
                      </a:r>
                      <a:r>
                        <a:rPr lang="en-US" sz="1000" dirty="0">
                          <a:solidFill>
                            <a:schemeClr val="accent2">
                              <a:lumMod val="20000"/>
                              <a:lumOff val="80000"/>
                            </a:schemeClr>
                          </a:solidFill>
                        </a:rPr>
                        <a:t> </a:t>
                      </a:r>
                      <a:r>
                        <a:rPr lang="en-US" sz="1000" dirty="0" err="1">
                          <a:solidFill>
                            <a:schemeClr val="accent2">
                              <a:lumMod val="20000"/>
                              <a:lumOff val="80000"/>
                            </a:schemeClr>
                          </a:solidFill>
                        </a:rPr>
                        <a:t>cao</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Cân</a:t>
                      </a:r>
                      <a:r>
                        <a:rPr lang="en-US" sz="1000" dirty="0">
                          <a:solidFill>
                            <a:schemeClr val="accent2">
                              <a:lumMod val="20000"/>
                              <a:lumOff val="80000"/>
                            </a:schemeClr>
                          </a:solidFill>
                        </a:rPr>
                        <a:t> </a:t>
                      </a:r>
                      <a:r>
                        <a:rPr lang="en-US" sz="1000" dirty="0" err="1">
                          <a:solidFill>
                            <a:schemeClr val="accent2">
                              <a:lumMod val="20000"/>
                              <a:lumOff val="80000"/>
                            </a:schemeClr>
                          </a:solidFill>
                        </a:rPr>
                        <a:t>nặng</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Dùng</a:t>
                      </a:r>
                      <a:r>
                        <a:rPr lang="en-US" sz="1000" dirty="0">
                          <a:solidFill>
                            <a:schemeClr val="accent2">
                              <a:lumMod val="20000"/>
                              <a:lumOff val="80000"/>
                            </a:schemeClr>
                          </a:solidFill>
                        </a:rPr>
                        <a:t> </a:t>
                      </a:r>
                      <a:r>
                        <a:rPr lang="en-US" sz="1000" dirty="0" err="1">
                          <a:solidFill>
                            <a:schemeClr val="accent2">
                              <a:lumMod val="20000"/>
                              <a:lumOff val="80000"/>
                            </a:schemeClr>
                          </a:solidFill>
                        </a:rPr>
                        <a:t>kem</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Kết</a:t>
                      </a:r>
                      <a:r>
                        <a:rPr lang="en-US" sz="1000" dirty="0">
                          <a:solidFill>
                            <a:schemeClr val="accent2">
                              <a:lumMod val="20000"/>
                              <a:lumOff val="80000"/>
                            </a:schemeClr>
                          </a:solidFill>
                        </a:rPr>
                        <a:t> </a:t>
                      </a:r>
                      <a:r>
                        <a:rPr lang="en-US" sz="1000" dirty="0" err="1">
                          <a:solidFill>
                            <a:schemeClr val="accent2">
                              <a:lumMod val="20000"/>
                              <a:lumOff val="80000"/>
                            </a:schemeClr>
                          </a:solidFill>
                        </a:rPr>
                        <a:t>quả</a:t>
                      </a:r>
                      <a:endParaRPr lang="en-US" sz="1000" dirty="0">
                        <a:solidFill>
                          <a:schemeClr val="accent2">
                            <a:lumMod val="20000"/>
                            <a:lumOff val="80000"/>
                          </a:schemeClr>
                        </a:solidFill>
                      </a:endParaRPr>
                    </a:p>
                  </a:txBody>
                  <a:tcPr/>
                </a:tc>
              </a:tr>
              <a:tr h="285700">
                <a:tc>
                  <a:txBody>
                    <a:bodyPr/>
                    <a:lstStyle/>
                    <a:p>
                      <a:r>
                        <a:rPr lang="en-US" sz="1000" dirty="0">
                          <a:solidFill>
                            <a:schemeClr val="bg1">
                              <a:lumMod val="75000"/>
                              <a:lumOff val="25000"/>
                            </a:schemeClr>
                          </a:solidFill>
                        </a:rPr>
                        <a:t>Sara</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Vàng</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Nhẹ</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Cháy</a:t>
                      </a:r>
                      <a:r>
                        <a:rPr lang="en-US" sz="1000" dirty="0">
                          <a:solidFill>
                            <a:schemeClr val="bg1">
                              <a:lumMod val="75000"/>
                              <a:lumOff val="25000"/>
                            </a:schemeClr>
                          </a:solidFill>
                        </a:rPr>
                        <a:t> </a:t>
                      </a:r>
                      <a:endParaRPr lang="en-US" sz="1000" dirty="0">
                        <a:solidFill>
                          <a:schemeClr val="bg1">
                            <a:lumMod val="75000"/>
                            <a:lumOff val="25000"/>
                          </a:schemeClr>
                        </a:solidFill>
                      </a:endParaRPr>
                    </a:p>
                  </a:txBody>
                  <a:tcPr/>
                </a:tc>
              </a:tr>
              <a:tr h="285700">
                <a:tc>
                  <a:txBody>
                    <a:bodyPr/>
                    <a:lstStyle/>
                    <a:p>
                      <a:r>
                        <a:rPr lang="en-US" sz="1000" dirty="0">
                          <a:solidFill>
                            <a:schemeClr val="bg1">
                              <a:lumMod val="75000"/>
                              <a:lumOff val="25000"/>
                            </a:schemeClr>
                          </a:solidFill>
                        </a:rPr>
                        <a:t>Dana</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Vàng</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Cao</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Có</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r>
                        <a:rPr lang="en-US" sz="1000" dirty="0">
                          <a:solidFill>
                            <a:schemeClr val="bg1">
                              <a:lumMod val="75000"/>
                              <a:lumOff val="25000"/>
                            </a:schemeClr>
                          </a:solidFill>
                        </a:rPr>
                        <a:t> </a:t>
                      </a:r>
                      <a:endParaRPr lang="en-US" sz="1000" dirty="0">
                        <a:solidFill>
                          <a:schemeClr val="bg1">
                            <a:lumMod val="75000"/>
                            <a:lumOff val="25000"/>
                          </a:schemeClr>
                        </a:solidFill>
                      </a:endParaRPr>
                    </a:p>
                  </a:txBody>
                  <a:tcPr/>
                </a:tc>
              </a:tr>
              <a:tr h="285700">
                <a:tc>
                  <a:txBody>
                    <a:bodyPr/>
                    <a:lstStyle/>
                    <a:p>
                      <a:r>
                        <a:rPr lang="en-US" sz="1000" dirty="0">
                          <a:solidFill>
                            <a:schemeClr val="bg1">
                              <a:lumMod val="75000"/>
                              <a:lumOff val="25000"/>
                            </a:schemeClr>
                          </a:solidFill>
                        </a:rPr>
                        <a:t>Alex</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Nâu</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Thấp</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Có</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r>
              <a:tr h="285700">
                <a:tc>
                  <a:txBody>
                    <a:bodyPr/>
                    <a:lstStyle/>
                    <a:p>
                      <a:r>
                        <a:rPr lang="en-US" sz="1000" dirty="0">
                          <a:solidFill>
                            <a:schemeClr val="bg1">
                              <a:lumMod val="75000"/>
                              <a:lumOff val="25000"/>
                            </a:schemeClr>
                          </a:solidFill>
                        </a:rPr>
                        <a:t>Annie</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Vàng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Thấp</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Cháy</a:t>
                      </a:r>
                      <a:endParaRPr lang="en-US" sz="1000" dirty="0">
                        <a:solidFill>
                          <a:schemeClr val="bg1">
                            <a:lumMod val="75000"/>
                            <a:lumOff val="25000"/>
                          </a:schemeClr>
                        </a:solidFill>
                      </a:endParaRPr>
                    </a:p>
                  </a:txBody>
                  <a:tcPr/>
                </a:tc>
              </a:tr>
              <a:tr h="285700">
                <a:tc>
                  <a:txBody>
                    <a:bodyPr/>
                    <a:lstStyle/>
                    <a:p>
                      <a:r>
                        <a:rPr lang="en-US" sz="1000" dirty="0">
                          <a:solidFill>
                            <a:schemeClr val="bg1">
                              <a:lumMod val="75000"/>
                              <a:lumOff val="25000"/>
                            </a:schemeClr>
                          </a:solidFill>
                        </a:rPr>
                        <a:t>Emily</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Đỏ</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Nặng</a:t>
                      </a:r>
                      <a:r>
                        <a:rPr lang="en-US" sz="1000" dirty="0">
                          <a:solidFill>
                            <a:schemeClr val="bg1">
                              <a:lumMod val="75000"/>
                              <a:lumOff val="25000"/>
                            </a:schemeClr>
                          </a:solidFill>
                        </a:rPr>
                        <a:t> </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Cháy</a:t>
                      </a:r>
                      <a:endParaRPr lang="en-US" sz="1000" dirty="0">
                        <a:solidFill>
                          <a:schemeClr val="bg1">
                            <a:lumMod val="75000"/>
                            <a:lumOff val="25000"/>
                          </a:schemeClr>
                        </a:solidFill>
                      </a:endParaRPr>
                    </a:p>
                  </a:txBody>
                  <a:tcPr/>
                </a:tc>
              </a:tr>
              <a:tr h="285700">
                <a:tc>
                  <a:txBody>
                    <a:bodyPr/>
                    <a:lstStyle/>
                    <a:p>
                      <a:r>
                        <a:rPr lang="en-US" sz="1000" dirty="0">
                          <a:solidFill>
                            <a:schemeClr val="bg1">
                              <a:lumMod val="75000"/>
                              <a:lumOff val="25000"/>
                            </a:schemeClr>
                          </a:solidFill>
                        </a:rPr>
                        <a:t>Peter </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Nâu</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Cao</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Nặng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r>
              <a:tr h="285700">
                <a:tc>
                  <a:txBody>
                    <a:bodyPr/>
                    <a:lstStyle/>
                    <a:p>
                      <a:r>
                        <a:rPr lang="en-US" sz="1000" dirty="0">
                          <a:solidFill>
                            <a:schemeClr val="bg1">
                              <a:lumMod val="75000"/>
                              <a:lumOff val="25000"/>
                            </a:schemeClr>
                          </a:solidFill>
                        </a:rPr>
                        <a:t>John</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Nâu</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Nặng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r>
              <a:tr h="285700">
                <a:tc>
                  <a:txBody>
                    <a:bodyPr/>
                    <a:lstStyle/>
                    <a:p>
                      <a:r>
                        <a:rPr lang="en-US" sz="1000" dirty="0">
                          <a:solidFill>
                            <a:schemeClr val="bg1">
                              <a:lumMod val="75000"/>
                              <a:lumOff val="25000"/>
                            </a:schemeClr>
                          </a:solidFill>
                        </a:rPr>
                        <a:t>Katie</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Vàng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Thấp</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Nhẹ</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Có</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r>
            </a:tbl>
          </a:graphicData>
        </a:graphic>
      </p:graphicFrame>
      <p:graphicFrame>
        <p:nvGraphicFramePr>
          <p:cNvPr id="4" name="Object 3"/>
          <p:cNvGraphicFramePr>
            <a:graphicFrameLocks noChangeAspect="1"/>
          </p:cNvGraphicFramePr>
          <p:nvPr/>
        </p:nvGraphicFramePr>
        <p:xfrm>
          <a:off x="1967345" y="1531175"/>
          <a:ext cx="2362200" cy="393700"/>
        </p:xfrm>
        <a:graphic>
          <a:graphicData uri="http://schemas.openxmlformats.org/presentationml/2006/ole">
            <mc:AlternateContent xmlns:mc="http://schemas.openxmlformats.org/markup-compatibility/2006">
              <mc:Choice xmlns:v="urn:schemas-microsoft-com:vml" Requires="v">
                <p:oleObj spid="_x0000_s2106" name="Equation" r:id="rId1" imgW="56692800" imgH="9448800" progId="Equation.DSMT4">
                  <p:embed/>
                </p:oleObj>
              </mc:Choice>
              <mc:Fallback>
                <p:oleObj name="Equation" r:id="rId1" imgW="56692800" imgH="9448800" progId="Equation.DSMT4">
                  <p:embed/>
                  <p:pic>
                    <p:nvPicPr>
                      <p:cNvPr id="0" name="Picture 2105"/>
                      <p:cNvPicPr/>
                      <p:nvPr/>
                    </p:nvPicPr>
                    <p:blipFill>
                      <a:blip r:embed="rId2"/>
                      <a:stretch>
                        <a:fillRect/>
                      </a:stretch>
                    </p:blipFill>
                    <p:spPr>
                      <a:xfrm>
                        <a:off x="1967345" y="1531175"/>
                        <a:ext cx="2362200" cy="3937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oleObj>
              </mc:Fallback>
            </mc:AlternateContent>
          </a:graphicData>
        </a:graphic>
      </p:graphicFrame>
      <p:graphicFrame>
        <p:nvGraphicFramePr>
          <p:cNvPr id="7" name="Object 6"/>
          <p:cNvGraphicFramePr>
            <a:graphicFrameLocks noChangeAspect="1"/>
          </p:cNvGraphicFramePr>
          <p:nvPr/>
        </p:nvGraphicFramePr>
        <p:xfrm>
          <a:off x="250248" y="2693988"/>
          <a:ext cx="4254500" cy="393700"/>
        </p:xfrm>
        <a:graphic>
          <a:graphicData uri="http://schemas.openxmlformats.org/presentationml/2006/ole">
            <mc:AlternateContent xmlns:mc="http://schemas.openxmlformats.org/markup-compatibility/2006">
              <mc:Choice xmlns:v="urn:schemas-microsoft-com:vml" Requires="v">
                <p:oleObj spid="_x0000_s2107" name="Equation" r:id="rId3" imgW="102108000" imgH="9448800" progId="Equation.DSMT4">
                  <p:embed/>
                </p:oleObj>
              </mc:Choice>
              <mc:Fallback>
                <p:oleObj name="Equation" r:id="rId3" imgW="102108000" imgH="9448800" progId="Equation.DSMT4">
                  <p:embed/>
                  <p:pic>
                    <p:nvPicPr>
                      <p:cNvPr id="0" name="Picture 2106"/>
                      <p:cNvPicPr/>
                      <p:nvPr/>
                    </p:nvPicPr>
                    <p:blipFill>
                      <a:blip r:embed="rId4"/>
                      <a:stretch>
                        <a:fillRect/>
                      </a:stretch>
                    </p:blipFill>
                    <p:spPr>
                      <a:xfrm>
                        <a:off x="250248" y="2693988"/>
                        <a:ext cx="4254500" cy="3937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oleObj>
              </mc:Fallback>
            </mc:AlternateContent>
          </a:graphicData>
        </a:graphic>
      </p:graphicFrame>
      <p:graphicFrame>
        <p:nvGraphicFramePr>
          <p:cNvPr id="9" name="Object 8"/>
          <p:cNvGraphicFramePr>
            <a:graphicFrameLocks noChangeAspect="1"/>
          </p:cNvGraphicFramePr>
          <p:nvPr/>
        </p:nvGraphicFramePr>
        <p:xfrm>
          <a:off x="4927600" y="2692400"/>
          <a:ext cx="914400" cy="198438"/>
        </p:xfrm>
        <a:graphic>
          <a:graphicData uri="http://schemas.openxmlformats.org/presentationml/2006/ole">
            <mc:AlternateContent xmlns:mc="http://schemas.openxmlformats.org/markup-compatibility/2006">
              <mc:Choice xmlns:v="urn:schemas-microsoft-com:vml" Requires="v">
                <p:oleObj spid="_x0000_s2108" name="Equation" r:id="rId5" imgW="2743200" imgH="4267200" progId="Equation.DSMT4">
                  <p:embed/>
                </p:oleObj>
              </mc:Choice>
              <mc:Fallback>
                <p:oleObj name="Equation" r:id="rId5" imgW="2743200" imgH="4267200" progId="Equation.DSMT4">
                  <p:embed/>
                  <p:pic>
                    <p:nvPicPr>
                      <p:cNvPr id="0" name="Picture 2107"/>
                      <p:cNvPicPr/>
                      <p:nvPr/>
                    </p:nvPicPr>
                    <p:blipFill>
                      <a:blip r:embed="rId6"/>
                      <a:stretch>
                        <a:fillRect/>
                      </a:stretch>
                    </p:blipFill>
                    <p:spPr>
                      <a:xfrm>
                        <a:off x="4927600" y="2692400"/>
                        <a:ext cx="914400" cy="198438"/>
                      </a:xfrm>
                      <a:prstGeom prst="rect">
                        <a:avLst/>
                      </a:prstGeom>
                    </p:spPr>
                  </p:pic>
                </p:oleObj>
              </mc:Fallback>
            </mc:AlternateContent>
          </a:graphicData>
        </a:graphic>
      </p:graphicFrame>
      <p:graphicFrame>
        <p:nvGraphicFramePr>
          <p:cNvPr id="11" name="Object 10"/>
          <p:cNvGraphicFramePr>
            <a:graphicFrameLocks noChangeAspect="1"/>
          </p:cNvGraphicFramePr>
          <p:nvPr/>
        </p:nvGraphicFramePr>
        <p:xfrm>
          <a:off x="4927600" y="2692400"/>
          <a:ext cx="914400" cy="198438"/>
        </p:xfrm>
        <a:graphic>
          <a:graphicData uri="http://schemas.openxmlformats.org/presentationml/2006/ole">
            <mc:AlternateContent xmlns:mc="http://schemas.openxmlformats.org/markup-compatibility/2006">
              <mc:Choice xmlns:v="urn:schemas-microsoft-com:vml" Requires="v">
                <p:oleObj spid="_x0000_s2109" name="Equation" r:id="rId7" imgW="2743200" imgH="4267200" progId="Equation.DSMT4">
                  <p:embed/>
                </p:oleObj>
              </mc:Choice>
              <mc:Fallback>
                <p:oleObj name="Equation" r:id="rId7" imgW="2743200" imgH="4267200" progId="Equation.DSMT4">
                  <p:embed/>
                  <p:pic>
                    <p:nvPicPr>
                      <p:cNvPr id="0" name="Picture 2108"/>
                      <p:cNvPicPr/>
                      <p:nvPr/>
                    </p:nvPicPr>
                    <p:blipFill>
                      <a:blip r:embed="rId6"/>
                      <a:stretch>
                        <a:fillRect/>
                      </a:stretch>
                    </p:blipFill>
                    <p:spPr>
                      <a:xfrm>
                        <a:off x="4927600" y="2692400"/>
                        <a:ext cx="914400" cy="198438"/>
                      </a:xfrm>
                      <a:prstGeom prst="rect">
                        <a:avLst/>
                      </a:prstGeom>
                    </p:spPr>
                  </p:pic>
                </p:oleObj>
              </mc:Fallback>
            </mc:AlternateContent>
          </a:graphicData>
        </a:graphic>
      </p:graphicFrame>
      <p:graphicFrame>
        <p:nvGraphicFramePr>
          <p:cNvPr id="13" name="Object 12"/>
          <p:cNvGraphicFramePr>
            <a:graphicFrameLocks noChangeAspect="1"/>
          </p:cNvGraphicFramePr>
          <p:nvPr/>
        </p:nvGraphicFramePr>
        <p:xfrm>
          <a:off x="645103" y="3225816"/>
          <a:ext cx="4889500" cy="393700"/>
        </p:xfrm>
        <a:graphic>
          <a:graphicData uri="http://schemas.openxmlformats.org/presentationml/2006/ole">
            <mc:AlternateContent xmlns:mc="http://schemas.openxmlformats.org/markup-compatibility/2006">
              <mc:Choice xmlns:v="urn:schemas-microsoft-com:vml" Requires="v">
                <p:oleObj spid="_x0000_s2110" name="Equation" r:id="rId8" imgW="117348000" imgH="9448800" progId="Equation.DSMT4">
                  <p:embed/>
                </p:oleObj>
              </mc:Choice>
              <mc:Fallback>
                <p:oleObj name="Equation" r:id="rId8" imgW="117348000" imgH="9448800" progId="Equation.DSMT4">
                  <p:embed/>
                  <p:pic>
                    <p:nvPicPr>
                      <p:cNvPr id="0" name="Picture 2109"/>
                      <p:cNvPicPr/>
                      <p:nvPr/>
                    </p:nvPicPr>
                    <p:blipFill>
                      <a:blip r:embed="rId9"/>
                      <a:stretch>
                        <a:fillRect/>
                      </a:stretch>
                    </p:blipFill>
                    <p:spPr>
                      <a:xfrm>
                        <a:off x="645103" y="3225816"/>
                        <a:ext cx="4889500" cy="3937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pic>
                </p:oleObj>
              </mc:Fallback>
            </mc:AlternateContent>
          </a:graphicData>
        </a:graphic>
      </p:graphicFrame>
      <p:graphicFrame>
        <p:nvGraphicFramePr>
          <p:cNvPr id="15" name="Object 14"/>
          <p:cNvGraphicFramePr>
            <a:graphicFrameLocks noChangeAspect="1"/>
          </p:cNvGraphicFramePr>
          <p:nvPr/>
        </p:nvGraphicFramePr>
        <p:xfrm>
          <a:off x="645103" y="3838433"/>
          <a:ext cx="5473700" cy="393700"/>
        </p:xfrm>
        <a:graphic>
          <a:graphicData uri="http://schemas.openxmlformats.org/presentationml/2006/ole">
            <mc:AlternateContent xmlns:mc="http://schemas.openxmlformats.org/markup-compatibility/2006">
              <mc:Choice xmlns:v="urn:schemas-microsoft-com:vml" Requires="v">
                <p:oleObj spid="_x0000_s2111" name="Equation" r:id="rId10" imgW="131368800" imgH="9448800" progId="Equation.DSMT4">
                  <p:embed/>
                </p:oleObj>
              </mc:Choice>
              <mc:Fallback>
                <p:oleObj name="Equation" r:id="rId10" imgW="131368800" imgH="9448800" progId="Equation.DSMT4">
                  <p:embed/>
                  <p:pic>
                    <p:nvPicPr>
                      <p:cNvPr id="0" name="Picture 2110"/>
                      <p:cNvPicPr/>
                      <p:nvPr/>
                    </p:nvPicPr>
                    <p:blipFill>
                      <a:blip r:embed="rId11"/>
                      <a:stretch>
                        <a:fillRect/>
                      </a:stretch>
                    </p:blipFill>
                    <p:spPr>
                      <a:xfrm>
                        <a:off x="645103" y="3838433"/>
                        <a:ext cx="5473700" cy="3937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pic>
                </p:oleObj>
              </mc:Fallback>
            </mc:AlternateContent>
          </a:graphicData>
        </a:graphic>
      </p:graphicFrame>
      <p:graphicFrame>
        <p:nvGraphicFramePr>
          <p:cNvPr id="16" name="Object 15"/>
          <p:cNvGraphicFramePr>
            <a:graphicFrameLocks noChangeAspect="1"/>
          </p:cNvGraphicFramePr>
          <p:nvPr/>
        </p:nvGraphicFramePr>
        <p:xfrm>
          <a:off x="645103" y="4413227"/>
          <a:ext cx="3556000" cy="393700"/>
        </p:xfrm>
        <a:graphic>
          <a:graphicData uri="http://schemas.openxmlformats.org/presentationml/2006/ole">
            <mc:AlternateContent xmlns:mc="http://schemas.openxmlformats.org/markup-compatibility/2006">
              <mc:Choice xmlns:v="urn:schemas-microsoft-com:vml" Requires="v">
                <p:oleObj spid="_x0000_s2112" name="Equation" r:id="rId12" imgW="85344000" imgH="9448800" progId="Equation.DSMT4">
                  <p:embed/>
                </p:oleObj>
              </mc:Choice>
              <mc:Fallback>
                <p:oleObj name="Equation" r:id="rId12" imgW="85344000" imgH="9448800" progId="Equation.DSMT4">
                  <p:embed/>
                  <p:pic>
                    <p:nvPicPr>
                      <p:cNvPr id="0" name="Picture 2111"/>
                      <p:cNvPicPr/>
                      <p:nvPr/>
                    </p:nvPicPr>
                    <p:blipFill>
                      <a:blip r:embed="rId13"/>
                      <a:stretch>
                        <a:fillRect/>
                      </a:stretch>
                    </p:blipFill>
                    <p:spPr>
                      <a:xfrm>
                        <a:off x="645103" y="4413227"/>
                        <a:ext cx="3556000" cy="3937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2">
                                            <p:txEl>
                                              <p:pRg st="0" end="0"/>
                                            </p:txEl>
                                          </p:spTgt>
                                        </p:tgtEl>
                                        <p:attrNameLst>
                                          <p:attrName>style.visibility</p:attrName>
                                        </p:attrNameLst>
                                      </p:cBhvr>
                                      <p:to>
                                        <p:strVal val="visible"/>
                                      </p:to>
                                    </p:set>
                                    <p:animEffect transition="in" filter="fade">
                                      <p:cBhvr>
                                        <p:cTn id="7" dur="500"/>
                                        <p:tgtEl>
                                          <p:spTgt spid="9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02">
                                            <p:txEl>
                                              <p:pRg st="1" end="1"/>
                                            </p:txEl>
                                          </p:spTgt>
                                        </p:tgtEl>
                                        <p:attrNameLst>
                                          <p:attrName>style.visibility</p:attrName>
                                        </p:attrNameLst>
                                      </p:cBhvr>
                                      <p:to>
                                        <p:strVal val="visible"/>
                                      </p:to>
                                    </p:set>
                                    <p:animEffect transition="in" filter="fade">
                                      <p:cBhvr>
                                        <p:cTn id="12" dur="500"/>
                                        <p:tgtEl>
                                          <p:spTgt spid="90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2"/>
          <p:cNvSpPr txBox="1"/>
          <p:nvPr/>
        </p:nvSpPr>
        <p:spPr>
          <a:xfrm>
            <a:off x="278738" y="793399"/>
            <a:ext cx="3724410" cy="69596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smtClean="0">
                <a:solidFill>
                  <a:schemeClr val="tx1"/>
                </a:solidFill>
              </a:rPr>
              <a:t>Tính Information Gain cho các</a:t>
            </a:r>
            <a:endParaRPr lang="en-US" sz="1800" smtClean="0">
              <a:solidFill>
                <a:schemeClr val="tx1"/>
              </a:solidFill>
            </a:endParaRPr>
          </a:p>
          <a:p>
            <a:r>
              <a:rPr lang="en-US" sz="1800" smtClean="0">
                <a:solidFill>
                  <a:schemeClr val="tx1"/>
                </a:solidFill>
              </a:rPr>
              <a:t> thuộc tính:</a:t>
            </a:r>
            <a:endParaRPr lang="en-US" sz="1800" smtClean="0">
              <a:solidFill>
                <a:schemeClr val="tx1"/>
              </a:solidFill>
            </a:endParaRPr>
          </a:p>
        </p:txBody>
      </p:sp>
      <p:graphicFrame>
        <p:nvGraphicFramePr>
          <p:cNvPr id="14" name="Table 5"/>
          <p:cNvGraphicFramePr>
            <a:graphicFrameLocks noGrp="1"/>
          </p:cNvGraphicFramePr>
          <p:nvPr/>
        </p:nvGraphicFramePr>
        <p:xfrm>
          <a:off x="4255822" y="209201"/>
          <a:ext cx="4697262" cy="3746271"/>
        </p:xfrm>
        <a:graphic>
          <a:graphicData uri="http://schemas.openxmlformats.org/drawingml/2006/table">
            <a:tbl>
              <a:tblPr firstRow="1" bandRow="1">
                <a:tableStyleId>{284E427A-3D55-4303-BF80-6455036E1DE7}</a:tableStyleId>
              </a:tblPr>
              <a:tblGrid>
                <a:gridCol w="782877"/>
                <a:gridCol w="782877"/>
                <a:gridCol w="862310"/>
                <a:gridCol w="703444"/>
                <a:gridCol w="782877"/>
                <a:gridCol w="782877"/>
              </a:tblGrid>
              <a:tr h="632487">
                <a:tc>
                  <a:txBody>
                    <a:bodyPr/>
                    <a:lstStyle/>
                    <a:p>
                      <a:r>
                        <a:rPr lang="en-US" sz="1000" dirty="0" err="1">
                          <a:solidFill>
                            <a:schemeClr val="accent2">
                              <a:lumMod val="20000"/>
                              <a:lumOff val="80000"/>
                            </a:schemeClr>
                          </a:solidFill>
                        </a:rPr>
                        <a:t>Tên</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Tóc</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Chiều</a:t>
                      </a:r>
                      <a:r>
                        <a:rPr lang="en-US" sz="1000" dirty="0">
                          <a:solidFill>
                            <a:schemeClr val="accent2">
                              <a:lumMod val="20000"/>
                              <a:lumOff val="80000"/>
                            </a:schemeClr>
                          </a:solidFill>
                        </a:rPr>
                        <a:t> </a:t>
                      </a:r>
                      <a:r>
                        <a:rPr lang="en-US" sz="1000" dirty="0" err="1">
                          <a:solidFill>
                            <a:schemeClr val="accent2">
                              <a:lumMod val="20000"/>
                              <a:lumOff val="80000"/>
                            </a:schemeClr>
                          </a:solidFill>
                        </a:rPr>
                        <a:t>cao</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Cân</a:t>
                      </a:r>
                      <a:r>
                        <a:rPr lang="en-US" sz="1000" dirty="0">
                          <a:solidFill>
                            <a:schemeClr val="accent2">
                              <a:lumMod val="20000"/>
                              <a:lumOff val="80000"/>
                            </a:schemeClr>
                          </a:solidFill>
                        </a:rPr>
                        <a:t> </a:t>
                      </a:r>
                      <a:r>
                        <a:rPr lang="en-US" sz="1000" dirty="0" err="1">
                          <a:solidFill>
                            <a:schemeClr val="accent2">
                              <a:lumMod val="20000"/>
                              <a:lumOff val="80000"/>
                            </a:schemeClr>
                          </a:solidFill>
                        </a:rPr>
                        <a:t>nặng</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Dùng</a:t>
                      </a:r>
                      <a:r>
                        <a:rPr lang="en-US" sz="1000" dirty="0">
                          <a:solidFill>
                            <a:schemeClr val="accent2">
                              <a:lumMod val="20000"/>
                              <a:lumOff val="80000"/>
                            </a:schemeClr>
                          </a:solidFill>
                        </a:rPr>
                        <a:t> </a:t>
                      </a:r>
                      <a:r>
                        <a:rPr lang="en-US" sz="1000" dirty="0" err="1">
                          <a:solidFill>
                            <a:schemeClr val="accent2">
                              <a:lumMod val="20000"/>
                              <a:lumOff val="80000"/>
                            </a:schemeClr>
                          </a:solidFill>
                        </a:rPr>
                        <a:t>kem</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Kết</a:t>
                      </a:r>
                      <a:r>
                        <a:rPr lang="en-US" sz="1000" dirty="0">
                          <a:solidFill>
                            <a:schemeClr val="accent2">
                              <a:lumMod val="20000"/>
                              <a:lumOff val="80000"/>
                            </a:schemeClr>
                          </a:solidFill>
                        </a:rPr>
                        <a:t> </a:t>
                      </a:r>
                      <a:r>
                        <a:rPr lang="en-US" sz="1000" dirty="0" err="1">
                          <a:solidFill>
                            <a:schemeClr val="accent2">
                              <a:lumMod val="20000"/>
                              <a:lumOff val="80000"/>
                            </a:schemeClr>
                          </a:solidFill>
                        </a:rPr>
                        <a:t>quả</a:t>
                      </a:r>
                      <a:endParaRPr lang="en-US" sz="1000" dirty="0">
                        <a:solidFill>
                          <a:schemeClr val="accent2">
                            <a:lumMod val="20000"/>
                            <a:lumOff val="80000"/>
                          </a:schemeClr>
                        </a:solidFill>
                      </a:endParaRPr>
                    </a:p>
                  </a:txBody>
                  <a:tcPr/>
                </a:tc>
              </a:tr>
              <a:tr h="389223">
                <a:tc>
                  <a:txBody>
                    <a:bodyPr/>
                    <a:lstStyle/>
                    <a:p>
                      <a:r>
                        <a:rPr lang="en-US" sz="1000" dirty="0">
                          <a:solidFill>
                            <a:schemeClr val="bg1">
                              <a:lumMod val="75000"/>
                              <a:lumOff val="25000"/>
                            </a:schemeClr>
                          </a:solidFill>
                        </a:rPr>
                        <a:t>Sara</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Vàng</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Nhẹ</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Cháy</a:t>
                      </a:r>
                      <a:r>
                        <a:rPr lang="en-US" sz="1000" dirty="0">
                          <a:solidFill>
                            <a:schemeClr val="bg1">
                              <a:lumMod val="75000"/>
                              <a:lumOff val="25000"/>
                            </a:schemeClr>
                          </a:solidFill>
                        </a:rPr>
                        <a:t> </a:t>
                      </a:r>
                      <a:endParaRPr lang="en-US" sz="1000" dirty="0">
                        <a:solidFill>
                          <a:schemeClr val="bg1">
                            <a:lumMod val="75000"/>
                            <a:lumOff val="25000"/>
                          </a:schemeClr>
                        </a:solidFill>
                      </a:endParaRPr>
                    </a:p>
                  </a:txBody>
                  <a:tcPr/>
                </a:tc>
              </a:tr>
              <a:tr h="389223">
                <a:tc>
                  <a:txBody>
                    <a:bodyPr/>
                    <a:lstStyle/>
                    <a:p>
                      <a:r>
                        <a:rPr lang="en-US" sz="1000" dirty="0">
                          <a:solidFill>
                            <a:schemeClr val="bg1">
                              <a:lumMod val="75000"/>
                              <a:lumOff val="25000"/>
                            </a:schemeClr>
                          </a:solidFill>
                        </a:rPr>
                        <a:t>Dana</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Vàng</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Cao</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Có</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r>
                        <a:rPr lang="en-US" sz="1000" dirty="0">
                          <a:solidFill>
                            <a:schemeClr val="bg1">
                              <a:lumMod val="75000"/>
                              <a:lumOff val="25000"/>
                            </a:schemeClr>
                          </a:solidFill>
                        </a:rPr>
                        <a:t> </a:t>
                      </a:r>
                      <a:endParaRPr lang="en-US" sz="1000" dirty="0">
                        <a:solidFill>
                          <a:schemeClr val="bg1">
                            <a:lumMod val="75000"/>
                            <a:lumOff val="25000"/>
                          </a:schemeClr>
                        </a:solidFill>
                      </a:endParaRPr>
                    </a:p>
                  </a:txBody>
                  <a:tcPr/>
                </a:tc>
              </a:tr>
              <a:tr h="389223">
                <a:tc>
                  <a:txBody>
                    <a:bodyPr/>
                    <a:lstStyle/>
                    <a:p>
                      <a:r>
                        <a:rPr lang="en-US" sz="1000" dirty="0">
                          <a:solidFill>
                            <a:schemeClr val="bg1">
                              <a:lumMod val="75000"/>
                              <a:lumOff val="25000"/>
                            </a:schemeClr>
                          </a:solidFill>
                        </a:rPr>
                        <a:t>Alex</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Nâu</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Thấp</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Có</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r>
              <a:tr h="389223">
                <a:tc>
                  <a:txBody>
                    <a:bodyPr/>
                    <a:lstStyle/>
                    <a:p>
                      <a:r>
                        <a:rPr lang="en-US" sz="1000" dirty="0">
                          <a:solidFill>
                            <a:schemeClr val="bg1">
                              <a:lumMod val="75000"/>
                              <a:lumOff val="25000"/>
                            </a:schemeClr>
                          </a:solidFill>
                        </a:rPr>
                        <a:t>Annie</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Vàng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Thấp</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Cháy</a:t>
                      </a:r>
                      <a:endParaRPr lang="en-US" sz="1000" dirty="0">
                        <a:solidFill>
                          <a:schemeClr val="bg1">
                            <a:lumMod val="75000"/>
                            <a:lumOff val="25000"/>
                          </a:schemeClr>
                        </a:solidFill>
                      </a:endParaRPr>
                    </a:p>
                  </a:txBody>
                  <a:tcPr/>
                </a:tc>
              </a:tr>
              <a:tr h="389223">
                <a:tc>
                  <a:txBody>
                    <a:bodyPr/>
                    <a:lstStyle/>
                    <a:p>
                      <a:r>
                        <a:rPr lang="en-US" sz="1000" dirty="0">
                          <a:solidFill>
                            <a:schemeClr val="bg1">
                              <a:lumMod val="75000"/>
                              <a:lumOff val="25000"/>
                            </a:schemeClr>
                          </a:solidFill>
                        </a:rPr>
                        <a:t>Emily</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Đỏ</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Nặng</a:t>
                      </a:r>
                      <a:r>
                        <a:rPr lang="en-US" sz="1000" dirty="0">
                          <a:solidFill>
                            <a:schemeClr val="bg1">
                              <a:lumMod val="75000"/>
                              <a:lumOff val="25000"/>
                            </a:schemeClr>
                          </a:solidFill>
                        </a:rPr>
                        <a:t> </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Cháy</a:t>
                      </a:r>
                      <a:endParaRPr lang="en-US" sz="1000" dirty="0">
                        <a:solidFill>
                          <a:schemeClr val="bg1">
                            <a:lumMod val="75000"/>
                            <a:lumOff val="25000"/>
                          </a:schemeClr>
                        </a:solidFill>
                      </a:endParaRPr>
                    </a:p>
                  </a:txBody>
                  <a:tcPr/>
                </a:tc>
              </a:tr>
              <a:tr h="389223">
                <a:tc>
                  <a:txBody>
                    <a:bodyPr/>
                    <a:lstStyle/>
                    <a:p>
                      <a:r>
                        <a:rPr lang="en-US" sz="1000" dirty="0">
                          <a:solidFill>
                            <a:schemeClr val="bg1">
                              <a:lumMod val="75000"/>
                              <a:lumOff val="25000"/>
                            </a:schemeClr>
                          </a:solidFill>
                        </a:rPr>
                        <a:t>Peter </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Nâu</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Cao</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Nặng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r>
              <a:tr h="389223">
                <a:tc>
                  <a:txBody>
                    <a:bodyPr/>
                    <a:lstStyle/>
                    <a:p>
                      <a:r>
                        <a:rPr lang="en-US" sz="1000" dirty="0">
                          <a:solidFill>
                            <a:schemeClr val="bg1">
                              <a:lumMod val="75000"/>
                              <a:lumOff val="25000"/>
                            </a:schemeClr>
                          </a:solidFill>
                        </a:rPr>
                        <a:t>John</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Nâu</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Nặng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r>
              <a:tr h="389223">
                <a:tc>
                  <a:txBody>
                    <a:bodyPr/>
                    <a:lstStyle/>
                    <a:p>
                      <a:r>
                        <a:rPr lang="en-US" sz="1000" dirty="0">
                          <a:solidFill>
                            <a:schemeClr val="bg1">
                              <a:lumMod val="75000"/>
                              <a:lumOff val="25000"/>
                            </a:schemeClr>
                          </a:solidFill>
                        </a:rPr>
                        <a:t>Katie</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Vàng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Thấp</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Nhẹ</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Có</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r>
            </a:tbl>
          </a:graphicData>
        </a:graphic>
      </p:graphicFrame>
      <p:graphicFrame>
        <p:nvGraphicFramePr>
          <p:cNvPr id="15" name="Object 14"/>
          <p:cNvGraphicFramePr>
            <a:graphicFrameLocks noChangeAspect="1"/>
          </p:cNvGraphicFramePr>
          <p:nvPr/>
        </p:nvGraphicFramePr>
        <p:xfrm>
          <a:off x="685714" y="1627908"/>
          <a:ext cx="3317435" cy="301585"/>
        </p:xfrm>
        <a:graphic>
          <a:graphicData uri="http://schemas.openxmlformats.org/presentationml/2006/ole">
            <mc:AlternateContent xmlns:mc="http://schemas.openxmlformats.org/markup-compatibility/2006">
              <mc:Choice xmlns:v="urn:schemas-microsoft-com:vml" Requires="v">
                <p:oleObj spid="_x0000_s6174" name="Equation" r:id="rId1" imgW="60350400" imgH="5486400" progId="Equation.DSMT4">
                  <p:embed/>
                </p:oleObj>
              </mc:Choice>
              <mc:Fallback>
                <p:oleObj name="Equation" r:id="rId1" imgW="60350400" imgH="5486400" progId="Equation.DSMT4">
                  <p:embed/>
                  <p:pic>
                    <p:nvPicPr>
                      <p:cNvPr id="0" name="Picture 6173"/>
                      <p:cNvPicPr/>
                      <p:nvPr/>
                    </p:nvPicPr>
                    <p:blipFill>
                      <a:blip r:embed="rId2"/>
                      <a:stretch>
                        <a:fillRect/>
                      </a:stretch>
                    </p:blipFill>
                    <p:spPr>
                      <a:xfrm>
                        <a:off x="685714" y="1627908"/>
                        <a:ext cx="3317435" cy="301585"/>
                      </a:xfrm>
                      <a:prstGeom prst="rect">
                        <a:avLst/>
                      </a:prstGeom>
                      <a:solidFill>
                        <a:schemeClr val="accent2"/>
                      </a:solidFill>
                    </p:spPr>
                  </p:pic>
                </p:oleObj>
              </mc:Fallback>
            </mc:AlternateContent>
          </a:graphicData>
        </a:graphic>
      </p:graphicFrame>
      <p:graphicFrame>
        <p:nvGraphicFramePr>
          <p:cNvPr id="16" name="Object 15"/>
          <p:cNvGraphicFramePr>
            <a:graphicFrameLocks noChangeAspect="1"/>
          </p:cNvGraphicFramePr>
          <p:nvPr/>
        </p:nvGraphicFramePr>
        <p:xfrm>
          <a:off x="716693" y="2186419"/>
          <a:ext cx="3286455" cy="304929"/>
        </p:xfrm>
        <a:graphic>
          <a:graphicData uri="http://schemas.openxmlformats.org/presentationml/2006/ole">
            <mc:AlternateContent xmlns:mc="http://schemas.openxmlformats.org/markup-compatibility/2006">
              <mc:Choice xmlns:v="urn:schemas-microsoft-com:vml" Requires="v">
                <p:oleObj spid="_x0000_s6175" name="Equation" r:id="rId3" imgW="59131200" imgH="5486400" progId="Equation.DSMT4">
                  <p:embed/>
                </p:oleObj>
              </mc:Choice>
              <mc:Fallback>
                <p:oleObj name="Equation" r:id="rId3" imgW="59131200" imgH="5486400" progId="Equation.DSMT4">
                  <p:embed/>
                  <p:pic>
                    <p:nvPicPr>
                      <p:cNvPr id="0" name="Picture 6174"/>
                      <p:cNvPicPr/>
                      <p:nvPr/>
                    </p:nvPicPr>
                    <p:blipFill>
                      <a:blip r:embed="rId4"/>
                      <a:stretch>
                        <a:fillRect/>
                      </a:stretch>
                    </p:blipFill>
                    <p:spPr>
                      <a:xfrm>
                        <a:off x="716693" y="2186419"/>
                        <a:ext cx="3286455" cy="304929"/>
                      </a:xfrm>
                      <a:prstGeom prst="rect">
                        <a:avLst/>
                      </a:prstGeom>
                      <a:solidFill>
                        <a:schemeClr val="accent2"/>
                      </a:solidFill>
                    </p:spPr>
                  </p:pic>
                </p:oleObj>
              </mc:Fallback>
            </mc:AlternateContent>
          </a:graphicData>
        </a:graphic>
      </p:graphicFrame>
      <p:graphicFrame>
        <p:nvGraphicFramePr>
          <p:cNvPr id="17" name="Object 16"/>
          <p:cNvGraphicFramePr>
            <a:graphicFrameLocks noChangeAspect="1"/>
          </p:cNvGraphicFramePr>
          <p:nvPr/>
        </p:nvGraphicFramePr>
        <p:xfrm>
          <a:off x="732184" y="2748274"/>
          <a:ext cx="3286455" cy="291410"/>
        </p:xfrm>
        <a:graphic>
          <a:graphicData uri="http://schemas.openxmlformats.org/presentationml/2006/ole">
            <mc:AlternateContent xmlns:mc="http://schemas.openxmlformats.org/markup-compatibility/2006">
              <mc:Choice xmlns:v="urn:schemas-microsoft-com:vml" Requires="v">
                <p:oleObj spid="_x0000_s6176" name="Equation" r:id="rId5" imgW="61874400" imgH="5486400" progId="Equation.DSMT4">
                  <p:embed/>
                </p:oleObj>
              </mc:Choice>
              <mc:Fallback>
                <p:oleObj name="Equation" r:id="rId5" imgW="61874400" imgH="5486400" progId="Equation.DSMT4">
                  <p:embed/>
                  <p:pic>
                    <p:nvPicPr>
                      <p:cNvPr id="0" name="Picture 6175"/>
                      <p:cNvPicPr/>
                      <p:nvPr/>
                    </p:nvPicPr>
                    <p:blipFill>
                      <a:blip r:embed="rId6"/>
                      <a:stretch>
                        <a:fillRect/>
                      </a:stretch>
                    </p:blipFill>
                    <p:spPr>
                      <a:xfrm>
                        <a:off x="732184" y="2748274"/>
                        <a:ext cx="3286455" cy="291410"/>
                      </a:xfrm>
                      <a:prstGeom prst="rect">
                        <a:avLst/>
                      </a:prstGeom>
                      <a:solidFill>
                        <a:schemeClr val="accent2"/>
                      </a:solidFill>
                    </p:spPr>
                  </p:pic>
                </p:oleObj>
              </mc:Fallback>
            </mc:AlternateContent>
          </a:graphicData>
        </a:graphic>
      </p:graphicFrame>
      <p:graphicFrame>
        <p:nvGraphicFramePr>
          <p:cNvPr id="18" name="Object 17"/>
          <p:cNvGraphicFramePr>
            <a:graphicFrameLocks noChangeAspect="1"/>
          </p:cNvGraphicFramePr>
          <p:nvPr/>
        </p:nvGraphicFramePr>
        <p:xfrm>
          <a:off x="747675" y="3296610"/>
          <a:ext cx="3270964" cy="301935"/>
        </p:xfrm>
        <a:graphic>
          <a:graphicData uri="http://schemas.openxmlformats.org/presentationml/2006/ole">
            <mc:AlternateContent xmlns:mc="http://schemas.openxmlformats.org/markup-compatibility/2006">
              <mc:Choice xmlns:v="urn:schemas-microsoft-com:vml" Requires="v">
                <p:oleObj spid="_x0000_s6177" name="Equation" r:id="rId7" imgW="59436000" imgH="5486400" progId="Equation.DSMT4">
                  <p:embed/>
                </p:oleObj>
              </mc:Choice>
              <mc:Fallback>
                <p:oleObj name="Equation" r:id="rId7" imgW="59436000" imgH="5486400" progId="Equation.DSMT4">
                  <p:embed/>
                  <p:pic>
                    <p:nvPicPr>
                      <p:cNvPr id="0" name="Picture 6176"/>
                      <p:cNvPicPr/>
                      <p:nvPr/>
                    </p:nvPicPr>
                    <p:blipFill>
                      <a:blip r:embed="rId8"/>
                      <a:stretch>
                        <a:fillRect/>
                      </a:stretch>
                    </p:blipFill>
                    <p:spPr>
                      <a:xfrm>
                        <a:off x="747675" y="3296610"/>
                        <a:ext cx="3270964" cy="301935"/>
                      </a:xfrm>
                      <a:prstGeom prst="rect">
                        <a:avLst/>
                      </a:prstGeom>
                      <a:solidFill>
                        <a:schemeClr val="accent2"/>
                      </a:solidFill>
                    </p:spPr>
                  </p:pic>
                </p:oleObj>
              </mc:Fallback>
            </mc:AlternateContent>
          </a:graphicData>
        </a:graphic>
      </p:graphicFrame>
      <p:sp>
        <p:nvSpPr>
          <p:cNvPr id="21" name="Text Placeholder 2"/>
          <p:cNvSpPr txBox="1"/>
          <p:nvPr/>
        </p:nvSpPr>
        <p:spPr>
          <a:xfrm>
            <a:off x="278738" y="3738259"/>
            <a:ext cx="7704000" cy="15592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200000"/>
              </a:lnSpc>
            </a:pPr>
            <a:r>
              <a:rPr lang="en-US" sz="1800" smtClean="0">
                <a:solidFill>
                  <a:schemeClr val="tx1"/>
                </a:solidFill>
              </a:rPr>
              <a:t>So sánh ta thấy thuộc tính Dùng Kem có Information Gain cao nhất </a:t>
            </a:r>
            <a:endParaRPr lang="en-US" sz="1800" smtClean="0">
              <a:solidFill>
                <a:schemeClr val="tx1"/>
              </a:solidFill>
            </a:endParaRPr>
          </a:p>
          <a:p>
            <a:pPr>
              <a:lnSpc>
                <a:spcPct val="200000"/>
              </a:lnSpc>
            </a:pPr>
            <a:r>
              <a:rPr lang="en-US" sz="1800" smtClean="0">
                <a:solidFill>
                  <a:schemeClr val="tx1"/>
                </a:solidFill>
              </a:rPr>
              <a:t>=&gt;  Chọn làm nút gốc</a:t>
            </a:r>
            <a:endParaRPr lang="en-US" sz="1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47886" y="464458"/>
            <a:ext cx="1117600" cy="377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Kem</a:t>
            </a:r>
            <a:endParaRPr lang="en-US" dirty="0"/>
          </a:p>
        </p:txBody>
      </p:sp>
      <p:cxnSp>
        <p:nvCxnSpPr>
          <p:cNvPr id="5" name="Straight Arrow Connector 4"/>
          <p:cNvCxnSpPr/>
          <p:nvPr/>
        </p:nvCxnSpPr>
        <p:spPr>
          <a:xfrm flipH="1">
            <a:off x="3599543" y="841829"/>
            <a:ext cx="769257" cy="740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368800" y="841829"/>
            <a:ext cx="616857" cy="740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63257" y="986972"/>
            <a:ext cx="413896" cy="307777"/>
          </a:xfrm>
          <a:prstGeom prst="rect">
            <a:avLst/>
          </a:prstGeom>
          <a:noFill/>
        </p:spPr>
        <p:txBody>
          <a:bodyPr wrap="none" rtlCol="0">
            <a:spAutoFit/>
          </a:bodyPr>
          <a:lstStyle/>
          <a:p>
            <a:pPr algn="just"/>
            <a:r>
              <a:rPr lang="en-US" dirty="0" err="1">
                <a:solidFill>
                  <a:schemeClr val="accent2">
                    <a:lumMod val="20000"/>
                    <a:lumOff val="80000"/>
                  </a:schemeClr>
                </a:solidFill>
              </a:rPr>
              <a:t>Có</a:t>
            </a:r>
            <a:endParaRPr lang="en-US" dirty="0">
              <a:solidFill>
                <a:schemeClr val="accent2">
                  <a:lumMod val="20000"/>
                  <a:lumOff val="80000"/>
                </a:schemeClr>
              </a:solidFill>
            </a:endParaRPr>
          </a:p>
        </p:txBody>
      </p:sp>
      <p:sp>
        <p:nvSpPr>
          <p:cNvPr id="9" name="TextBox 8"/>
          <p:cNvSpPr txBox="1"/>
          <p:nvPr/>
        </p:nvSpPr>
        <p:spPr>
          <a:xfrm>
            <a:off x="4681611" y="986972"/>
            <a:ext cx="702436" cy="307777"/>
          </a:xfrm>
          <a:prstGeom prst="rect">
            <a:avLst/>
          </a:prstGeom>
          <a:noFill/>
        </p:spPr>
        <p:txBody>
          <a:bodyPr wrap="none" rtlCol="0">
            <a:spAutoFit/>
          </a:bodyPr>
          <a:lstStyle/>
          <a:p>
            <a:pPr algn="just"/>
            <a:r>
              <a:rPr lang="en-US" dirty="0" err="1">
                <a:solidFill>
                  <a:schemeClr val="accent2">
                    <a:lumMod val="20000"/>
                    <a:lumOff val="80000"/>
                  </a:schemeClr>
                </a:solidFill>
              </a:rPr>
              <a:t>Không</a:t>
            </a:r>
            <a:endParaRPr lang="en-US" dirty="0">
              <a:solidFill>
                <a:schemeClr val="accent2">
                  <a:lumMod val="20000"/>
                  <a:lumOff val="80000"/>
                </a:schemeClr>
              </a:solidFill>
            </a:endParaRPr>
          </a:p>
        </p:txBody>
      </p:sp>
      <p:sp>
        <p:nvSpPr>
          <p:cNvPr id="10" name="Oval 9"/>
          <p:cNvSpPr/>
          <p:nvPr/>
        </p:nvSpPr>
        <p:spPr>
          <a:xfrm>
            <a:off x="2866571" y="1582057"/>
            <a:ext cx="1422400" cy="54428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t>Không</a:t>
            </a:r>
            <a:r>
              <a:rPr lang="en-US" dirty="0"/>
              <a:t> </a:t>
            </a:r>
            <a:r>
              <a:rPr lang="en-US" dirty="0" err="1"/>
              <a:t>cháy</a:t>
            </a:r>
            <a:endParaRPr lang="en-US" dirty="0"/>
          </a:p>
        </p:txBody>
      </p:sp>
      <p:sp>
        <p:nvSpPr>
          <p:cNvPr id="11" name="Oval 10"/>
          <p:cNvSpPr/>
          <p:nvPr/>
        </p:nvSpPr>
        <p:spPr>
          <a:xfrm>
            <a:off x="4390572" y="1582057"/>
            <a:ext cx="1422400" cy="54428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214" y="0"/>
            <a:ext cx="3893457" cy="3879851"/>
          </a:xfrm>
        </p:spPr>
        <p:txBody>
          <a:bodyPr/>
          <a:lstStyle/>
          <a:p>
            <a:pPr algn="just"/>
            <a:r>
              <a:rPr lang="en-US" sz="1800" dirty="0"/>
              <a:t>Sau </a:t>
            </a:r>
            <a:r>
              <a:rPr lang="en-US" sz="1800" dirty="0" err="1"/>
              <a:t>khi</a:t>
            </a:r>
            <a:r>
              <a:rPr lang="en-US" sz="1800" dirty="0"/>
              <a:t> test </a:t>
            </a:r>
            <a:r>
              <a:rPr lang="en-US" sz="1800" dirty="0" err="1"/>
              <a:t>lần</a:t>
            </a:r>
            <a:r>
              <a:rPr lang="en-US" sz="1800" dirty="0"/>
              <a:t> 1, ta </a:t>
            </a:r>
            <a:r>
              <a:rPr lang="en-US" sz="1800" dirty="0" err="1"/>
              <a:t>sẽ</a:t>
            </a:r>
            <a:r>
              <a:rPr lang="en-US" sz="1800" dirty="0"/>
              <a:t> </a:t>
            </a:r>
            <a:r>
              <a:rPr lang="en-US" sz="1800" dirty="0" err="1"/>
              <a:t>loại</a:t>
            </a:r>
            <a:r>
              <a:rPr lang="en-US" sz="1800" dirty="0"/>
              <a:t> </a:t>
            </a:r>
            <a:r>
              <a:rPr lang="en-US" sz="1800" dirty="0" err="1"/>
              <a:t>ra</a:t>
            </a:r>
            <a:r>
              <a:rPr lang="en-US" sz="1800" dirty="0"/>
              <a:t> </a:t>
            </a:r>
            <a:r>
              <a:rPr lang="en-US" sz="1800" dirty="0" err="1"/>
              <a:t>được</a:t>
            </a:r>
            <a:r>
              <a:rPr lang="en-US" sz="1800" dirty="0"/>
              <a:t> </a:t>
            </a:r>
            <a:r>
              <a:rPr lang="en-US" sz="1800" dirty="0" err="1"/>
              <a:t>bảng</a:t>
            </a:r>
            <a:r>
              <a:rPr lang="en-US" sz="1800" dirty="0"/>
              <a:t> </a:t>
            </a:r>
            <a:r>
              <a:rPr lang="en-US" sz="1800" dirty="0" err="1"/>
              <a:t>dữ</a:t>
            </a:r>
            <a:r>
              <a:rPr lang="en-US" sz="1800" dirty="0"/>
              <a:t> </a:t>
            </a:r>
            <a:r>
              <a:rPr lang="en-US" sz="1800" dirty="0" err="1"/>
              <a:t>liệu</a:t>
            </a:r>
            <a:r>
              <a:rPr lang="en-US" sz="1800" dirty="0"/>
              <a:t> </a:t>
            </a:r>
            <a:r>
              <a:rPr lang="en-US" sz="1800" dirty="0" err="1"/>
              <a:t>có</a:t>
            </a:r>
            <a:r>
              <a:rPr lang="en-US" sz="1800" dirty="0"/>
              <a:t> </a:t>
            </a:r>
            <a:r>
              <a:rPr lang="en-US" sz="1800" dirty="0" err="1"/>
              <a:t>lượng</a:t>
            </a:r>
            <a:r>
              <a:rPr lang="en-US" sz="1800" dirty="0"/>
              <a:t> </a:t>
            </a:r>
            <a:r>
              <a:rPr lang="en-US" sz="1800" dirty="0" err="1"/>
              <a:t>thông</a:t>
            </a:r>
            <a:r>
              <a:rPr lang="en-US" sz="1800" dirty="0"/>
              <a:t> tin </a:t>
            </a:r>
            <a:r>
              <a:rPr lang="en-US" sz="1800" dirty="0" err="1"/>
              <a:t>nhỏ</a:t>
            </a:r>
            <a:r>
              <a:rPr lang="en-US" sz="1800" dirty="0"/>
              <a:t> </a:t>
            </a:r>
            <a:r>
              <a:rPr lang="en-US" sz="1800" dirty="0" err="1"/>
              <a:t>hơn</a:t>
            </a:r>
            <a:r>
              <a:rPr lang="en-US" sz="1800" dirty="0"/>
              <a:t>, </a:t>
            </a:r>
            <a:r>
              <a:rPr lang="en-US" sz="1800" dirty="0" err="1"/>
              <a:t>từ</a:t>
            </a:r>
            <a:r>
              <a:rPr lang="en-US" sz="1800" dirty="0"/>
              <a:t> </a:t>
            </a:r>
            <a:r>
              <a:rPr lang="en-US" sz="1800" dirty="0" err="1"/>
              <a:t>đó</a:t>
            </a:r>
            <a:r>
              <a:rPr lang="en-US" sz="1800" dirty="0"/>
              <a:t> </a:t>
            </a:r>
            <a:r>
              <a:rPr lang="en-US" sz="1800" dirty="0" err="1"/>
              <a:t>tiếp</a:t>
            </a:r>
            <a:r>
              <a:rPr lang="en-US" sz="1800" dirty="0"/>
              <a:t> </a:t>
            </a:r>
            <a:r>
              <a:rPr lang="en-US" sz="1800" dirty="0" err="1"/>
              <a:t>tục</a:t>
            </a:r>
            <a:r>
              <a:rPr lang="en-US" sz="1800" dirty="0"/>
              <a:t> </a:t>
            </a:r>
            <a:r>
              <a:rPr lang="en-US" sz="1800" dirty="0" err="1"/>
              <a:t>lặp</a:t>
            </a:r>
            <a:r>
              <a:rPr lang="en-US" sz="1800" dirty="0"/>
              <a:t> </a:t>
            </a:r>
            <a:r>
              <a:rPr lang="en-US" sz="1800" dirty="0" err="1"/>
              <a:t>lại</a:t>
            </a:r>
            <a:r>
              <a:rPr lang="en-US" sz="1800" dirty="0"/>
              <a:t> </a:t>
            </a:r>
            <a:r>
              <a:rPr lang="en-US" sz="1800" dirty="0" err="1"/>
              <a:t>quá</a:t>
            </a:r>
            <a:r>
              <a:rPr lang="en-US" sz="1800" dirty="0"/>
              <a:t> </a:t>
            </a:r>
            <a:r>
              <a:rPr lang="en-US" sz="1800" dirty="0" err="1"/>
              <a:t>trình</a:t>
            </a:r>
            <a:r>
              <a:rPr lang="en-US" sz="1800" dirty="0"/>
              <a:t> </a:t>
            </a:r>
            <a:r>
              <a:rPr lang="en-US" sz="1800" dirty="0" err="1"/>
              <a:t>tính</a:t>
            </a:r>
            <a:r>
              <a:rPr lang="en-US" sz="1800" dirty="0"/>
              <a:t> </a:t>
            </a:r>
            <a:r>
              <a:rPr lang="en-US" sz="1800" dirty="0" err="1"/>
              <a:t>toán</a:t>
            </a:r>
            <a:r>
              <a:rPr lang="en-US" sz="1800" dirty="0"/>
              <a:t> </a:t>
            </a:r>
            <a:r>
              <a:rPr lang="en-US" sz="1800" dirty="0" err="1"/>
              <a:t>lần</a:t>
            </a:r>
            <a:r>
              <a:rPr lang="en-US" sz="1800" dirty="0"/>
              <a:t> </a:t>
            </a:r>
            <a:r>
              <a:rPr lang="en-US" sz="1800"/>
              <a:t>2</a:t>
            </a:r>
            <a:r>
              <a:rPr lang="en-US" sz="1800" smtClean="0"/>
              <a:t>:</a:t>
            </a:r>
            <a:endParaRPr lang="en-US" sz="1800"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fld>
            <a:endParaRPr lang="en-GB"/>
          </a:p>
        </p:txBody>
      </p:sp>
      <p:graphicFrame>
        <p:nvGraphicFramePr>
          <p:cNvPr id="5" name="Table 5"/>
          <p:cNvGraphicFramePr>
            <a:graphicFrameLocks noGrp="1"/>
          </p:cNvGraphicFramePr>
          <p:nvPr/>
        </p:nvGraphicFramePr>
        <p:xfrm>
          <a:off x="4160499" y="242456"/>
          <a:ext cx="4595573" cy="2653144"/>
        </p:xfrm>
        <a:graphic>
          <a:graphicData uri="http://schemas.openxmlformats.org/drawingml/2006/table">
            <a:tbl>
              <a:tblPr firstRow="1" bandRow="1">
                <a:tableStyleId>{284E427A-3D55-4303-BF80-6455036E1DE7}</a:tableStyleId>
              </a:tblPr>
              <a:tblGrid>
                <a:gridCol w="872724"/>
                <a:gridCol w="930712"/>
                <a:gridCol w="1025145"/>
                <a:gridCol w="836280"/>
                <a:gridCol w="930712"/>
              </a:tblGrid>
              <a:tr h="550694">
                <a:tc>
                  <a:txBody>
                    <a:bodyPr/>
                    <a:lstStyle/>
                    <a:p>
                      <a:r>
                        <a:rPr lang="en-US" sz="1000" dirty="0" err="1">
                          <a:solidFill>
                            <a:schemeClr val="accent2">
                              <a:lumMod val="20000"/>
                              <a:lumOff val="80000"/>
                            </a:schemeClr>
                          </a:solidFill>
                        </a:rPr>
                        <a:t>Têng</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Tóc</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Chiều</a:t>
                      </a:r>
                      <a:r>
                        <a:rPr lang="en-US" sz="1000" dirty="0">
                          <a:solidFill>
                            <a:schemeClr val="accent2">
                              <a:lumMod val="20000"/>
                              <a:lumOff val="80000"/>
                            </a:schemeClr>
                          </a:solidFill>
                        </a:rPr>
                        <a:t> </a:t>
                      </a:r>
                      <a:r>
                        <a:rPr lang="en-US" sz="1000" dirty="0" err="1">
                          <a:solidFill>
                            <a:schemeClr val="accent2">
                              <a:lumMod val="20000"/>
                              <a:lumOff val="80000"/>
                            </a:schemeClr>
                          </a:solidFill>
                        </a:rPr>
                        <a:t>cao</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Cân</a:t>
                      </a:r>
                      <a:r>
                        <a:rPr lang="en-US" sz="1000" dirty="0">
                          <a:solidFill>
                            <a:schemeClr val="accent2">
                              <a:lumMod val="20000"/>
                              <a:lumOff val="80000"/>
                            </a:schemeClr>
                          </a:solidFill>
                        </a:rPr>
                        <a:t> </a:t>
                      </a:r>
                      <a:r>
                        <a:rPr lang="en-US" sz="1000" dirty="0" err="1">
                          <a:solidFill>
                            <a:schemeClr val="accent2">
                              <a:lumMod val="20000"/>
                              <a:lumOff val="80000"/>
                            </a:schemeClr>
                          </a:solidFill>
                        </a:rPr>
                        <a:t>nặng</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Kết</a:t>
                      </a:r>
                      <a:r>
                        <a:rPr lang="en-US" sz="1000" dirty="0">
                          <a:solidFill>
                            <a:schemeClr val="accent2">
                              <a:lumMod val="20000"/>
                              <a:lumOff val="80000"/>
                            </a:schemeClr>
                          </a:solidFill>
                        </a:rPr>
                        <a:t> </a:t>
                      </a:r>
                      <a:r>
                        <a:rPr lang="en-US" sz="1000" dirty="0" err="1">
                          <a:solidFill>
                            <a:schemeClr val="accent2">
                              <a:lumMod val="20000"/>
                              <a:lumOff val="80000"/>
                            </a:schemeClr>
                          </a:solidFill>
                        </a:rPr>
                        <a:t>quả</a:t>
                      </a:r>
                      <a:endParaRPr lang="en-US" sz="1000" dirty="0">
                        <a:solidFill>
                          <a:schemeClr val="accent2">
                            <a:lumMod val="20000"/>
                            <a:lumOff val="80000"/>
                          </a:schemeClr>
                        </a:solidFill>
                      </a:endParaRPr>
                    </a:p>
                  </a:txBody>
                  <a:tcPr/>
                </a:tc>
              </a:tr>
              <a:tr h="420490">
                <a:tc>
                  <a:txBody>
                    <a:bodyPr/>
                    <a:lstStyle/>
                    <a:p>
                      <a:r>
                        <a:rPr lang="en-US" sz="1000" dirty="0">
                          <a:solidFill>
                            <a:schemeClr val="bg1">
                              <a:lumMod val="75000"/>
                              <a:lumOff val="25000"/>
                            </a:schemeClr>
                          </a:solidFill>
                        </a:rPr>
                        <a:t>Sara</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Vàng</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Nhẹ</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Cháy</a:t>
                      </a:r>
                      <a:r>
                        <a:rPr lang="en-US" sz="1000" dirty="0">
                          <a:solidFill>
                            <a:schemeClr val="bg1">
                              <a:lumMod val="75000"/>
                              <a:lumOff val="25000"/>
                            </a:schemeClr>
                          </a:solidFill>
                        </a:rPr>
                        <a:t> </a:t>
                      </a:r>
                      <a:endParaRPr lang="en-US" sz="1000" dirty="0">
                        <a:solidFill>
                          <a:schemeClr val="bg1">
                            <a:lumMod val="75000"/>
                            <a:lumOff val="25000"/>
                          </a:schemeClr>
                        </a:solidFill>
                      </a:endParaRPr>
                    </a:p>
                  </a:txBody>
                  <a:tcPr/>
                </a:tc>
              </a:tr>
              <a:tr h="420490">
                <a:tc>
                  <a:txBody>
                    <a:bodyPr/>
                    <a:lstStyle/>
                    <a:p>
                      <a:r>
                        <a:rPr lang="en-US" sz="1000" dirty="0">
                          <a:solidFill>
                            <a:schemeClr val="bg1">
                              <a:lumMod val="75000"/>
                              <a:lumOff val="25000"/>
                            </a:schemeClr>
                          </a:solidFill>
                        </a:rPr>
                        <a:t>Annie</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Vàng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Thấp</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Cháy</a:t>
                      </a:r>
                      <a:endParaRPr lang="en-US" sz="1000" dirty="0">
                        <a:solidFill>
                          <a:schemeClr val="bg1">
                            <a:lumMod val="75000"/>
                            <a:lumOff val="25000"/>
                          </a:schemeClr>
                        </a:solidFill>
                      </a:endParaRPr>
                    </a:p>
                  </a:txBody>
                  <a:tcPr/>
                </a:tc>
              </a:tr>
              <a:tr h="420490">
                <a:tc>
                  <a:txBody>
                    <a:bodyPr/>
                    <a:lstStyle/>
                    <a:p>
                      <a:r>
                        <a:rPr lang="en-US" sz="1000" dirty="0">
                          <a:solidFill>
                            <a:schemeClr val="bg1">
                              <a:lumMod val="75000"/>
                              <a:lumOff val="25000"/>
                            </a:schemeClr>
                          </a:solidFill>
                        </a:rPr>
                        <a:t>Emily</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Đỏ</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Nặng</a:t>
                      </a:r>
                      <a:r>
                        <a:rPr lang="en-US" sz="1000" dirty="0">
                          <a:solidFill>
                            <a:schemeClr val="bg1">
                              <a:lumMod val="75000"/>
                              <a:lumOff val="25000"/>
                            </a:schemeClr>
                          </a:solidFill>
                        </a:rPr>
                        <a:t> </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Cháy</a:t>
                      </a:r>
                      <a:endParaRPr lang="en-US" sz="1000" dirty="0">
                        <a:solidFill>
                          <a:schemeClr val="bg1">
                            <a:lumMod val="75000"/>
                            <a:lumOff val="25000"/>
                          </a:schemeClr>
                        </a:solidFill>
                      </a:endParaRPr>
                    </a:p>
                  </a:txBody>
                  <a:tcPr/>
                </a:tc>
              </a:tr>
              <a:tr h="420490">
                <a:tc>
                  <a:txBody>
                    <a:bodyPr/>
                    <a:lstStyle/>
                    <a:p>
                      <a:r>
                        <a:rPr lang="en-US" sz="1000" dirty="0">
                          <a:solidFill>
                            <a:schemeClr val="bg1">
                              <a:lumMod val="75000"/>
                              <a:lumOff val="25000"/>
                            </a:schemeClr>
                          </a:solidFill>
                        </a:rPr>
                        <a:t>Peter </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Nâu</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Cao</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Nặng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r>
              <a:tr h="420490">
                <a:tc>
                  <a:txBody>
                    <a:bodyPr/>
                    <a:lstStyle/>
                    <a:p>
                      <a:r>
                        <a:rPr lang="en-US" sz="1000" dirty="0">
                          <a:solidFill>
                            <a:schemeClr val="bg1">
                              <a:lumMod val="75000"/>
                              <a:lumOff val="25000"/>
                            </a:schemeClr>
                          </a:solidFill>
                        </a:rPr>
                        <a:t>John</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Nâu</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Nặng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r>
            </a:tbl>
          </a:graphicData>
        </a:graphic>
      </p:graphicFrame>
      <p:graphicFrame>
        <p:nvGraphicFramePr>
          <p:cNvPr id="6" name="Object 5"/>
          <p:cNvGraphicFramePr>
            <a:graphicFrameLocks noChangeAspect="1"/>
          </p:cNvGraphicFramePr>
          <p:nvPr/>
        </p:nvGraphicFramePr>
        <p:xfrm>
          <a:off x="720000" y="2589507"/>
          <a:ext cx="2324100" cy="393700"/>
        </p:xfrm>
        <a:graphic>
          <a:graphicData uri="http://schemas.openxmlformats.org/presentationml/2006/ole">
            <mc:AlternateContent xmlns:mc="http://schemas.openxmlformats.org/markup-compatibility/2006">
              <mc:Choice xmlns:v="urn:schemas-microsoft-com:vml" Requires="v">
                <p:oleObj spid="_x0000_s4130" name="Equation" r:id="rId1" imgW="55778400" imgH="9448800" progId="Equation.DSMT4">
                  <p:embed/>
                </p:oleObj>
              </mc:Choice>
              <mc:Fallback>
                <p:oleObj name="Equation" r:id="rId1" imgW="55778400" imgH="9448800" progId="Equation.DSMT4">
                  <p:embed/>
                  <p:pic>
                    <p:nvPicPr>
                      <p:cNvPr id="0" name="Picture 4129"/>
                      <p:cNvPicPr/>
                      <p:nvPr/>
                    </p:nvPicPr>
                    <p:blipFill>
                      <a:blip r:embed="rId2"/>
                      <a:stretch>
                        <a:fillRect/>
                      </a:stretch>
                    </p:blipFill>
                    <p:spPr>
                      <a:xfrm>
                        <a:off x="720000" y="2589507"/>
                        <a:ext cx="2324100" cy="393700"/>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pic>
                </p:oleObj>
              </mc:Fallback>
            </mc:AlternateContent>
          </a:graphicData>
        </a:graphic>
      </p:graphicFrame>
      <p:graphicFrame>
        <p:nvGraphicFramePr>
          <p:cNvPr id="7" name="Object 6"/>
          <p:cNvGraphicFramePr>
            <a:graphicFrameLocks noChangeAspect="1"/>
          </p:cNvGraphicFramePr>
          <p:nvPr/>
        </p:nvGraphicFramePr>
        <p:xfrm>
          <a:off x="720000" y="3068107"/>
          <a:ext cx="3644900" cy="393700"/>
        </p:xfrm>
        <a:graphic>
          <a:graphicData uri="http://schemas.openxmlformats.org/presentationml/2006/ole">
            <mc:AlternateContent xmlns:mc="http://schemas.openxmlformats.org/markup-compatibility/2006">
              <mc:Choice xmlns:v="urn:schemas-microsoft-com:vml" Requires="v">
                <p:oleObj spid="_x0000_s4131" name="Equation" r:id="rId3" imgW="87477600" imgH="9448800" progId="Equation.DSMT4">
                  <p:embed/>
                </p:oleObj>
              </mc:Choice>
              <mc:Fallback>
                <p:oleObj name="Equation" r:id="rId3" imgW="87477600" imgH="9448800" progId="Equation.DSMT4">
                  <p:embed/>
                  <p:pic>
                    <p:nvPicPr>
                      <p:cNvPr id="0" name="Picture 4130"/>
                      <p:cNvPicPr/>
                      <p:nvPr/>
                    </p:nvPicPr>
                    <p:blipFill>
                      <a:blip r:embed="rId4"/>
                      <a:stretch>
                        <a:fillRect/>
                      </a:stretch>
                    </p:blipFill>
                    <p:spPr>
                      <a:xfrm>
                        <a:off x="720000" y="3068107"/>
                        <a:ext cx="3644900" cy="3937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pic>
                </p:oleObj>
              </mc:Fallback>
            </mc:AlternateContent>
          </a:graphicData>
        </a:graphic>
      </p:graphicFrame>
      <p:graphicFrame>
        <p:nvGraphicFramePr>
          <p:cNvPr id="8" name="Object 7"/>
          <p:cNvGraphicFramePr>
            <a:graphicFrameLocks noChangeAspect="1"/>
          </p:cNvGraphicFramePr>
          <p:nvPr/>
        </p:nvGraphicFramePr>
        <p:xfrm>
          <a:off x="720000" y="3529965"/>
          <a:ext cx="4292600" cy="393700"/>
        </p:xfrm>
        <a:graphic>
          <a:graphicData uri="http://schemas.openxmlformats.org/presentationml/2006/ole">
            <mc:AlternateContent xmlns:mc="http://schemas.openxmlformats.org/markup-compatibility/2006">
              <mc:Choice xmlns:v="urn:schemas-microsoft-com:vml" Requires="v">
                <p:oleObj spid="_x0000_s4132" name="Equation" r:id="rId5" imgW="103022400" imgH="9448800" progId="Equation.DSMT4">
                  <p:embed/>
                </p:oleObj>
              </mc:Choice>
              <mc:Fallback>
                <p:oleObj name="Equation" r:id="rId5" imgW="103022400" imgH="9448800" progId="Equation.DSMT4">
                  <p:embed/>
                  <p:pic>
                    <p:nvPicPr>
                      <p:cNvPr id="0" name="Picture 4131"/>
                      <p:cNvPicPr/>
                      <p:nvPr/>
                    </p:nvPicPr>
                    <p:blipFill>
                      <a:blip r:embed="rId6"/>
                      <a:stretch>
                        <a:fillRect/>
                      </a:stretch>
                    </p:blipFill>
                    <p:spPr>
                      <a:xfrm>
                        <a:off x="720000" y="3529965"/>
                        <a:ext cx="4292600" cy="3937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pic>
                </p:oleObj>
              </mc:Fallback>
            </mc:AlternateContent>
          </a:graphicData>
        </a:graphic>
      </p:graphicFrame>
      <p:graphicFrame>
        <p:nvGraphicFramePr>
          <p:cNvPr id="12" name="Object 11"/>
          <p:cNvGraphicFramePr>
            <a:graphicFrameLocks noChangeAspect="1"/>
          </p:cNvGraphicFramePr>
          <p:nvPr/>
        </p:nvGraphicFramePr>
        <p:xfrm>
          <a:off x="720000" y="3984720"/>
          <a:ext cx="4254500" cy="419100"/>
        </p:xfrm>
        <a:graphic>
          <a:graphicData uri="http://schemas.openxmlformats.org/presentationml/2006/ole">
            <mc:AlternateContent xmlns:mc="http://schemas.openxmlformats.org/markup-compatibility/2006">
              <mc:Choice xmlns:v="urn:schemas-microsoft-com:vml" Requires="v">
                <p:oleObj spid="_x0000_s4133" name="Equation" r:id="rId7" imgW="102108000" imgH="10058400" progId="Equation.DSMT4">
                  <p:embed/>
                </p:oleObj>
              </mc:Choice>
              <mc:Fallback>
                <p:oleObj name="Equation" r:id="rId7" imgW="102108000" imgH="10058400" progId="Equation.DSMT4">
                  <p:embed/>
                  <p:pic>
                    <p:nvPicPr>
                      <p:cNvPr id="0" name="Picture 4132"/>
                      <p:cNvPicPr/>
                      <p:nvPr/>
                    </p:nvPicPr>
                    <p:blipFill>
                      <a:blip r:embed="rId8"/>
                      <a:stretch>
                        <a:fillRect/>
                      </a:stretch>
                    </p:blipFill>
                    <p:spPr>
                      <a:xfrm>
                        <a:off x="720000" y="3984720"/>
                        <a:ext cx="4254500" cy="4191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2881" y="2231684"/>
            <a:ext cx="4722590" cy="682964"/>
          </a:xfrm>
        </p:spPr>
        <p:txBody>
          <a:bodyPr/>
          <a:lstStyle/>
          <a:p>
            <a:r>
              <a:rPr lang="en-US" sz="1800" dirty="0" err="1"/>
              <a:t>Tính</a:t>
            </a:r>
            <a:r>
              <a:rPr lang="en-US" sz="1800" dirty="0"/>
              <a:t> Information Gain </a:t>
            </a:r>
            <a:r>
              <a:rPr lang="en-US" sz="1800" dirty="0" err="1"/>
              <a:t>cho</a:t>
            </a:r>
            <a:r>
              <a:rPr lang="en-US" sz="1800" dirty="0"/>
              <a:t> </a:t>
            </a:r>
            <a:r>
              <a:rPr lang="en-US" sz="1800" dirty="0" err="1"/>
              <a:t>các</a:t>
            </a:r>
            <a:r>
              <a:rPr lang="en-US" sz="1800" dirty="0"/>
              <a:t> </a:t>
            </a:r>
            <a:r>
              <a:rPr lang="en-US" sz="1800" dirty="0" err="1"/>
              <a:t>thuộc</a:t>
            </a:r>
            <a:r>
              <a:rPr lang="en-US" sz="1800" dirty="0"/>
              <a:t> </a:t>
            </a:r>
            <a:r>
              <a:rPr lang="en-US" sz="1800" err="1"/>
              <a:t>tính</a:t>
            </a:r>
            <a:r>
              <a:rPr lang="en-US" sz="1800" smtClean="0"/>
              <a:t>:</a:t>
            </a:r>
            <a:endParaRPr lang="en-US" sz="1800" dirty="0"/>
          </a:p>
          <a:p>
            <a:pPr>
              <a:lnSpc>
                <a:spcPct val="200000"/>
              </a:lnSpc>
            </a:pPr>
            <a:endParaRPr lang="en-US" sz="1800" smtClean="0"/>
          </a:p>
          <a:p>
            <a:pPr>
              <a:lnSpc>
                <a:spcPct val="200000"/>
              </a:lnSpc>
            </a:pPr>
            <a:endParaRPr lang="en-US" sz="1800"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fld>
            <a:endParaRPr lang="en-GB"/>
          </a:p>
        </p:txBody>
      </p:sp>
      <p:graphicFrame>
        <p:nvGraphicFramePr>
          <p:cNvPr id="14" name="Table 5"/>
          <p:cNvGraphicFramePr>
            <a:graphicFrameLocks noGrp="1"/>
          </p:cNvGraphicFramePr>
          <p:nvPr/>
        </p:nvGraphicFramePr>
        <p:xfrm>
          <a:off x="4336476" y="162788"/>
          <a:ext cx="4738252" cy="3075712"/>
        </p:xfrm>
        <a:graphic>
          <a:graphicData uri="http://schemas.openxmlformats.org/drawingml/2006/table">
            <a:tbl>
              <a:tblPr firstRow="1" bandRow="1">
                <a:tableStyleId>{284E427A-3D55-4303-BF80-6455036E1DE7}</a:tableStyleId>
              </a:tblPr>
              <a:tblGrid>
                <a:gridCol w="899819"/>
                <a:gridCol w="959608"/>
                <a:gridCol w="1056973"/>
                <a:gridCol w="862244"/>
                <a:gridCol w="959608"/>
              </a:tblGrid>
              <a:tr h="638402">
                <a:tc>
                  <a:txBody>
                    <a:bodyPr/>
                    <a:lstStyle/>
                    <a:p>
                      <a:r>
                        <a:rPr lang="en-US" sz="1000" dirty="0" err="1">
                          <a:solidFill>
                            <a:schemeClr val="accent2">
                              <a:lumMod val="20000"/>
                              <a:lumOff val="80000"/>
                            </a:schemeClr>
                          </a:solidFill>
                        </a:rPr>
                        <a:t>Têng</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Tóc</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Chiều</a:t>
                      </a:r>
                      <a:r>
                        <a:rPr lang="en-US" sz="1000" dirty="0">
                          <a:solidFill>
                            <a:schemeClr val="accent2">
                              <a:lumMod val="20000"/>
                              <a:lumOff val="80000"/>
                            </a:schemeClr>
                          </a:solidFill>
                        </a:rPr>
                        <a:t> </a:t>
                      </a:r>
                      <a:r>
                        <a:rPr lang="en-US" sz="1000" dirty="0" err="1">
                          <a:solidFill>
                            <a:schemeClr val="accent2">
                              <a:lumMod val="20000"/>
                              <a:lumOff val="80000"/>
                            </a:schemeClr>
                          </a:solidFill>
                        </a:rPr>
                        <a:t>cao</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Cân</a:t>
                      </a:r>
                      <a:r>
                        <a:rPr lang="en-US" sz="1000" dirty="0">
                          <a:solidFill>
                            <a:schemeClr val="accent2">
                              <a:lumMod val="20000"/>
                              <a:lumOff val="80000"/>
                            </a:schemeClr>
                          </a:solidFill>
                        </a:rPr>
                        <a:t> </a:t>
                      </a:r>
                      <a:r>
                        <a:rPr lang="en-US" sz="1000" dirty="0" err="1">
                          <a:solidFill>
                            <a:schemeClr val="accent2">
                              <a:lumMod val="20000"/>
                              <a:lumOff val="80000"/>
                            </a:schemeClr>
                          </a:solidFill>
                        </a:rPr>
                        <a:t>nặng</a:t>
                      </a:r>
                      <a:endParaRPr lang="en-US" sz="1000" dirty="0">
                        <a:solidFill>
                          <a:schemeClr val="accent2">
                            <a:lumMod val="20000"/>
                            <a:lumOff val="80000"/>
                          </a:schemeClr>
                        </a:solidFill>
                      </a:endParaRPr>
                    </a:p>
                  </a:txBody>
                  <a:tcPr/>
                </a:tc>
                <a:tc>
                  <a:txBody>
                    <a:bodyPr/>
                    <a:lstStyle/>
                    <a:p>
                      <a:r>
                        <a:rPr lang="en-US" sz="1000" dirty="0" err="1">
                          <a:solidFill>
                            <a:schemeClr val="accent2">
                              <a:lumMod val="20000"/>
                              <a:lumOff val="80000"/>
                            </a:schemeClr>
                          </a:solidFill>
                        </a:rPr>
                        <a:t>Kết</a:t>
                      </a:r>
                      <a:r>
                        <a:rPr lang="en-US" sz="1000" dirty="0">
                          <a:solidFill>
                            <a:schemeClr val="accent2">
                              <a:lumMod val="20000"/>
                              <a:lumOff val="80000"/>
                            </a:schemeClr>
                          </a:solidFill>
                        </a:rPr>
                        <a:t> </a:t>
                      </a:r>
                      <a:r>
                        <a:rPr lang="en-US" sz="1000" dirty="0" err="1">
                          <a:solidFill>
                            <a:schemeClr val="accent2">
                              <a:lumMod val="20000"/>
                              <a:lumOff val="80000"/>
                            </a:schemeClr>
                          </a:solidFill>
                        </a:rPr>
                        <a:t>quả</a:t>
                      </a:r>
                      <a:endParaRPr lang="en-US" sz="1000" dirty="0">
                        <a:solidFill>
                          <a:schemeClr val="accent2">
                            <a:lumMod val="20000"/>
                            <a:lumOff val="80000"/>
                          </a:schemeClr>
                        </a:solidFill>
                      </a:endParaRPr>
                    </a:p>
                  </a:txBody>
                  <a:tcPr/>
                </a:tc>
              </a:tr>
              <a:tr h="487462">
                <a:tc>
                  <a:txBody>
                    <a:bodyPr/>
                    <a:lstStyle/>
                    <a:p>
                      <a:r>
                        <a:rPr lang="en-US" sz="1000" dirty="0">
                          <a:solidFill>
                            <a:schemeClr val="bg1">
                              <a:lumMod val="75000"/>
                              <a:lumOff val="25000"/>
                            </a:schemeClr>
                          </a:solidFill>
                        </a:rPr>
                        <a:t>Sara</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Vàng</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Nhẹ</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Cháy</a:t>
                      </a:r>
                      <a:r>
                        <a:rPr lang="en-US" sz="1000" dirty="0">
                          <a:solidFill>
                            <a:schemeClr val="bg1">
                              <a:lumMod val="75000"/>
                              <a:lumOff val="25000"/>
                            </a:schemeClr>
                          </a:solidFill>
                        </a:rPr>
                        <a:t> </a:t>
                      </a:r>
                      <a:endParaRPr lang="en-US" sz="1000" dirty="0">
                        <a:solidFill>
                          <a:schemeClr val="bg1">
                            <a:lumMod val="75000"/>
                            <a:lumOff val="25000"/>
                          </a:schemeClr>
                        </a:solidFill>
                      </a:endParaRPr>
                    </a:p>
                  </a:txBody>
                  <a:tcPr/>
                </a:tc>
              </a:tr>
              <a:tr h="487462">
                <a:tc>
                  <a:txBody>
                    <a:bodyPr/>
                    <a:lstStyle/>
                    <a:p>
                      <a:r>
                        <a:rPr lang="en-US" sz="1000" dirty="0">
                          <a:solidFill>
                            <a:schemeClr val="bg1">
                              <a:lumMod val="75000"/>
                              <a:lumOff val="25000"/>
                            </a:schemeClr>
                          </a:solidFill>
                        </a:rPr>
                        <a:t>Annie</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Vàng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Thấp</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Cháy</a:t>
                      </a:r>
                      <a:endParaRPr lang="en-US" sz="1000" dirty="0">
                        <a:solidFill>
                          <a:schemeClr val="bg1">
                            <a:lumMod val="75000"/>
                            <a:lumOff val="25000"/>
                          </a:schemeClr>
                        </a:solidFill>
                      </a:endParaRPr>
                    </a:p>
                  </a:txBody>
                  <a:tcPr/>
                </a:tc>
              </a:tr>
              <a:tr h="487462">
                <a:tc>
                  <a:txBody>
                    <a:bodyPr/>
                    <a:lstStyle/>
                    <a:p>
                      <a:r>
                        <a:rPr lang="en-US" sz="1000" dirty="0">
                          <a:solidFill>
                            <a:schemeClr val="bg1">
                              <a:lumMod val="75000"/>
                              <a:lumOff val="25000"/>
                            </a:schemeClr>
                          </a:solidFill>
                        </a:rPr>
                        <a:t>Emily</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Đỏ</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Nặng</a:t>
                      </a:r>
                      <a:r>
                        <a:rPr lang="en-US" sz="1000" dirty="0">
                          <a:solidFill>
                            <a:schemeClr val="bg1">
                              <a:lumMod val="75000"/>
                              <a:lumOff val="25000"/>
                            </a:schemeClr>
                          </a:solidFill>
                        </a:rPr>
                        <a:t> </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Cháy</a:t>
                      </a:r>
                      <a:endParaRPr lang="en-US" sz="1000" dirty="0">
                        <a:solidFill>
                          <a:schemeClr val="bg1">
                            <a:lumMod val="75000"/>
                            <a:lumOff val="25000"/>
                          </a:schemeClr>
                        </a:solidFill>
                      </a:endParaRPr>
                    </a:p>
                  </a:txBody>
                  <a:tcPr/>
                </a:tc>
              </a:tr>
              <a:tr h="487462">
                <a:tc>
                  <a:txBody>
                    <a:bodyPr/>
                    <a:lstStyle/>
                    <a:p>
                      <a:r>
                        <a:rPr lang="en-US" sz="1000" dirty="0">
                          <a:solidFill>
                            <a:schemeClr val="bg1">
                              <a:lumMod val="75000"/>
                              <a:lumOff val="25000"/>
                            </a:schemeClr>
                          </a:solidFill>
                        </a:rPr>
                        <a:t>Peter </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Nâu</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Cao</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Nặng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r>
              <a:tr h="487462">
                <a:tc>
                  <a:txBody>
                    <a:bodyPr/>
                    <a:lstStyle/>
                    <a:p>
                      <a:r>
                        <a:rPr lang="en-US" sz="1000" dirty="0">
                          <a:solidFill>
                            <a:schemeClr val="bg1">
                              <a:lumMod val="75000"/>
                              <a:lumOff val="25000"/>
                            </a:schemeClr>
                          </a:solidFill>
                        </a:rPr>
                        <a:t>John</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Nâu</a:t>
                      </a:r>
                      <a:endParaRPr lang="en-US" sz="1000" dirty="0">
                        <a:solidFill>
                          <a:schemeClr val="bg1">
                            <a:lumMod val="75000"/>
                            <a:lumOff val="25000"/>
                          </a:schemeClr>
                        </a:solidFill>
                      </a:endParaRPr>
                    </a:p>
                  </a:txBody>
                  <a:tcPr/>
                </a:tc>
                <a:tc>
                  <a:txBody>
                    <a:bodyPr/>
                    <a:lstStyle/>
                    <a:p>
                      <a:r>
                        <a:rPr lang="en-US" sz="1000" dirty="0">
                          <a:solidFill>
                            <a:schemeClr val="bg1">
                              <a:lumMod val="75000"/>
                              <a:lumOff val="25000"/>
                            </a:schemeClr>
                          </a:solidFill>
                        </a:rPr>
                        <a:t>TB</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Nặng</a:t>
                      </a:r>
                      <a:endParaRPr lang="en-US" sz="1000" dirty="0">
                        <a:solidFill>
                          <a:schemeClr val="bg1">
                            <a:lumMod val="75000"/>
                            <a:lumOff val="25000"/>
                          </a:schemeClr>
                        </a:solidFill>
                      </a:endParaRPr>
                    </a:p>
                  </a:txBody>
                  <a:tcPr/>
                </a:tc>
                <a:tc>
                  <a:txBody>
                    <a:bodyPr/>
                    <a:lstStyle/>
                    <a:p>
                      <a:r>
                        <a:rPr lang="en-US" sz="1000" dirty="0" err="1">
                          <a:solidFill>
                            <a:schemeClr val="bg1">
                              <a:lumMod val="75000"/>
                              <a:lumOff val="25000"/>
                            </a:schemeClr>
                          </a:solidFill>
                        </a:rPr>
                        <a:t>Không</a:t>
                      </a:r>
                      <a:endParaRPr lang="en-US" sz="1000" dirty="0">
                        <a:solidFill>
                          <a:schemeClr val="bg1">
                            <a:lumMod val="75000"/>
                            <a:lumOff val="25000"/>
                          </a:schemeClr>
                        </a:solidFill>
                      </a:endParaRPr>
                    </a:p>
                  </a:txBody>
                  <a:tcPr/>
                </a:tc>
              </a:tr>
            </a:tbl>
          </a:graphicData>
        </a:graphic>
      </p:graphicFrame>
      <p:graphicFrame>
        <p:nvGraphicFramePr>
          <p:cNvPr id="15" name="Object 14"/>
          <p:cNvGraphicFramePr>
            <a:graphicFrameLocks noChangeAspect="1"/>
          </p:cNvGraphicFramePr>
          <p:nvPr/>
        </p:nvGraphicFramePr>
        <p:xfrm>
          <a:off x="452518" y="2231684"/>
          <a:ext cx="3467101" cy="945573"/>
        </p:xfrm>
        <a:graphic>
          <a:graphicData uri="http://schemas.openxmlformats.org/presentationml/2006/ole">
            <mc:AlternateContent xmlns:mc="http://schemas.openxmlformats.org/markup-compatibility/2006">
              <mc:Choice xmlns:v="urn:schemas-microsoft-com:vml" Requires="v">
                <p:oleObj spid="_x0000_s5130" name="Equation" r:id="rId1" imgW="60350400" imgH="16459200" progId="Equation.DSMT4">
                  <p:embed/>
                </p:oleObj>
              </mc:Choice>
              <mc:Fallback>
                <p:oleObj name="Equation" r:id="rId1" imgW="60350400" imgH="16459200" progId="Equation.DSMT4">
                  <p:embed/>
                  <p:pic>
                    <p:nvPicPr>
                      <p:cNvPr id="0" name="Picture 5129"/>
                      <p:cNvPicPr/>
                      <p:nvPr/>
                    </p:nvPicPr>
                    <p:blipFill>
                      <a:blip r:embed="rId2"/>
                      <a:stretch>
                        <a:fillRect/>
                      </a:stretch>
                    </p:blipFill>
                    <p:spPr>
                      <a:xfrm>
                        <a:off x="452518" y="2231684"/>
                        <a:ext cx="3467101" cy="945573"/>
                      </a:xfrm>
                      <a:prstGeom prst="rect">
                        <a:avLst/>
                      </a:prstGeom>
                      <a:solidFill>
                        <a:schemeClr val="accent1"/>
                      </a:solidFill>
                    </p:spPr>
                  </p:pic>
                </p:oleObj>
              </mc:Fallback>
            </mc:AlternateContent>
          </a:graphicData>
        </a:graphic>
      </p:graphicFrame>
      <p:sp>
        <p:nvSpPr>
          <p:cNvPr id="8" name="Text Placeholder 2"/>
          <p:cNvSpPr txBox="1"/>
          <p:nvPr/>
        </p:nvSpPr>
        <p:spPr>
          <a:xfrm>
            <a:off x="630382" y="3314652"/>
            <a:ext cx="8104909" cy="10910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9pPr>
          </a:lstStyle>
          <a:p>
            <a:pPr marL="139700" indent="0">
              <a:lnSpc>
                <a:spcPct val="200000"/>
              </a:lnSpc>
              <a:buNone/>
            </a:pPr>
            <a:r>
              <a:rPr lang="en-US" sz="2200" smtClean="0"/>
              <a:t>So sánh ta thấy thuộc tính  tóc có IG cao nhất  =&gt; Chọn làm nút gốc</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9886" y="928915"/>
            <a:ext cx="1117600" cy="377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Kem</a:t>
            </a:r>
            <a:endParaRPr lang="en-US" dirty="0"/>
          </a:p>
        </p:txBody>
      </p:sp>
      <p:cxnSp>
        <p:nvCxnSpPr>
          <p:cNvPr id="5" name="Straight Arrow Connector 4"/>
          <p:cNvCxnSpPr/>
          <p:nvPr/>
        </p:nvCxnSpPr>
        <p:spPr>
          <a:xfrm flipH="1">
            <a:off x="3091543" y="1306286"/>
            <a:ext cx="769257" cy="740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860800" y="1306286"/>
            <a:ext cx="616857" cy="740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55257" y="1451429"/>
            <a:ext cx="413896" cy="307777"/>
          </a:xfrm>
          <a:prstGeom prst="rect">
            <a:avLst/>
          </a:prstGeom>
          <a:noFill/>
        </p:spPr>
        <p:txBody>
          <a:bodyPr wrap="none" rtlCol="0">
            <a:spAutoFit/>
          </a:bodyPr>
          <a:lstStyle/>
          <a:p>
            <a:pPr algn="just"/>
            <a:r>
              <a:rPr lang="en-US" dirty="0" err="1">
                <a:solidFill>
                  <a:schemeClr val="accent2">
                    <a:lumMod val="20000"/>
                    <a:lumOff val="80000"/>
                  </a:schemeClr>
                </a:solidFill>
              </a:rPr>
              <a:t>Có</a:t>
            </a:r>
            <a:endParaRPr lang="en-US" dirty="0">
              <a:solidFill>
                <a:schemeClr val="accent2">
                  <a:lumMod val="20000"/>
                  <a:lumOff val="80000"/>
                </a:schemeClr>
              </a:solidFill>
            </a:endParaRPr>
          </a:p>
        </p:txBody>
      </p:sp>
      <p:sp>
        <p:nvSpPr>
          <p:cNvPr id="9" name="TextBox 8"/>
          <p:cNvSpPr txBox="1"/>
          <p:nvPr/>
        </p:nvSpPr>
        <p:spPr>
          <a:xfrm>
            <a:off x="4173611" y="1451429"/>
            <a:ext cx="702436" cy="307777"/>
          </a:xfrm>
          <a:prstGeom prst="rect">
            <a:avLst/>
          </a:prstGeom>
          <a:noFill/>
        </p:spPr>
        <p:txBody>
          <a:bodyPr wrap="none" rtlCol="0">
            <a:spAutoFit/>
          </a:bodyPr>
          <a:lstStyle/>
          <a:p>
            <a:pPr algn="just"/>
            <a:r>
              <a:rPr lang="en-US" dirty="0" err="1">
                <a:solidFill>
                  <a:schemeClr val="accent2">
                    <a:lumMod val="20000"/>
                    <a:lumOff val="80000"/>
                  </a:schemeClr>
                </a:solidFill>
              </a:rPr>
              <a:t>Không</a:t>
            </a:r>
            <a:endParaRPr lang="en-US" dirty="0">
              <a:solidFill>
                <a:schemeClr val="accent2">
                  <a:lumMod val="20000"/>
                  <a:lumOff val="80000"/>
                </a:schemeClr>
              </a:solidFill>
            </a:endParaRPr>
          </a:p>
        </p:txBody>
      </p:sp>
      <p:sp>
        <p:nvSpPr>
          <p:cNvPr id="10" name="Oval 9"/>
          <p:cNvSpPr/>
          <p:nvPr/>
        </p:nvSpPr>
        <p:spPr>
          <a:xfrm>
            <a:off x="2358571" y="2046514"/>
            <a:ext cx="1422400" cy="54428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t>Không</a:t>
            </a:r>
            <a:r>
              <a:rPr lang="en-US" dirty="0"/>
              <a:t> </a:t>
            </a:r>
            <a:r>
              <a:rPr lang="en-US" dirty="0" err="1"/>
              <a:t>cháy</a:t>
            </a:r>
            <a:endParaRPr lang="en-US" dirty="0"/>
          </a:p>
        </p:txBody>
      </p:sp>
      <p:sp>
        <p:nvSpPr>
          <p:cNvPr id="3" name="Rectangle 2"/>
          <p:cNvSpPr/>
          <p:nvPr/>
        </p:nvSpPr>
        <p:spPr>
          <a:xfrm>
            <a:off x="4064000" y="2046514"/>
            <a:ext cx="1320800" cy="377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Tóc</a:t>
            </a:r>
            <a:endParaRPr lang="en-US" dirty="0"/>
          </a:p>
        </p:txBody>
      </p:sp>
      <p:cxnSp>
        <p:nvCxnSpPr>
          <p:cNvPr id="6" name="Straight Arrow Connector 5"/>
          <p:cNvCxnSpPr/>
          <p:nvPr/>
        </p:nvCxnSpPr>
        <p:spPr>
          <a:xfrm flipH="1">
            <a:off x="3730171" y="2423885"/>
            <a:ext cx="827315" cy="928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876047" y="2423885"/>
            <a:ext cx="0" cy="1153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021943" y="2423885"/>
            <a:ext cx="827314" cy="928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84276" y="2664022"/>
            <a:ext cx="572593" cy="307777"/>
          </a:xfrm>
          <a:prstGeom prst="rect">
            <a:avLst/>
          </a:prstGeom>
          <a:noFill/>
        </p:spPr>
        <p:txBody>
          <a:bodyPr wrap="none" rtlCol="0">
            <a:spAutoFit/>
          </a:bodyPr>
          <a:lstStyle/>
          <a:p>
            <a:r>
              <a:rPr lang="en-US" dirty="0" err="1">
                <a:solidFill>
                  <a:schemeClr val="accent2">
                    <a:lumMod val="20000"/>
                    <a:lumOff val="80000"/>
                  </a:schemeClr>
                </a:solidFill>
              </a:rPr>
              <a:t>vàng</a:t>
            </a:r>
            <a:endParaRPr lang="en-US" dirty="0">
              <a:solidFill>
                <a:schemeClr val="accent2">
                  <a:lumMod val="20000"/>
                  <a:lumOff val="80000"/>
                </a:schemeClr>
              </a:solidFill>
            </a:endParaRPr>
          </a:p>
        </p:txBody>
      </p:sp>
      <p:sp>
        <p:nvSpPr>
          <p:cNvPr id="17" name="TextBox 16"/>
          <p:cNvSpPr txBox="1"/>
          <p:nvPr/>
        </p:nvSpPr>
        <p:spPr>
          <a:xfrm>
            <a:off x="4433123" y="2882318"/>
            <a:ext cx="413896" cy="307777"/>
          </a:xfrm>
          <a:prstGeom prst="rect">
            <a:avLst/>
          </a:prstGeom>
          <a:noFill/>
        </p:spPr>
        <p:txBody>
          <a:bodyPr wrap="none" rtlCol="0">
            <a:spAutoFit/>
          </a:bodyPr>
          <a:lstStyle/>
          <a:p>
            <a:r>
              <a:rPr lang="en-US" dirty="0" err="1">
                <a:solidFill>
                  <a:schemeClr val="accent2">
                    <a:lumMod val="20000"/>
                    <a:lumOff val="80000"/>
                  </a:schemeClr>
                </a:solidFill>
              </a:rPr>
              <a:t>Đỏ</a:t>
            </a:r>
            <a:endParaRPr lang="en-US" dirty="0">
              <a:solidFill>
                <a:schemeClr val="accent2">
                  <a:lumMod val="20000"/>
                  <a:lumOff val="80000"/>
                </a:schemeClr>
              </a:solidFill>
            </a:endParaRPr>
          </a:p>
        </p:txBody>
      </p:sp>
      <p:sp>
        <p:nvSpPr>
          <p:cNvPr id="18" name="TextBox 17"/>
          <p:cNvSpPr txBox="1"/>
          <p:nvPr/>
        </p:nvSpPr>
        <p:spPr>
          <a:xfrm>
            <a:off x="5493657" y="2721428"/>
            <a:ext cx="482824" cy="307777"/>
          </a:xfrm>
          <a:prstGeom prst="rect">
            <a:avLst/>
          </a:prstGeom>
          <a:noFill/>
        </p:spPr>
        <p:txBody>
          <a:bodyPr wrap="none" rtlCol="0">
            <a:spAutoFit/>
          </a:bodyPr>
          <a:lstStyle/>
          <a:p>
            <a:r>
              <a:rPr lang="en-US" dirty="0" err="1">
                <a:solidFill>
                  <a:schemeClr val="accent2">
                    <a:lumMod val="20000"/>
                    <a:lumOff val="80000"/>
                  </a:schemeClr>
                </a:solidFill>
              </a:rPr>
              <a:t>nâu</a:t>
            </a:r>
            <a:endParaRPr lang="en-US" dirty="0">
              <a:solidFill>
                <a:schemeClr val="accent2">
                  <a:lumMod val="20000"/>
                  <a:lumOff val="80000"/>
                </a:schemeClr>
              </a:solidFill>
            </a:endParaRPr>
          </a:p>
        </p:txBody>
      </p:sp>
      <p:sp>
        <p:nvSpPr>
          <p:cNvPr id="19" name="Oval 18"/>
          <p:cNvSpPr/>
          <p:nvPr/>
        </p:nvSpPr>
        <p:spPr>
          <a:xfrm>
            <a:off x="3084285" y="3363034"/>
            <a:ext cx="1233711" cy="54428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t>Cháy</a:t>
            </a:r>
            <a:endParaRPr lang="en-US" dirty="0"/>
          </a:p>
        </p:txBody>
      </p:sp>
      <p:sp>
        <p:nvSpPr>
          <p:cNvPr id="20" name="Oval 19"/>
          <p:cNvSpPr/>
          <p:nvPr/>
        </p:nvSpPr>
        <p:spPr>
          <a:xfrm>
            <a:off x="4317996" y="3539090"/>
            <a:ext cx="1233711" cy="54428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t>Cháy</a:t>
            </a:r>
            <a:endParaRPr lang="en-US" dirty="0"/>
          </a:p>
        </p:txBody>
      </p:sp>
      <p:sp>
        <p:nvSpPr>
          <p:cNvPr id="21" name="Oval 20"/>
          <p:cNvSpPr/>
          <p:nvPr/>
        </p:nvSpPr>
        <p:spPr>
          <a:xfrm>
            <a:off x="5551707" y="3305628"/>
            <a:ext cx="1233711" cy="54428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t>Không</a:t>
            </a:r>
            <a:r>
              <a:rPr lang="en-US" dirty="0"/>
              <a:t> </a:t>
            </a:r>
            <a:r>
              <a:rPr lang="en-US" dirty="0" err="1"/>
              <a:t>Cháy</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149548" y="120251"/>
            <a:ext cx="1612140" cy="26564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dirty="0" smtClean="0">
                <a:latin typeface="Times New Roman" panose="02020603050405020304" pitchFamily="18" charset="0"/>
                <a:cs typeface="Times New Roman" panose="02020603050405020304" pitchFamily="18" charset="0"/>
              </a:rPr>
              <a:t>Bài tập</a:t>
            </a:r>
            <a:endParaRPr sz="2400" dirty="0">
              <a:latin typeface="Times New Roman" panose="02020603050405020304" pitchFamily="18" charset="0"/>
              <a:cs typeface="Times New Roman" panose="02020603050405020304" pitchFamily="18" charset="0"/>
            </a:endParaRP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graphicFrame>
        <p:nvGraphicFramePr>
          <p:cNvPr id="5" name="Table 4"/>
          <p:cNvGraphicFramePr>
            <a:graphicFrameLocks noGrp="1"/>
          </p:cNvGraphicFramePr>
          <p:nvPr/>
        </p:nvGraphicFramePr>
        <p:xfrm>
          <a:off x="1109064" y="385893"/>
          <a:ext cx="6358536" cy="4572000"/>
        </p:xfrm>
        <a:graphic>
          <a:graphicData uri="http://schemas.openxmlformats.org/drawingml/2006/table">
            <a:tbl>
              <a:tblPr firstRow="1" bandRow="1">
                <a:tableStyleId>{EA877EF5-7433-4425-A7BD-45528DE4F7D8}</a:tableStyleId>
              </a:tblPr>
              <a:tblGrid>
                <a:gridCol w="1232355"/>
                <a:gridCol w="1260763"/>
                <a:gridCol w="1274618"/>
                <a:gridCol w="1219200"/>
                <a:gridCol w="1371600"/>
              </a:tblGrid>
              <a:tr h="293315">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Quang</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cảnh</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Nhiệt</a:t>
                      </a:r>
                      <a:r>
                        <a:rPr lang="en-US" b="1" baseline="0" dirty="0" smtClean="0">
                          <a:solidFill>
                            <a:schemeClr val="tx1"/>
                          </a:solidFill>
                          <a:latin typeface="Times New Roman" panose="02020603050405020304" pitchFamily="18" charset="0"/>
                          <a:cs typeface="Times New Roman" panose="02020603050405020304" pitchFamily="18" charset="0"/>
                        </a:rPr>
                        <a:t> </a:t>
                      </a:r>
                      <a:r>
                        <a:rPr lang="en-US" b="1" baseline="0" dirty="0" err="1" smtClean="0">
                          <a:solidFill>
                            <a:schemeClr val="tx1"/>
                          </a:solidFill>
                          <a:latin typeface="Times New Roman" panose="02020603050405020304" pitchFamily="18" charset="0"/>
                          <a:cs typeface="Times New Roman" panose="02020603050405020304" pitchFamily="18" charset="0"/>
                        </a:rPr>
                        <a:t>độ</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Độ</a:t>
                      </a:r>
                      <a:r>
                        <a:rPr lang="en-US" b="1" baseline="0" dirty="0" smtClean="0">
                          <a:solidFill>
                            <a:schemeClr val="tx1"/>
                          </a:solidFill>
                          <a:latin typeface="Times New Roman" panose="02020603050405020304" pitchFamily="18" charset="0"/>
                          <a:cs typeface="Times New Roman" panose="02020603050405020304" pitchFamily="18" charset="0"/>
                        </a:rPr>
                        <a:t> </a:t>
                      </a:r>
                      <a:r>
                        <a:rPr lang="en-US" b="1" baseline="0" dirty="0" err="1" smtClean="0">
                          <a:solidFill>
                            <a:schemeClr val="tx1"/>
                          </a:solidFill>
                          <a:latin typeface="Times New Roman" panose="02020603050405020304" pitchFamily="18" charset="0"/>
                          <a:cs typeface="Times New Roman" panose="02020603050405020304" pitchFamily="18" charset="0"/>
                        </a:rPr>
                        <a:t>ẩm</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Gió</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Quyết</a:t>
                      </a:r>
                      <a:r>
                        <a:rPr lang="en-US" b="1" baseline="0" dirty="0" smtClean="0">
                          <a:solidFill>
                            <a:schemeClr val="tx1"/>
                          </a:solidFill>
                          <a:latin typeface="Times New Roman" panose="02020603050405020304" pitchFamily="18" charset="0"/>
                          <a:cs typeface="Times New Roman" panose="02020603050405020304" pitchFamily="18" charset="0"/>
                        </a:rPr>
                        <a:t> </a:t>
                      </a:r>
                      <a:r>
                        <a:rPr lang="en-US" b="1" baseline="0" dirty="0" err="1" smtClean="0">
                          <a:solidFill>
                            <a:schemeClr val="tx1"/>
                          </a:solidFill>
                          <a:latin typeface="Times New Roman" panose="02020603050405020304" pitchFamily="18" charset="0"/>
                          <a:cs typeface="Times New Roman" panose="02020603050405020304" pitchFamily="18" charset="0"/>
                        </a:rPr>
                        <a:t>đinh</a:t>
                      </a:r>
                      <a:endParaRPr lang="en-US" b="1"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Nắng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Nóng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Cao</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Nắng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Nóng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Cao</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Có</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Nhiều</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mây</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Nóng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Cao</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r>
                        <a:rPr lang="en-US" baseline="0" dirty="0" smtClean="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Mưa</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Trung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bình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Cao</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r>
                        <a:rPr lang="en-US" baseline="0" dirty="0" smtClean="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Mưa</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Lạnh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err="1" smtClean="0">
                          <a:solidFill>
                            <a:schemeClr val="tx1"/>
                          </a:solidFill>
                          <a:latin typeface="Times New Roman" panose="02020603050405020304" pitchFamily="18" charset="0"/>
                          <a:cs typeface="Times New Roman" panose="02020603050405020304" pitchFamily="18" charset="0"/>
                        </a:rPr>
                        <a:t>Bình</a:t>
                      </a:r>
                      <a:r>
                        <a:rPr lang="en-US" baseline="0" smtClean="0">
                          <a:solidFill>
                            <a:schemeClr val="tx1"/>
                          </a:solidFill>
                          <a:latin typeface="Times New Roman" panose="02020603050405020304" pitchFamily="18" charset="0"/>
                          <a:cs typeface="Times New Roman" panose="02020603050405020304" pitchFamily="18" charset="0"/>
                        </a:rPr>
                        <a:t> thường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Mưa</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Lạnh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Bình</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thường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Có</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Nhiều</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mây</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Lạnh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Bình</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thường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Có</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Nắng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Trung</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bình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Cao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Nắng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Lạnh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Bình</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thường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Mưa</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Trung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bình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Bình</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thường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Nắng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Trung</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bình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Bình</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thường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Có</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Nhiều</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mây</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Trung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bình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Cao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Có</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Nhiều</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mây</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Nóng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Bình</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thương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Mưa</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Trung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bình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Cao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có</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598821" y="2965325"/>
            <a:ext cx="4108229" cy="11783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mtClean="0"/>
              <a:t>Cây quyết định (Decision Tree)</a:t>
            </a:r>
            <a:endParaRPr lang="en-GB" smtClean="0"/>
          </a:p>
        </p:txBody>
      </p:sp>
      <p:sp>
        <p:nvSpPr>
          <p:cNvPr id="1008" name="Google Shape;1008;p38"/>
          <p:cNvSpPr txBox="1">
            <a:spLocks noGrp="1"/>
          </p:cNvSpPr>
          <p:nvPr>
            <p:ph type="title" idx="2"/>
          </p:nvPr>
        </p:nvSpPr>
        <p:spPr>
          <a:xfrm>
            <a:off x="3995121" y="1227576"/>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mtClean="0"/>
              <a:t>1</a:t>
            </a:r>
            <a:endParaRPr lang="en-GB" smtClean="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292159" y="329975"/>
            <a:ext cx="5093571" cy="26564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dirty="0" smtClean="0">
                <a:latin typeface="Times New Roman" panose="02020603050405020304" pitchFamily="18" charset="0"/>
                <a:cs typeface="Times New Roman" panose="02020603050405020304" pitchFamily="18" charset="0"/>
              </a:rPr>
              <a:t>Chọn thuộc tính Quang cảnh</a:t>
            </a:r>
            <a:endParaRPr sz="2400" dirty="0">
              <a:latin typeface="Times New Roman" panose="02020603050405020304" pitchFamily="18" charset="0"/>
              <a:cs typeface="Times New Roman" panose="02020603050405020304" pitchFamily="18" charset="0"/>
            </a:endParaRP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graphicFrame>
        <p:nvGraphicFramePr>
          <p:cNvPr id="5" name="Table 4"/>
          <p:cNvGraphicFramePr>
            <a:graphicFrameLocks noGrp="1"/>
          </p:cNvGraphicFramePr>
          <p:nvPr/>
        </p:nvGraphicFramePr>
        <p:xfrm>
          <a:off x="1048624" y="1491796"/>
          <a:ext cx="6769915" cy="1837488"/>
        </p:xfrm>
        <a:graphic>
          <a:graphicData uri="http://schemas.openxmlformats.org/drawingml/2006/table">
            <a:tbl>
              <a:tblPr firstRow="1" bandRow="1">
                <a:tableStyleId>{EA877EF5-7433-4425-A7BD-45528DE4F7D8}</a:tableStyleId>
              </a:tblPr>
              <a:tblGrid>
                <a:gridCol w="1353983"/>
                <a:gridCol w="1353983"/>
                <a:gridCol w="1353983"/>
                <a:gridCol w="1353983"/>
                <a:gridCol w="1353983"/>
              </a:tblGrid>
              <a:tr h="313488">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Quang</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cảnh</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Nhiệt</a:t>
                      </a:r>
                      <a:r>
                        <a:rPr lang="en-US" b="1" baseline="0" dirty="0" smtClean="0">
                          <a:solidFill>
                            <a:schemeClr val="tx1"/>
                          </a:solidFill>
                          <a:latin typeface="Times New Roman" panose="02020603050405020304" pitchFamily="18" charset="0"/>
                          <a:cs typeface="Times New Roman" panose="02020603050405020304" pitchFamily="18" charset="0"/>
                        </a:rPr>
                        <a:t> </a:t>
                      </a:r>
                      <a:r>
                        <a:rPr lang="en-US" b="1" baseline="0" dirty="0" err="1" smtClean="0">
                          <a:solidFill>
                            <a:schemeClr val="tx1"/>
                          </a:solidFill>
                          <a:latin typeface="Times New Roman" panose="02020603050405020304" pitchFamily="18" charset="0"/>
                          <a:cs typeface="Times New Roman" panose="02020603050405020304" pitchFamily="18" charset="0"/>
                        </a:rPr>
                        <a:t>độ</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Độ</a:t>
                      </a:r>
                      <a:r>
                        <a:rPr lang="en-US" b="1" baseline="0" dirty="0" smtClean="0">
                          <a:solidFill>
                            <a:schemeClr val="tx1"/>
                          </a:solidFill>
                          <a:latin typeface="Times New Roman" panose="02020603050405020304" pitchFamily="18" charset="0"/>
                          <a:cs typeface="Times New Roman" panose="02020603050405020304" pitchFamily="18" charset="0"/>
                        </a:rPr>
                        <a:t> </a:t>
                      </a:r>
                      <a:r>
                        <a:rPr lang="en-US" b="1" baseline="0" dirty="0" err="1" smtClean="0">
                          <a:solidFill>
                            <a:schemeClr val="tx1"/>
                          </a:solidFill>
                          <a:latin typeface="Times New Roman" panose="02020603050405020304" pitchFamily="18" charset="0"/>
                          <a:cs typeface="Times New Roman" panose="02020603050405020304" pitchFamily="18" charset="0"/>
                        </a:rPr>
                        <a:t>ẩm</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Gió</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Quyết</a:t>
                      </a:r>
                      <a:r>
                        <a:rPr lang="en-US" b="1" baseline="0" dirty="0" smtClean="0">
                          <a:solidFill>
                            <a:schemeClr val="tx1"/>
                          </a:solidFill>
                          <a:latin typeface="Times New Roman" panose="02020603050405020304" pitchFamily="18" charset="0"/>
                          <a:cs typeface="Times New Roman" panose="02020603050405020304" pitchFamily="18" charset="0"/>
                        </a:rPr>
                        <a:t> </a:t>
                      </a:r>
                      <a:r>
                        <a:rPr lang="en-US" b="1" baseline="0" dirty="0" err="1" smtClean="0">
                          <a:solidFill>
                            <a:schemeClr val="tx1"/>
                          </a:solidFill>
                          <a:latin typeface="Times New Roman" panose="02020603050405020304" pitchFamily="18" charset="0"/>
                          <a:cs typeface="Times New Roman" panose="02020603050405020304" pitchFamily="18" charset="0"/>
                        </a:rPr>
                        <a:t>đinh</a:t>
                      </a:r>
                      <a:endParaRPr lang="en-US" b="1"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Nắng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Nóng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Cao</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Nắng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Nóng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Cao</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Có</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Nắng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Trung</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bình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Cao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Nắng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Lạnh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Bình</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thường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Nắng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Trung</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bình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Bình</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thường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Có</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
        <p:nvSpPr>
          <p:cNvPr id="2" name="Rectangle 1"/>
          <p:cNvSpPr/>
          <p:nvPr/>
        </p:nvSpPr>
        <p:spPr>
          <a:xfrm>
            <a:off x="292159" y="786985"/>
            <a:ext cx="1887055" cy="307777"/>
          </a:xfrm>
          <a:prstGeom prst="rect">
            <a:avLst/>
          </a:prstGeom>
        </p:spPr>
        <p:txBody>
          <a:bodyPr wrap="none">
            <a:spAutoFit/>
          </a:bodyPr>
          <a:lstStyle/>
          <a:p>
            <a:r>
              <a:rPr lang="en-GB" dirty="0" smtClean="0">
                <a:solidFill>
                  <a:schemeClr val="tx1"/>
                </a:solidFill>
                <a:latin typeface="Times New Roman" panose="02020603050405020304" pitchFamily="18" charset="0"/>
                <a:cs typeface="Times New Roman" panose="02020603050405020304" pitchFamily="18" charset="0"/>
              </a:rPr>
              <a:t>- Quang cảnh = “Nắng”</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912681" y="3726319"/>
            <a:ext cx="2533066" cy="369332"/>
          </a:xfrm>
          <a:prstGeom prst="rect">
            <a:avLst/>
          </a:prstGeom>
        </p:spPr>
        <p:txBody>
          <a:bodyPr wrap="none">
            <a:spAutoFit/>
          </a:bodyPr>
          <a:lstStyle/>
          <a:p>
            <a:r>
              <a:rPr lang="en-GB" sz="1800" dirty="0" smtClean="0">
                <a:solidFill>
                  <a:schemeClr val="tx1"/>
                </a:solidFill>
                <a:latin typeface="Times New Roman" panose="02020603050405020304" pitchFamily="18" charset="0"/>
                <a:cs typeface="Times New Roman" panose="02020603050405020304" pitchFamily="18" charset="0"/>
              </a:rPr>
              <a:t>Tính Entropy H(Nắng)=?</a:t>
            </a:r>
            <a:endParaRPr lang="en-US" sz="18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Rectangle 6"/>
              <p:cNvSpPr/>
              <p:nvPr/>
            </p:nvSpPr>
            <p:spPr>
              <a:xfrm>
                <a:off x="912681" y="4095651"/>
                <a:ext cx="3730508" cy="485774"/>
              </a:xfrm>
              <a:prstGeom prst="rect">
                <a:avLst/>
              </a:prstGeom>
            </p:spPr>
            <p:txBody>
              <a:bodyPr wrap="none">
                <a:spAutoFit/>
              </a:bodyPr>
              <a:lstStyle/>
              <a:p>
                <a:r>
                  <a:rPr lang="en-GB" sz="1800" dirty="0" smtClean="0">
                    <a:solidFill>
                      <a:schemeClr val="tx1"/>
                    </a:solidFill>
                    <a:latin typeface="Times New Roman" panose="02020603050405020304" pitchFamily="18" charset="0"/>
                    <a:cs typeface="Times New Roman" panose="02020603050405020304" pitchFamily="18" charset="0"/>
                  </a:rPr>
                  <a:t>H(Nắng)=-(</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3</m:t>
                        </m:r>
                      </m:num>
                      <m:den>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5</m:t>
                        </m:r>
                      </m:den>
                    </m:f>
                  </m:oMath>
                </a14:m>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log</a:t>
                </a:r>
                <a:r>
                  <a:rPr lang="en-US" sz="1800" baseline="-25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a:t>
                </a:r>
                <a14:m>
                  <m:oMath xmlns:m="http://schemas.openxmlformats.org/officeDocument/2006/math">
                    <m:f>
                      <m:f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3</m:t>
                        </m:r>
                      </m:num>
                      <m:den>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5</m:t>
                        </m:r>
                      </m:den>
                    </m:f>
                  </m:oMath>
                </a14:m>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num>
                      <m:den>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5</m:t>
                        </m:r>
                      </m:den>
                    </m:f>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log</a:t>
                </a:r>
                <a:r>
                  <a:rPr lang="en-US" sz="1800" baseline="-25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a:t>
                </a:r>
                <a14:m>
                  <m:oMath xmlns:m="http://schemas.openxmlformats.org/officeDocument/2006/math">
                    <m:f>
                      <m:f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num>
                      <m:den>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5</m:t>
                        </m:r>
                      </m:den>
                    </m:f>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0</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97</m:t>
                    </m:r>
                  </m:oMath>
                </a14:m>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7" name="Rectangle 6"/>
              <p:cNvSpPr>
                <a:spLocks noRot="1" noChangeAspect="1" noMove="1" noResize="1" noEditPoints="1" noAdjustHandles="1" noChangeArrowheads="1" noChangeShapeType="1" noTextEdit="1"/>
              </p:cNvSpPr>
              <p:nvPr/>
            </p:nvSpPr>
            <p:spPr>
              <a:xfrm>
                <a:off x="912681" y="4095651"/>
                <a:ext cx="3730508" cy="485774"/>
              </a:xfrm>
              <a:prstGeom prst="rect">
                <a:avLst/>
              </a:prstGeom>
              <a:blipFill rotWithShape="1">
                <a:blip r:embed="rId1"/>
                <a:stretch>
                  <a:fillRect l="-5" t="-110" r="-1615" b="110"/>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graphicFrame>
        <p:nvGraphicFramePr>
          <p:cNvPr id="5" name="Table 4"/>
          <p:cNvGraphicFramePr>
            <a:graphicFrameLocks noGrp="1"/>
          </p:cNvGraphicFramePr>
          <p:nvPr/>
        </p:nvGraphicFramePr>
        <p:xfrm>
          <a:off x="955618" y="1560652"/>
          <a:ext cx="6769915" cy="1524000"/>
        </p:xfrm>
        <a:graphic>
          <a:graphicData uri="http://schemas.openxmlformats.org/drawingml/2006/table">
            <a:tbl>
              <a:tblPr firstRow="1" bandRow="1">
                <a:tableStyleId>{EA877EF5-7433-4425-A7BD-45528DE4F7D8}</a:tableStyleId>
              </a:tblPr>
              <a:tblGrid>
                <a:gridCol w="1353983"/>
                <a:gridCol w="1353983"/>
                <a:gridCol w="1353983"/>
                <a:gridCol w="1353983"/>
                <a:gridCol w="1353983"/>
              </a:tblGrid>
              <a:tr h="293315">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Quang</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cảnh</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Nhiệt</a:t>
                      </a:r>
                      <a:r>
                        <a:rPr lang="en-US" b="1" baseline="0" dirty="0" smtClean="0">
                          <a:solidFill>
                            <a:schemeClr val="tx1"/>
                          </a:solidFill>
                          <a:latin typeface="Times New Roman" panose="02020603050405020304" pitchFamily="18" charset="0"/>
                          <a:cs typeface="Times New Roman" panose="02020603050405020304" pitchFamily="18" charset="0"/>
                        </a:rPr>
                        <a:t> </a:t>
                      </a:r>
                      <a:r>
                        <a:rPr lang="en-US" b="1" baseline="0" dirty="0" err="1" smtClean="0">
                          <a:solidFill>
                            <a:schemeClr val="tx1"/>
                          </a:solidFill>
                          <a:latin typeface="Times New Roman" panose="02020603050405020304" pitchFamily="18" charset="0"/>
                          <a:cs typeface="Times New Roman" panose="02020603050405020304" pitchFamily="18" charset="0"/>
                        </a:rPr>
                        <a:t>độ</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Độ</a:t>
                      </a:r>
                      <a:r>
                        <a:rPr lang="en-US" b="1" baseline="0" dirty="0" smtClean="0">
                          <a:solidFill>
                            <a:schemeClr val="tx1"/>
                          </a:solidFill>
                          <a:latin typeface="Times New Roman" panose="02020603050405020304" pitchFamily="18" charset="0"/>
                          <a:cs typeface="Times New Roman" panose="02020603050405020304" pitchFamily="18" charset="0"/>
                        </a:rPr>
                        <a:t> </a:t>
                      </a:r>
                      <a:r>
                        <a:rPr lang="en-US" b="1" baseline="0" dirty="0" err="1" smtClean="0">
                          <a:solidFill>
                            <a:schemeClr val="tx1"/>
                          </a:solidFill>
                          <a:latin typeface="Times New Roman" panose="02020603050405020304" pitchFamily="18" charset="0"/>
                          <a:cs typeface="Times New Roman" panose="02020603050405020304" pitchFamily="18" charset="0"/>
                        </a:rPr>
                        <a:t>ẩm</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Gió</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Quyết</a:t>
                      </a:r>
                      <a:r>
                        <a:rPr lang="en-US" b="1" baseline="0" dirty="0" smtClean="0">
                          <a:solidFill>
                            <a:schemeClr val="tx1"/>
                          </a:solidFill>
                          <a:latin typeface="Times New Roman" panose="02020603050405020304" pitchFamily="18" charset="0"/>
                          <a:cs typeface="Times New Roman" panose="02020603050405020304" pitchFamily="18" charset="0"/>
                        </a:rPr>
                        <a:t> </a:t>
                      </a:r>
                      <a:r>
                        <a:rPr lang="en-US" b="1" baseline="0" dirty="0" err="1" smtClean="0">
                          <a:solidFill>
                            <a:schemeClr val="tx1"/>
                          </a:solidFill>
                          <a:latin typeface="Times New Roman" panose="02020603050405020304" pitchFamily="18" charset="0"/>
                          <a:cs typeface="Times New Roman" panose="02020603050405020304" pitchFamily="18" charset="0"/>
                        </a:rPr>
                        <a:t>đinh</a:t>
                      </a:r>
                      <a:endParaRPr lang="en-US" b="1"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Nhiều</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mây</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Nóng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Cao</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r>
                        <a:rPr lang="en-US" baseline="0" dirty="0" smtClean="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Nhiều</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mây</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Lạnh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Bình</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thường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Có</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Nhiều</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mây</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Trung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bình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Cao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Có</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Nhiều</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mây</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Nóng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Bình</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thương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
        <p:nvSpPr>
          <p:cNvPr id="6" name="Google Shape;901;p34"/>
          <p:cNvSpPr txBox="1"/>
          <p:nvPr/>
        </p:nvSpPr>
        <p:spPr>
          <a:xfrm>
            <a:off x="292159" y="329975"/>
            <a:ext cx="5093571" cy="2656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US" sz="2400" dirty="0" err="1" smtClean="0">
                <a:latin typeface="Times New Roman" panose="02020603050405020304" pitchFamily="18" charset="0"/>
                <a:cs typeface="Times New Roman" panose="02020603050405020304" pitchFamily="18" charset="0"/>
              </a:rPr>
              <a:t>Chọn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thuộc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Quang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cảnh</a:t>
            </a:r>
            <a:endParaRPr lang="en-US"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292159" y="770357"/>
            <a:ext cx="2297424" cy="307777"/>
          </a:xfrm>
          <a:prstGeom prst="rect">
            <a:avLst/>
          </a:prstGeom>
        </p:spPr>
        <p:txBody>
          <a:bodyPr wrap="none">
            <a:spAutoFit/>
          </a:bodyPr>
          <a:lstStyle/>
          <a:p>
            <a:r>
              <a:rPr lang="en-GB" dirty="0" smtClean="0">
                <a:solidFill>
                  <a:schemeClr val="tx1"/>
                </a:solidFill>
                <a:latin typeface="Times New Roman" panose="02020603050405020304" pitchFamily="18" charset="0"/>
                <a:cs typeface="Times New Roman" panose="02020603050405020304" pitchFamily="18" charset="0"/>
              </a:rPr>
              <a:t>- Quang cảnh = “Nhiều mây”</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736" y="3197838"/>
            <a:ext cx="3052439" cy="369332"/>
          </a:xfrm>
          <a:prstGeom prst="rect">
            <a:avLst/>
          </a:prstGeom>
        </p:spPr>
        <p:txBody>
          <a:bodyPr wrap="none">
            <a:spAutoFit/>
          </a:bodyPr>
          <a:lstStyle/>
          <a:p>
            <a:r>
              <a:rPr lang="en-GB" sz="1800" dirty="0" smtClean="0">
                <a:solidFill>
                  <a:schemeClr val="tx1"/>
                </a:solidFill>
                <a:latin typeface="Times New Roman" panose="02020603050405020304" pitchFamily="18" charset="0"/>
                <a:cs typeface="Times New Roman" panose="02020603050405020304" pitchFamily="18" charset="0"/>
              </a:rPr>
              <a:t>Tính Entropy H(Nhiều mây)=?</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870736" y="3680356"/>
            <a:ext cx="3623108" cy="369332"/>
          </a:xfrm>
          <a:prstGeom prst="rect">
            <a:avLst/>
          </a:prstGeom>
        </p:spPr>
        <p:txBody>
          <a:bodyPr wrap="none">
            <a:spAutoFit/>
          </a:bodyPr>
          <a:lstStyle/>
          <a:p>
            <a:r>
              <a:rPr lang="en-GB" sz="1800" dirty="0" smtClean="0">
                <a:solidFill>
                  <a:schemeClr val="tx1"/>
                </a:solidFill>
                <a:latin typeface="Times New Roman" panose="02020603050405020304" pitchFamily="18" charset="0"/>
                <a:cs typeface="Times New Roman" panose="02020603050405020304" pitchFamily="18" charset="0"/>
              </a:rPr>
              <a:t>H(Nhiều mây)= 0 (vì tất cả đều chơi)</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graphicFrame>
        <p:nvGraphicFramePr>
          <p:cNvPr id="5" name="Table 4"/>
          <p:cNvGraphicFramePr>
            <a:graphicFrameLocks noGrp="1"/>
          </p:cNvGraphicFramePr>
          <p:nvPr/>
        </p:nvGraphicFramePr>
        <p:xfrm>
          <a:off x="955618" y="1367705"/>
          <a:ext cx="6769915" cy="1828800"/>
        </p:xfrm>
        <a:graphic>
          <a:graphicData uri="http://schemas.openxmlformats.org/drawingml/2006/table">
            <a:tbl>
              <a:tblPr firstRow="1" bandRow="1">
                <a:tableStyleId>{EA877EF5-7433-4425-A7BD-45528DE4F7D8}</a:tableStyleId>
              </a:tblPr>
              <a:tblGrid>
                <a:gridCol w="1353983"/>
                <a:gridCol w="1353983"/>
                <a:gridCol w="1353983"/>
                <a:gridCol w="1353983"/>
                <a:gridCol w="1353983"/>
              </a:tblGrid>
              <a:tr h="293315">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Quang</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cảnh</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Nhiệt</a:t>
                      </a:r>
                      <a:r>
                        <a:rPr lang="en-US" b="1" baseline="0" dirty="0" smtClean="0">
                          <a:solidFill>
                            <a:schemeClr val="tx1"/>
                          </a:solidFill>
                          <a:latin typeface="Times New Roman" panose="02020603050405020304" pitchFamily="18" charset="0"/>
                          <a:cs typeface="Times New Roman" panose="02020603050405020304" pitchFamily="18" charset="0"/>
                        </a:rPr>
                        <a:t> </a:t>
                      </a:r>
                      <a:r>
                        <a:rPr lang="en-US" b="1" baseline="0" dirty="0" err="1" smtClean="0">
                          <a:solidFill>
                            <a:schemeClr val="tx1"/>
                          </a:solidFill>
                          <a:latin typeface="Times New Roman" panose="02020603050405020304" pitchFamily="18" charset="0"/>
                          <a:cs typeface="Times New Roman" panose="02020603050405020304" pitchFamily="18" charset="0"/>
                        </a:rPr>
                        <a:t>độ</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Độ</a:t>
                      </a:r>
                      <a:r>
                        <a:rPr lang="en-US" b="1" baseline="0" dirty="0" smtClean="0">
                          <a:solidFill>
                            <a:schemeClr val="tx1"/>
                          </a:solidFill>
                          <a:latin typeface="Times New Roman" panose="02020603050405020304" pitchFamily="18" charset="0"/>
                          <a:cs typeface="Times New Roman" panose="02020603050405020304" pitchFamily="18" charset="0"/>
                        </a:rPr>
                        <a:t> </a:t>
                      </a:r>
                      <a:r>
                        <a:rPr lang="en-US" b="1" baseline="0" dirty="0" err="1" smtClean="0">
                          <a:solidFill>
                            <a:schemeClr val="tx1"/>
                          </a:solidFill>
                          <a:latin typeface="Times New Roman" panose="02020603050405020304" pitchFamily="18" charset="0"/>
                          <a:cs typeface="Times New Roman" panose="02020603050405020304" pitchFamily="18" charset="0"/>
                        </a:rPr>
                        <a:t>ẩm</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Gió</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Quyết</a:t>
                      </a:r>
                      <a:r>
                        <a:rPr lang="en-US" b="1" baseline="0" dirty="0" smtClean="0">
                          <a:solidFill>
                            <a:schemeClr val="tx1"/>
                          </a:solidFill>
                          <a:latin typeface="Times New Roman" panose="02020603050405020304" pitchFamily="18" charset="0"/>
                          <a:cs typeface="Times New Roman" panose="02020603050405020304" pitchFamily="18" charset="0"/>
                        </a:rPr>
                        <a:t> </a:t>
                      </a:r>
                      <a:r>
                        <a:rPr lang="en-US" b="1" baseline="0" dirty="0" err="1" smtClean="0">
                          <a:solidFill>
                            <a:schemeClr val="tx1"/>
                          </a:solidFill>
                          <a:latin typeface="Times New Roman" panose="02020603050405020304" pitchFamily="18" charset="0"/>
                          <a:cs typeface="Times New Roman" panose="02020603050405020304" pitchFamily="18" charset="0"/>
                        </a:rPr>
                        <a:t>đinh</a:t>
                      </a:r>
                      <a:endParaRPr lang="en-US" b="1"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Mưa</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Trung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bình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Cao</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r>
                        <a:rPr lang="en-US" baseline="0" dirty="0" smtClean="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Mưa</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Lạnh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Bình</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thương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Mưa</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Lạnh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Bình</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thường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Có</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Mưa</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Trung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bình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Bình</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thường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Mưa</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Trung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bình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Cao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có</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
        <p:nvSpPr>
          <p:cNvPr id="6" name="Google Shape;901;p34"/>
          <p:cNvSpPr txBox="1"/>
          <p:nvPr/>
        </p:nvSpPr>
        <p:spPr>
          <a:xfrm>
            <a:off x="577385" y="338364"/>
            <a:ext cx="5093571" cy="2656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US" sz="2400" dirty="0" err="1" smtClean="0">
                <a:latin typeface="Times New Roman" panose="02020603050405020304" pitchFamily="18" charset="0"/>
                <a:cs typeface="Times New Roman" panose="02020603050405020304" pitchFamily="18" charset="0"/>
              </a:rPr>
              <a:t>Chọn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thuộc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Quang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cảnh</a:t>
            </a:r>
            <a:endParaRPr lang="en-US"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577385" y="761968"/>
            <a:ext cx="1842171" cy="307777"/>
          </a:xfrm>
          <a:prstGeom prst="rect">
            <a:avLst/>
          </a:prstGeom>
        </p:spPr>
        <p:txBody>
          <a:bodyPr wrap="none">
            <a:spAutoFit/>
          </a:bodyPr>
          <a:lstStyle/>
          <a:p>
            <a:r>
              <a:rPr lang="en-GB" dirty="0" smtClean="0">
                <a:solidFill>
                  <a:schemeClr val="tx1"/>
                </a:solidFill>
                <a:latin typeface="Times New Roman" panose="02020603050405020304" pitchFamily="18" charset="0"/>
                <a:cs typeface="Times New Roman" panose="02020603050405020304" pitchFamily="18" charset="0"/>
              </a:rPr>
              <a:t>- Quang cảnh = “Mưa”</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736" y="3309799"/>
            <a:ext cx="2465740" cy="369332"/>
          </a:xfrm>
          <a:prstGeom prst="rect">
            <a:avLst/>
          </a:prstGeom>
        </p:spPr>
        <p:txBody>
          <a:bodyPr wrap="none">
            <a:spAutoFit/>
          </a:bodyPr>
          <a:lstStyle/>
          <a:p>
            <a:r>
              <a:rPr lang="en-GB" sz="1800" dirty="0" smtClean="0">
                <a:solidFill>
                  <a:schemeClr val="tx1"/>
                </a:solidFill>
                <a:latin typeface="Times New Roman" panose="02020603050405020304" pitchFamily="18" charset="0"/>
                <a:cs typeface="Times New Roman" panose="02020603050405020304" pitchFamily="18" charset="0"/>
              </a:rPr>
              <a:t>Tính Entropy H(Mưa)=?</a:t>
            </a:r>
            <a:endParaRPr lang="en-US" sz="18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Rectangle 8"/>
              <p:cNvSpPr/>
              <p:nvPr/>
            </p:nvSpPr>
            <p:spPr>
              <a:xfrm>
                <a:off x="870736" y="3792425"/>
                <a:ext cx="3663182" cy="485774"/>
              </a:xfrm>
              <a:prstGeom prst="rect">
                <a:avLst/>
              </a:prstGeom>
            </p:spPr>
            <p:txBody>
              <a:bodyPr wrap="none">
                <a:spAutoFit/>
              </a:bodyPr>
              <a:lstStyle/>
              <a:p>
                <a:r>
                  <a:rPr lang="en-GB" sz="1800" dirty="0" smtClean="0">
                    <a:solidFill>
                      <a:schemeClr val="tx1"/>
                    </a:solidFill>
                    <a:latin typeface="Times New Roman" panose="02020603050405020304" pitchFamily="18" charset="0"/>
                    <a:cs typeface="Times New Roman" panose="02020603050405020304" pitchFamily="18" charset="0"/>
                  </a:rPr>
                  <a:t>H(Mưa)=-(</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3</m:t>
                        </m:r>
                      </m:num>
                      <m:den>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5</m:t>
                        </m:r>
                      </m:den>
                    </m:f>
                  </m:oMath>
                </a14:m>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log</a:t>
                </a:r>
                <a:r>
                  <a:rPr lang="en-US" sz="1800" baseline="-25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a:t>
                </a:r>
                <a14:m>
                  <m:oMath xmlns:m="http://schemas.openxmlformats.org/officeDocument/2006/math">
                    <m:f>
                      <m:f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3</m:t>
                        </m:r>
                      </m:num>
                      <m:den>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5</m:t>
                        </m:r>
                      </m:den>
                    </m:f>
                  </m:oMath>
                </a14:m>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num>
                      <m:den>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5</m:t>
                        </m:r>
                      </m:den>
                    </m:f>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log</a:t>
                </a:r>
                <a:r>
                  <a:rPr lang="en-US" sz="1800" baseline="-25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a:t>
                </a:r>
                <a14:m>
                  <m:oMath xmlns:m="http://schemas.openxmlformats.org/officeDocument/2006/math">
                    <m:f>
                      <m:f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num>
                      <m:den>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5</m:t>
                        </m:r>
                      </m:den>
                    </m:f>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0</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97</m:t>
                    </m:r>
                  </m:oMath>
                </a14:m>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9" name="Rectangle 8"/>
              <p:cNvSpPr>
                <a:spLocks noRot="1" noChangeAspect="1" noMove="1" noResize="1" noEditPoints="1" noAdjustHandles="1" noChangeArrowheads="1" noChangeShapeType="1" noTextEdit="1"/>
              </p:cNvSpPr>
              <p:nvPr/>
            </p:nvSpPr>
            <p:spPr>
              <a:xfrm>
                <a:off x="870736" y="3792425"/>
                <a:ext cx="3663182" cy="485774"/>
              </a:xfrm>
              <a:prstGeom prst="rect">
                <a:avLst/>
              </a:prstGeom>
              <a:blipFill rotWithShape="1">
                <a:blip r:embed="rId1"/>
                <a:stretch>
                  <a:fillRect l="-4" t="-42" r="-1664" b="42"/>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
        <p:nvSpPr>
          <p:cNvPr id="6" name="Google Shape;901;p34"/>
          <p:cNvSpPr txBox="1"/>
          <p:nvPr/>
        </p:nvSpPr>
        <p:spPr>
          <a:xfrm>
            <a:off x="577385" y="338364"/>
            <a:ext cx="5093571" cy="2656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US" sz="2400" dirty="0" err="1" smtClean="0">
                <a:latin typeface="Times New Roman" panose="02020603050405020304" pitchFamily="18" charset="0"/>
                <a:cs typeface="Times New Roman" panose="02020603050405020304" pitchFamily="18" charset="0"/>
              </a:rPr>
              <a:t>Chọn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thuộc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Quang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cảnh</a:t>
            </a:r>
            <a:endParaRPr lang="en-US"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577385" y="1100826"/>
            <a:ext cx="3461204" cy="369332"/>
          </a:xfrm>
          <a:prstGeom prst="rect">
            <a:avLst/>
          </a:prstGeom>
        </p:spPr>
        <p:txBody>
          <a:bodyPr wrap="none">
            <a:spAutoFit/>
          </a:bodyPr>
          <a:lstStyle/>
          <a:p>
            <a:r>
              <a:rPr lang="en-GB" sz="1800" dirty="0" smtClean="0">
                <a:solidFill>
                  <a:schemeClr val="tx1"/>
                </a:solidFill>
                <a:latin typeface="Times New Roman" panose="02020603050405020304" pitchFamily="18" charset="0"/>
                <a:cs typeface="Times New Roman" panose="02020603050405020304" pitchFamily="18" charset="0"/>
              </a:rPr>
              <a:t>Entropy của thuộc tính Quang cảnh</a:t>
            </a:r>
            <a:endParaRPr lang="en-US" sz="18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Rectangle 8"/>
              <p:cNvSpPr/>
              <p:nvPr/>
            </p:nvSpPr>
            <p:spPr>
              <a:xfrm>
                <a:off x="532755" y="1978540"/>
                <a:ext cx="7520905" cy="487954"/>
              </a:xfrm>
              <a:prstGeom prst="rect">
                <a:avLst/>
              </a:prstGeom>
            </p:spPr>
            <p:txBody>
              <a:bodyPr wrap="none">
                <a:spAutoFit/>
              </a:bodyPr>
              <a:lstStyle/>
              <a:p>
                <a:r>
                  <a:rPr lang="en-GB" sz="1800" dirty="0" smtClean="0">
                    <a:solidFill>
                      <a:schemeClr val="tx1"/>
                    </a:solidFill>
                    <a:latin typeface="Times New Roman" panose="02020603050405020304" pitchFamily="18" charset="0"/>
                    <a:cs typeface="Times New Roman" panose="02020603050405020304" pitchFamily="18" charset="0"/>
                  </a:rPr>
                  <a:t>H(Quang cảnh)=</a:t>
                </a:r>
                <a14:m>
                  <m:oMath xmlns:m="http://schemas.openxmlformats.org/officeDocument/2006/math">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5</m:t>
                        </m:r>
                      </m:num>
                      <m:den>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14</m:t>
                        </m:r>
                      </m:den>
                    </m:f>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a:t>
                </a:r>
                <a14:m>
                  <m:oMath xmlns:m="http://schemas.openxmlformats.org/officeDocument/2006/math">
                    <m:d>
                      <m:dPr>
                        <m:ctrlP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𝑁</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ắ</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𝑛𝑔</m:t>
                        </m:r>
                      </m:e>
                    </m:d>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4</m:t>
                        </m:r>
                      </m:num>
                      <m:den>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14</m:t>
                        </m:r>
                      </m:den>
                    </m:f>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𝐻</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𝑁ℎ𝑖</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ề</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𝑢</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𝑚</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â</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𝑦</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5</m:t>
                        </m:r>
                      </m:num>
                      <m:den>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14</m:t>
                        </m:r>
                      </m:den>
                    </m:f>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𝐻</m:t>
                    </m:r>
                    <m:d>
                      <m:dPr>
                        <m:ctrlP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𝑀</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ư</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𝑎</m:t>
                        </m:r>
                      </m:e>
                    </m:d>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0</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97</m:t>
                    </m:r>
                  </m:oMath>
                </a14:m>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9" name="Rectangle 8"/>
              <p:cNvSpPr>
                <a:spLocks noRot="1" noChangeAspect="1" noMove="1" noResize="1" noEditPoints="1" noAdjustHandles="1" noChangeArrowheads="1" noChangeShapeType="1" noTextEdit="1"/>
              </p:cNvSpPr>
              <p:nvPr/>
            </p:nvSpPr>
            <p:spPr>
              <a:xfrm>
                <a:off x="532755" y="1978540"/>
                <a:ext cx="7520905" cy="487954"/>
              </a:xfrm>
              <a:prstGeom prst="rect">
                <a:avLst/>
              </a:prstGeom>
              <a:blipFill rotWithShape="1">
                <a:blip r:embed="rId1"/>
                <a:stretch>
                  <a:fillRect l="-8" t="-106" r="-6409" b="3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532755" y="2963314"/>
                <a:ext cx="5182829" cy="487954"/>
              </a:xfrm>
              <a:prstGeom prst="rect">
                <a:avLst/>
              </a:prstGeom>
            </p:spPr>
            <p:txBody>
              <a:bodyPr wrap="none">
                <a:spAutoFit/>
              </a:bodyPr>
              <a:lstStyle/>
              <a:p>
                <a:r>
                  <a:rPr lang="en-GB" sz="1800" dirty="0" smtClean="0">
                    <a:solidFill>
                      <a:schemeClr val="tx1"/>
                    </a:solidFill>
                    <a:latin typeface="Times New Roman" panose="02020603050405020304" pitchFamily="18" charset="0"/>
                    <a:cs typeface="Times New Roman" panose="02020603050405020304" pitchFamily="18" charset="0"/>
                  </a:rPr>
                  <a:t>H(Quang cảnh)=</a:t>
                </a:r>
                <a14:m>
                  <m:oMath xmlns:m="http://schemas.openxmlformats.org/officeDocument/2006/math">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5</m:t>
                        </m:r>
                      </m:num>
                      <m:den>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14</m:t>
                        </m:r>
                      </m:den>
                    </m:f>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0</a:t>
                </a:r>
                <a:r>
                  <a:rPr lang="en-US" sz="18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.97</a:t>
                </a:r>
                <a14:m>
                  <m:oMath xmlns:m="http://schemas.openxmlformats.org/officeDocument/2006/math">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4</m:t>
                        </m:r>
                      </m:num>
                      <m:den>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14</m:t>
                        </m:r>
                      </m:den>
                    </m:f>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0</m:t>
                    </m:r>
                  </m:oMath>
                </a14:m>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80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5</m:t>
                        </m:r>
                      </m:num>
                      <m:den>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14</m:t>
                        </m:r>
                      </m:den>
                    </m:f>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0</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97</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0</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69</m:t>
                    </m:r>
                  </m:oMath>
                </a14:m>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10" name="Rectangle 9"/>
              <p:cNvSpPr>
                <a:spLocks noRot="1" noChangeAspect="1" noMove="1" noResize="1" noEditPoints="1" noAdjustHandles="1" noChangeArrowheads="1" noChangeShapeType="1" noTextEdit="1"/>
              </p:cNvSpPr>
              <p:nvPr/>
            </p:nvSpPr>
            <p:spPr>
              <a:xfrm>
                <a:off x="532755" y="2963314"/>
                <a:ext cx="5182829" cy="487954"/>
              </a:xfrm>
              <a:prstGeom prst="rect">
                <a:avLst/>
              </a:prstGeom>
              <a:blipFill rotWithShape="1">
                <a:blip r:embed="rId2"/>
                <a:stretch>
                  <a:fillRect l="-12" t="-83" r="11" b="9"/>
                </a:stretch>
              </a:blipFill>
            </p:spPr>
            <p:txBody>
              <a:bodyPr/>
              <a:lstStyle/>
              <a:p>
                <a:r>
                  <a:rPr lang="en-US" altLang="en-US">
                    <a:noFill/>
                  </a:rPr>
                  <a:t> </a:t>
                </a:r>
              </a:p>
            </p:txBody>
          </p:sp>
        </mc:Fallback>
      </mc:AlternateContent>
      <p:sp>
        <p:nvSpPr>
          <p:cNvPr id="13" name="Rectangle 12"/>
          <p:cNvSpPr/>
          <p:nvPr/>
        </p:nvSpPr>
        <p:spPr>
          <a:xfrm>
            <a:off x="532755" y="3841028"/>
            <a:ext cx="3938899" cy="369332"/>
          </a:xfrm>
          <a:prstGeom prst="rect">
            <a:avLst/>
          </a:prstGeom>
        </p:spPr>
        <p:txBody>
          <a:bodyPr wrap="none">
            <a:spAutoFit/>
          </a:bodyPr>
          <a:lstStyle/>
          <a:p>
            <a:r>
              <a:rPr lang="en-GB" sz="1800" dirty="0" smtClean="0">
                <a:solidFill>
                  <a:schemeClr val="tx1"/>
                </a:solidFill>
                <a:latin typeface="Times New Roman" panose="02020603050405020304" pitchFamily="18" charset="0"/>
                <a:cs typeface="Times New Roman" panose="02020603050405020304" pitchFamily="18" charset="0"/>
              </a:rPr>
              <a:t>Làm tương tự với những thuộc tính khác</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
        <p:nvSpPr>
          <p:cNvPr id="6" name="Google Shape;901;p34"/>
          <p:cNvSpPr txBox="1"/>
          <p:nvPr/>
        </p:nvSpPr>
        <p:spPr>
          <a:xfrm>
            <a:off x="241614" y="444719"/>
            <a:ext cx="3055686" cy="2656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US" sz="2400" dirty="0" err="1" smtClean="0">
                <a:latin typeface="Times New Roman" panose="02020603050405020304" pitchFamily="18" charset="0"/>
                <a:cs typeface="Times New Roman" panose="02020603050405020304" pitchFamily="18" charset="0"/>
              </a:rPr>
              <a:t>Xét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hợp</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8" name="Oval 7"/>
          <p:cNvSpPr/>
          <p:nvPr/>
        </p:nvSpPr>
        <p:spPr>
          <a:xfrm>
            <a:off x="3622177" y="181472"/>
            <a:ext cx="1819559" cy="8723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Chơi</a:t>
            </a:r>
            <a:r>
              <a:rPr lang="en-US" dirty="0" smtClean="0"/>
              <a:t> : 9</a:t>
            </a:r>
            <a:endParaRPr lang="en-US" dirty="0" smtClean="0"/>
          </a:p>
          <a:p>
            <a:pPr algn="ctr"/>
            <a:r>
              <a:rPr lang="en-US" dirty="0" err="1" smtClean="0"/>
              <a:t>Không</a:t>
            </a:r>
            <a:r>
              <a:rPr lang="en-US" dirty="0" smtClean="0"/>
              <a:t> </a:t>
            </a:r>
            <a:r>
              <a:rPr lang="en-US" dirty="0" err="1" smtClean="0"/>
              <a:t>chơi</a:t>
            </a:r>
            <a:r>
              <a:rPr lang="en-US" dirty="0" smtClean="0"/>
              <a:t>: 5</a:t>
            </a:r>
            <a:endParaRPr lang="en-US" dirty="0"/>
          </a:p>
        </p:txBody>
      </p:sp>
      <p:cxnSp>
        <p:nvCxnSpPr>
          <p:cNvPr id="11" name="Straight Arrow Connector 10"/>
          <p:cNvCxnSpPr/>
          <p:nvPr/>
        </p:nvCxnSpPr>
        <p:spPr>
          <a:xfrm flipH="1">
            <a:off x="3024627" y="1059573"/>
            <a:ext cx="1339448" cy="650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8" idx="4"/>
            <a:endCxn id="28" idx="2"/>
          </p:cNvCxnSpPr>
          <p:nvPr/>
        </p:nvCxnSpPr>
        <p:spPr>
          <a:xfrm>
            <a:off x="4531957" y="1053825"/>
            <a:ext cx="45613" cy="983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4578938" y="1059235"/>
            <a:ext cx="1364668" cy="645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Oval 14"/>
          <p:cNvSpPr/>
          <p:nvPr/>
        </p:nvSpPr>
        <p:spPr>
          <a:xfrm>
            <a:off x="1814883" y="2059228"/>
            <a:ext cx="1818188" cy="776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Chơi</a:t>
            </a:r>
            <a:r>
              <a:rPr lang="en-US" dirty="0" smtClean="0"/>
              <a:t> : 2</a:t>
            </a:r>
            <a:endParaRPr lang="en-US" dirty="0" smtClean="0"/>
          </a:p>
          <a:p>
            <a:pPr algn="ctr"/>
            <a:r>
              <a:rPr lang="en-US" dirty="0" err="1" smtClean="0"/>
              <a:t>Không</a:t>
            </a:r>
            <a:r>
              <a:rPr lang="en-US" dirty="0" smtClean="0"/>
              <a:t> </a:t>
            </a:r>
            <a:r>
              <a:rPr lang="en-US" dirty="0" err="1" smtClean="0"/>
              <a:t>chơi</a:t>
            </a:r>
            <a:r>
              <a:rPr lang="en-US" dirty="0" smtClean="0"/>
              <a:t>: 3</a:t>
            </a:r>
            <a:endParaRPr lang="en-US" dirty="0"/>
          </a:p>
        </p:txBody>
      </p:sp>
      <p:sp>
        <p:nvSpPr>
          <p:cNvPr id="16" name="Oval 15"/>
          <p:cNvSpPr/>
          <p:nvPr/>
        </p:nvSpPr>
        <p:spPr>
          <a:xfrm>
            <a:off x="3694351" y="2084199"/>
            <a:ext cx="1820897" cy="6818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Chơi</a:t>
            </a:r>
            <a:r>
              <a:rPr lang="en-US" dirty="0" smtClean="0"/>
              <a:t> : 4</a:t>
            </a:r>
            <a:endParaRPr lang="en-US" dirty="0" smtClean="0"/>
          </a:p>
          <a:p>
            <a:pPr algn="ctr"/>
            <a:r>
              <a:rPr lang="en-US" dirty="0" err="1" smtClean="0"/>
              <a:t>Không</a:t>
            </a:r>
            <a:r>
              <a:rPr lang="en-US" dirty="0" smtClean="0"/>
              <a:t> </a:t>
            </a:r>
            <a:r>
              <a:rPr lang="en-US" dirty="0" err="1" smtClean="0"/>
              <a:t>chơi</a:t>
            </a:r>
            <a:r>
              <a:rPr lang="en-US" dirty="0" smtClean="0"/>
              <a:t>: 0</a:t>
            </a:r>
            <a:endParaRPr lang="en-US" dirty="0"/>
          </a:p>
        </p:txBody>
      </p:sp>
      <p:sp>
        <p:nvSpPr>
          <p:cNvPr id="17" name="Oval 16"/>
          <p:cNvSpPr/>
          <p:nvPr/>
        </p:nvSpPr>
        <p:spPr>
          <a:xfrm>
            <a:off x="5576528" y="2068785"/>
            <a:ext cx="1820850" cy="7041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Chơi</a:t>
            </a:r>
            <a:r>
              <a:rPr lang="en-US" dirty="0" smtClean="0"/>
              <a:t> : 3</a:t>
            </a:r>
            <a:endParaRPr lang="en-US" dirty="0" smtClean="0"/>
          </a:p>
          <a:p>
            <a:pPr algn="ctr"/>
            <a:r>
              <a:rPr lang="en-US" dirty="0" err="1" smtClean="0"/>
              <a:t>Không</a:t>
            </a:r>
            <a:r>
              <a:rPr lang="en-US" dirty="0" smtClean="0"/>
              <a:t> </a:t>
            </a:r>
            <a:r>
              <a:rPr lang="en-US" dirty="0" err="1" smtClean="0"/>
              <a:t>chơi</a:t>
            </a:r>
            <a:r>
              <a:rPr lang="en-US" dirty="0" smtClean="0"/>
              <a:t>: 2</a:t>
            </a:r>
            <a:endParaRPr lang="en-US" dirty="0"/>
          </a:p>
        </p:txBody>
      </p:sp>
      <p:sp>
        <p:nvSpPr>
          <p:cNvPr id="26" name="Rectangle 25"/>
          <p:cNvSpPr/>
          <p:nvPr/>
        </p:nvSpPr>
        <p:spPr>
          <a:xfrm>
            <a:off x="3852356" y="1093706"/>
            <a:ext cx="1245886" cy="2842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Quang</a:t>
            </a:r>
            <a:r>
              <a:rPr lang="en-US" dirty="0" smtClean="0"/>
              <a:t> </a:t>
            </a:r>
            <a:r>
              <a:rPr lang="en-US" dirty="0" err="1" smtClean="0"/>
              <a:t>Cảnh</a:t>
            </a:r>
            <a:endParaRPr lang="en-US" dirty="0"/>
          </a:p>
        </p:txBody>
      </p:sp>
      <p:sp>
        <p:nvSpPr>
          <p:cNvPr id="27" name="Rectangle 26"/>
          <p:cNvSpPr/>
          <p:nvPr/>
        </p:nvSpPr>
        <p:spPr>
          <a:xfrm>
            <a:off x="2369026" y="1705957"/>
            <a:ext cx="1147076" cy="320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Nắng</a:t>
            </a:r>
            <a:endParaRPr lang="en-US" dirty="0"/>
          </a:p>
        </p:txBody>
      </p:sp>
      <p:sp>
        <p:nvSpPr>
          <p:cNvPr id="28" name="Rectangle 27"/>
          <p:cNvSpPr/>
          <p:nvPr/>
        </p:nvSpPr>
        <p:spPr>
          <a:xfrm>
            <a:off x="3852356" y="1716764"/>
            <a:ext cx="1450427" cy="320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Nhiều</a:t>
            </a:r>
            <a:r>
              <a:rPr lang="en-US" dirty="0" smtClean="0"/>
              <a:t> </a:t>
            </a:r>
            <a:r>
              <a:rPr lang="en-US" dirty="0" err="1" smtClean="0"/>
              <a:t>mây</a:t>
            </a:r>
            <a:endParaRPr lang="en-US" dirty="0"/>
          </a:p>
        </p:txBody>
      </p:sp>
      <p:sp>
        <p:nvSpPr>
          <p:cNvPr id="29" name="Rectangle 28"/>
          <p:cNvSpPr/>
          <p:nvPr/>
        </p:nvSpPr>
        <p:spPr>
          <a:xfrm>
            <a:off x="5639038" y="1720698"/>
            <a:ext cx="1450427" cy="320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Mưa</a:t>
            </a:r>
            <a:endParaRPr lang="en-US" dirty="0"/>
          </a:p>
        </p:txBody>
      </p:sp>
      <p:cxnSp>
        <p:nvCxnSpPr>
          <p:cNvPr id="55" name="Straight Arrow Connector 54"/>
          <p:cNvCxnSpPr/>
          <p:nvPr/>
        </p:nvCxnSpPr>
        <p:spPr>
          <a:xfrm flipH="1">
            <a:off x="2567031" y="2835988"/>
            <a:ext cx="3198" cy="349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flipH="1">
            <a:off x="6486953" y="2800447"/>
            <a:ext cx="3198" cy="349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p:cNvSpPr/>
          <p:nvPr/>
        </p:nvSpPr>
        <p:spPr>
          <a:xfrm>
            <a:off x="1993493" y="3183230"/>
            <a:ext cx="1147076" cy="320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63" name="Rectangle 62"/>
          <p:cNvSpPr/>
          <p:nvPr/>
        </p:nvSpPr>
        <p:spPr>
          <a:xfrm>
            <a:off x="5913415" y="3183230"/>
            <a:ext cx="1147076" cy="320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graphicFrame>
        <p:nvGraphicFramePr>
          <p:cNvPr id="5" name="Table 4"/>
          <p:cNvGraphicFramePr>
            <a:graphicFrameLocks noGrp="1"/>
          </p:cNvGraphicFramePr>
          <p:nvPr/>
        </p:nvGraphicFramePr>
        <p:xfrm>
          <a:off x="1006679" y="988457"/>
          <a:ext cx="6769915" cy="1837488"/>
        </p:xfrm>
        <a:graphic>
          <a:graphicData uri="http://schemas.openxmlformats.org/drawingml/2006/table">
            <a:tbl>
              <a:tblPr firstRow="1" bandRow="1">
                <a:tableStyleId>{EA877EF5-7433-4425-A7BD-45528DE4F7D8}</a:tableStyleId>
              </a:tblPr>
              <a:tblGrid>
                <a:gridCol w="1353983"/>
                <a:gridCol w="1353983"/>
                <a:gridCol w="1353983"/>
                <a:gridCol w="1353983"/>
                <a:gridCol w="1353983"/>
              </a:tblGrid>
              <a:tr h="313488">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Quang</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cảnh</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Nhiệt</a:t>
                      </a:r>
                      <a:r>
                        <a:rPr lang="en-US" b="1" baseline="0" dirty="0" smtClean="0">
                          <a:solidFill>
                            <a:schemeClr val="tx1"/>
                          </a:solidFill>
                          <a:latin typeface="Times New Roman" panose="02020603050405020304" pitchFamily="18" charset="0"/>
                          <a:cs typeface="Times New Roman" panose="02020603050405020304" pitchFamily="18" charset="0"/>
                        </a:rPr>
                        <a:t> </a:t>
                      </a:r>
                      <a:r>
                        <a:rPr lang="en-US" b="1" baseline="0" dirty="0" err="1" smtClean="0">
                          <a:solidFill>
                            <a:schemeClr val="tx1"/>
                          </a:solidFill>
                          <a:latin typeface="Times New Roman" panose="02020603050405020304" pitchFamily="18" charset="0"/>
                          <a:cs typeface="Times New Roman" panose="02020603050405020304" pitchFamily="18" charset="0"/>
                        </a:rPr>
                        <a:t>độ</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Độ</a:t>
                      </a:r>
                      <a:r>
                        <a:rPr lang="en-US" b="1" baseline="0" dirty="0" smtClean="0">
                          <a:solidFill>
                            <a:schemeClr val="tx1"/>
                          </a:solidFill>
                          <a:latin typeface="Times New Roman" panose="02020603050405020304" pitchFamily="18" charset="0"/>
                          <a:cs typeface="Times New Roman" panose="02020603050405020304" pitchFamily="18" charset="0"/>
                        </a:rPr>
                        <a:t> </a:t>
                      </a:r>
                      <a:r>
                        <a:rPr lang="en-US" b="1" baseline="0" dirty="0" err="1" smtClean="0">
                          <a:solidFill>
                            <a:schemeClr val="tx1"/>
                          </a:solidFill>
                          <a:latin typeface="Times New Roman" panose="02020603050405020304" pitchFamily="18" charset="0"/>
                          <a:cs typeface="Times New Roman" panose="02020603050405020304" pitchFamily="18" charset="0"/>
                        </a:rPr>
                        <a:t>ẩm</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Gió</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Quyết</a:t>
                      </a:r>
                      <a:r>
                        <a:rPr lang="en-US" b="1" baseline="0" dirty="0" smtClean="0">
                          <a:solidFill>
                            <a:schemeClr val="tx1"/>
                          </a:solidFill>
                          <a:latin typeface="Times New Roman" panose="02020603050405020304" pitchFamily="18" charset="0"/>
                          <a:cs typeface="Times New Roman" panose="02020603050405020304" pitchFamily="18" charset="0"/>
                        </a:rPr>
                        <a:t> </a:t>
                      </a:r>
                      <a:r>
                        <a:rPr lang="en-US" b="1" baseline="0" dirty="0" err="1" smtClean="0">
                          <a:solidFill>
                            <a:schemeClr val="tx1"/>
                          </a:solidFill>
                          <a:latin typeface="Times New Roman" panose="02020603050405020304" pitchFamily="18" charset="0"/>
                          <a:cs typeface="Times New Roman" panose="02020603050405020304" pitchFamily="18" charset="0"/>
                        </a:rPr>
                        <a:t>đinh</a:t>
                      </a:r>
                      <a:endParaRPr lang="en-US" b="1"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Nắng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Nóng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Cao</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Nắng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Nóng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Cao</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Có</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Nắng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Trung</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bình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Cao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Nắng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Lạnh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Bình</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thường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Nắng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Trung</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bình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Bình</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thường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Có</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
        <p:nvSpPr>
          <p:cNvPr id="6" name="Rectangle 5"/>
          <p:cNvSpPr/>
          <p:nvPr/>
        </p:nvSpPr>
        <p:spPr>
          <a:xfrm>
            <a:off x="870736" y="3273313"/>
            <a:ext cx="4685898" cy="369332"/>
          </a:xfrm>
          <a:prstGeom prst="rect">
            <a:avLst/>
          </a:prstGeom>
        </p:spPr>
        <p:txBody>
          <a:bodyPr wrap="none">
            <a:spAutoFit/>
          </a:bodyPr>
          <a:lstStyle/>
          <a:p>
            <a:r>
              <a:rPr lang="en-GB" sz="1800" dirty="0" smtClean="0">
                <a:solidFill>
                  <a:schemeClr val="tx1"/>
                </a:solidFill>
                <a:latin typeface="Times New Roman" panose="02020603050405020304" pitchFamily="18" charset="0"/>
                <a:cs typeface="Times New Roman" panose="02020603050405020304" pitchFamily="18" charset="0"/>
              </a:rPr>
              <a:t>Thuộc tính độ ẩm sẽ chia hoàn toàn 2 quyết định</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873858" y="3905347"/>
            <a:ext cx="2618024" cy="369332"/>
          </a:xfrm>
          <a:prstGeom prst="rect">
            <a:avLst/>
          </a:prstGeom>
        </p:spPr>
        <p:txBody>
          <a:bodyPr wrap="none">
            <a:spAutoFit/>
          </a:bodyPr>
          <a:lstStyle/>
          <a:p>
            <a:r>
              <a:rPr lang="en-GB" sz="1800" dirty="0" smtClean="0">
                <a:solidFill>
                  <a:schemeClr val="tx1"/>
                </a:solidFill>
                <a:latin typeface="Times New Roman" panose="02020603050405020304" pitchFamily="18" charset="0"/>
                <a:cs typeface="Times New Roman" panose="02020603050405020304" pitchFamily="18" charset="0"/>
              </a:rPr>
              <a:t>=&gt;Chọn thuộc tính độ ẩm </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
        <p:nvSpPr>
          <p:cNvPr id="6" name="Google Shape;901;p34"/>
          <p:cNvSpPr txBox="1"/>
          <p:nvPr/>
        </p:nvSpPr>
        <p:spPr>
          <a:xfrm>
            <a:off x="241614" y="444719"/>
            <a:ext cx="3055686" cy="2656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US" sz="2400" dirty="0" err="1" smtClean="0">
                <a:latin typeface="Times New Roman" panose="02020603050405020304" pitchFamily="18" charset="0"/>
                <a:cs typeface="Times New Roman" panose="02020603050405020304" pitchFamily="18" charset="0"/>
              </a:rPr>
              <a:t>Xét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hợp</a:t>
            </a:r>
            <a:endParaRPr lang="en-US" sz="2400" dirty="0">
              <a:latin typeface="Times New Roman" panose="02020603050405020304" pitchFamily="18" charset="0"/>
              <a:cs typeface="Times New Roman" panose="02020603050405020304" pitchFamily="18" charset="0"/>
            </a:endParaRPr>
          </a:p>
        </p:txBody>
      </p:sp>
      <p:sp>
        <p:nvSpPr>
          <p:cNvPr id="8" name="Oval 7"/>
          <p:cNvSpPr/>
          <p:nvPr/>
        </p:nvSpPr>
        <p:spPr>
          <a:xfrm>
            <a:off x="3622177" y="181472"/>
            <a:ext cx="1819559" cy="8723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Chơi</a:t>
            </a:r>
            <a:r>
              <a:rPr lang="en-US" dirty="0" smtClean="0"/>
              <a:t> : 9</a:t>
            </a:r>
            <a:endParaRPr lang="en-US" dirty="0" smtClean="0"/>
          </a:p>
          <a:p>
            <a:pPr algn="ctr"/>
            <a:r>
              <a:rPr lang="en-US" dirty="0" err="1" smtClean="0"/>
              <a:t>Không</a:t>
            </a:r>
            <a:r>
              <a:rPr lang="en-US" dirty="0" smtClean="0"/>
              <a:t> </a:t>
            </a:r>
            <a:r>
              <a:rPr lang="en-US" dirty="0" err="1" smtClean="0"/>
              <a:t>chơi</a:t>
            </a:r>
            <a:r>
              <a:rPr lang="en-US" dirty="0" smtClean="0"/>
              <a:t>: 5</a:t>
            </a:r>
            <a:endParaRPr lang="en-US" dirty="0"/>
          </a:p>
        </p:txBody>
      </p:sp>
      <p:cxnSp>
        <p:nvCxnSpPr>
          <p:cNvPr id="11" name="Straight Arrow Connector 10"/>
          <p:cNvCxnSpPr/>
          <p:nvPr/>
        </p:nvCxnSpPr>
        <p:spPr>
          <a:xfrm flipH="1">
            <a:off x="3024627" y="1059573"/>
            <a:ext cx="1339448" cy="650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8" idx="4"/>
            <a:endCxn id="28" idx="2"/>
          </p:cNvCxnSpPr>
          <p:nvPr/>
        </p:nvCxnSpPr>
        <p:spPr>
          <a:xfrm>
            <a:off x="4531957" y="1053825"/>
            <a:ext cx="45613" cy="983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4578938" y="1059235"/>
            <a:ext cx="1364668" cy="645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Oval 14"/>
          <p:cNvSpPr/>
          <p:nvPr/>
        </p:nvSpPr>
        <p:spPr>
          <a:xfrm>
            <a:off x="1814883" y="2059228"/>
            <a:ext cx="1818188" cy="776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Chơi</a:t>
            </a:r>
            <a:r>
              <a:rPr lang="en-US" dirty="0" smtClean="0"/>
              <a:t> : 2</a:t>
            </a:r>
            <a:endParaRPr lang="en-US" dirty="0" smtClean="0"/>
          </a:p>
          <a:p>
            <a:pPr algn="ctr"/>
            <a:r>
              <a:rPr lang="en-US" dirty="0" err="1" smtClean="0"/>
              <a:t>Không</a:t>
            </a:r>
            <a:r>
              <a:rPr lang="en-US" dirty="0" smtClean="0"/>
              <a:t> </a:t>
            </a:r>
            <a:r>
              <a:rPr lang="en-US" dirty="0" err="1" smtClean="0"/>
              <a:t>chơi</a:t>
            </a:r>
            <a:r>
              <a:rPr lang="en-US" dirty="0" smtClean="0"/>
              <a:t>: 3</a:t>
            </a:r>
            <a:endParaRPr lang="en-US" dirty="0"/>
          </a:p>
        </p:txBody>
      </p:sp>
      <p:sp>
        <p:nvSpPr>
          <p:cNvPr id="16" name="Oval 15"/>
          <p:cNvSpPr/>
          <p:nvPr/>
        </p:nvSpPr>
        <p:spPr>
          <a:xfrm>
            <a:off x="3694351" y="2084199"/>
            <a:ext cx="1820897" cy="6818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Chơi</a:t>
            </a:r>
            <a:r>
              <a:rPr lang="en-US" dirty="0" smtClean="0"/>
              <a:t> : 4</a:t>
            </a:r>
            <a:endParaRPr lang="en-US" dirty="0" smtClean="0"/>
          </a:p>
          <a:p>
            <a:pPr algn="ctr"/>
            <a:r>
              <a:rPr lang="en-US" dirty="0" err="1" smtClean="0"/>
              <a:t>Không</a:t>
            </a:r>
            <a:r>
              <a:rPr lang="en-US" dirty="0" smtClean="0"/>
              <a:t> </a:t>
            </a:r>
            <a:r>
              <a:rPr lang="en-US" dirty="0" err="1" smtClean="0"/>
              <a:t>chơi</a:t>
            </a:r>
            <a:r>
              <a:rPr lang="en-US" dirty="0" smtClean="0"/>
              <a:t>: 0</a:t>
            </a:r>
            <a:endParaRPr lang="en-US" dirty="0"/>
          </a:p>
        </p:txBody>
      </p:sp>
      <p:sp>
        <p:nvSpPr>
          <p:cNvPr id="17" name="Oval 16"/>
          <p:cNvSpPr/>
          <p:nvPr/>
        </p:nvSpPr>
        <p:spPr>
          <a:xfrm>
            <a:off x="5576528" y="2068785"/>
            <a:ext cx="1820850" cy="7041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Chơi</a:t>
            </a:r>
            <a:r>
              <a:rPr lang="en-US" dirty="0" smtClean="0"/>
              <a:t> : 3</a:t>
            </a:r>
            <a:endParaRPr lang="en-US" dirty="0" smtClean="0"/>
          </a:p>
          <a:p>
            <a:pPr algn="ctr"/>
            <a:r>
              <a:rPr lang="en-US" dirty="0" err="1" smtClean="0"/>
              <a:t>Không</a:t>
            </a:r>
            <a:r>
              <a:rPr lang="en-US" dirty="0" smtClean="0"/>
              <a:t> </a:t>
            </a:r>
            <a:r>
              <a:rPr lang="en-US" dirty="0" err="1" smtClean="0"/>
              <a:t>chơi</a:t>
            </a:r>
            <a:r>
              <a:rPr lang="en-US" dirty="0" smtClean="0"/>
              <a:t>: 2</a:t>
            </a:r>
            <a:endParaRPr lang="en-US" dirty="0"/>
          </a:p>
        </p:txBody>
      </p:sp>
      <p:sp>
        <p:nvSpPr>
          <p:cNvPr id="26" name="Rectangle 25"/>
          <p:cNvSpPr/>
          <p:nvPr/>
        </p:nvSpPr>
        <p:spPr>
          <a:xfrm>
            <a:off x="3852356" y="1093706"/>
            <a:ext cx="1245886" cy="2842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Quang</a:t>
            </a:r>
            <a:r>
              <a:rPr lang="en-US" dirty="0" smtClean="0"/>
              <a:t> </a:t>
            </a:r>
            <a:r>
              <a:rPr lang="en-US" dirty="0" err="1" smtClean="0"/>
              <a:t>Cảnh</a:t>
            </a:r>
            <a:endParaRPr lang="en-US" dirty="0"/>
          </a:p>
        </p:txBody>
      </p:sp>
      <p:sp>
        <p:nvSpPr>
          <p:cNvPr id="27" name="Rectangle 26"/>
          <p:cNvSpPr/>
          <p:nvPr/>
        </p:nvSpPr>
        <p:spPr>
          <a:xfrm>
            <a:off x="2369026" y="1705957"/>
            <a:ext cx="1147076" cy="320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Nắng</a:t>
            </a:r>
            <a:endParaRPr lang="en-US" dirty="0"/>
          </a:p>
        </p:txBody>
      </p:sp>
      <p:sp>
        <p:nvSpPr>
          <p:cNvPr id="28" name="Rectangle 27"/>
          <p:cNvSpPr/>
          <p:nvPr/>
        </p:nvSpPr>
        <p:spPr>
          <a:xfrm>
            <a:off x="3852356" y="1716764"/>
            <a:ext cx="1450427" cy="320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Nhiều</a:t>
            </a:r>
            <a:r>
              <a:rPr lang="en-US" dirty="0" smtClean="0"/>
              <a:t> </a:t>
            </a:r>
            <a:r>
              <a:rPr lang="en-US" dirty="0" err="1" smtClean="0"/>
              <a:t>mây</a:t>
            </a:r>
            <a:endParaRPr lang="en-US" dirty="0"/>
          </a:p>
        </p:txBody>
      </p:sp>
      <p:sp>
        <p:nvSpPr>
          <p:cNvPr id="29" name="Rectangle 28"/>
          <p:cNvSpPr/>
          <p:nvPr/>
        </p:nvSpPr>
        <p:spPr>
          <a:xfrm>
            <a:off x="5639038" y="1720698"/>
            <a:ext cx="1450427" cy="320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Mưa</a:t>
            </a:r>
            <a:endParaRPr lang="en-US" dirty="0"/>
          </a:p>
        </p:txBody>
      </p:sp>
      <p:cxnSp>
        <p:nvCxnSpPr>
          <p:cNvPr id="55" name="Straight Arrow Connector 54"/>
          <p:cNvCxnSpPr/>
          <p:nvPr/>
        </p:nvCxnSpPr>
        <p:spPr>
          <a:xfrm flipH="1">
            <a:off x="2567031" y="2835988"/>
            <a:ext cx="3198" cy="349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flipH="1">
            <a:off x="6486953" y="2800447"/>
            <a:ext cx="3198" cy="349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Rectangle 62"/>
          <p:cNvSpPr/>
          <p:nvPr/>
        </p:nvSpPr>
        <p:spPr>
          <a:xfrm>
            <a:off x="5913415" y="3183230"/>
            <a:ext cx="1147076" cy="320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19" name="Rectangle 18"/>
          <p:cNvSpPr/>
          <p:nvPr/>
        </p:nvSpPr>
        <p:spPr>
          <a:xfrm>
            <a:off x="2075340" y="2961140"/>
            <a:ext cx="1089310" cy="2565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Độ</a:t>
            </a:r>
            <a:r>
              <a:rPr lang="en-US" dirty="0" smtClean="0"/>
              <a:t> </a:t>
            </a:r>
            <a:r>
              <a:rPr lang="en-US" dirty="0" err="1" smtClean="0"/>
              <a:t>ẩm</a:t>
            </a:r>
            <a:endParaRPr lang="en-US" dirty="0"/>
          </a:p>
        </p:txBody>
      </p:sp>
      <p:sp>
        <p:nvSpPr>
          <p:cNvPr id="20" name="Oval 19"/>
          <p:cNvSpPr/>
          <p:nvPr/>
        </p:nvSpPr>
        <p:spPr>
          <a:xfrm>
            <a:off x="583165" y="3866354"/>
            <a:ext cx="1841893" cy="67790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Chơi</a:t>
            </a:r>
            <a:r>
              <a:rPr lang="en-US" dirty="0" smtClean="0"/>
              <a:t> : 2</a:t>
            </a:r>
            <a:endParaRPr lang="en-US" dirty="0" smtClean="0"/>
          </a:p>
          <a:p>
            <a:pPr algn="ctr"/>
            <a:r>
              <a:rPr lang="en-US" dirty="0" err="1" smtClean="0"/>
              <a:t>Không</a:t>
            </a:r>
            <a:r>
              <a:rPr lang="en-US" dirty="0" smtClean="0"/>
              <a:t> </a:t>
            </a:r>
            <a:r>
              <a:rPr lang="en-US" dirty="0" err="1" smtClean="0"/>
              <a:t>chơi</a:t>
            </a:r>
            <a:r>
              <a:rPr lang="en-US" dirty="0" smtClean="0"/>
              <a:t>: 0</a:t>
            </a:r>
            <a:endParaRPr lang="en-US" dirty="0"/>
          </a:p>
        </p:txBody>
      </p:sp>
      <p:sp>
        <p:nvSpPr>
          <p:cNvPr id="21" name="Oval 20"/>
          <p:cNvSpPr/>
          <p:nvPr/>
        </p:nvSpPr>
        <p:spPr>
          <a:xfrm>
            <a:off x="2758533" y="3802702"/>
            <a:ext cx="1846266" cy="7743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Chơi</a:t>
            </a:r>
            <a:r>
              <a:rPr lang="en-US" dirty="0" smtClean="0"/>
              <a:t> : 0</a:t>
            </a:r>
            <a:endParaRPr lang="en-US" dirty="0" smtClean="0"/>
          </a:p>
          <a:p>
            <a:pPr algn="ctr"/>
            <a:r>
              <a:rPr lang="en-US" dirty="0" err="1" smtClean="0"/>
              <a:t>Không</a:t>
            </a:r>
            <a:r>
              <a:rPr lang="en-US" dirty="0" smtClean="0"/>
              <a:t> </a:t>
            </a:r>
            <a:r>
              <a:rPr lang="en-US" dirty="0" err="1" smtClean="0"/>
              <a:t>chơi</a:t>
            </a:r>
            <a:r>
              <a:rPr lang="en-US" dirty="0" smtClean="0"/>
              <a:t>: 3</a:t>
            </a:r>
            <a:endParaRPr lang="en-US" dirty="0"/>
          </a:p>
        </p:txBody>
      </p:sp>
      <p:sp>
        <p:nvSpPr>
          <p:cNvPr id="22" name="Rectangle 21"/>
          <p:cNvSpPr/>
          <p:nvPr/>
        </p:nvSpPr>
        <p:spPr>
          <a:xfrm>
            <a:off x="1060274" y="3517483"/>
            <a:ext cx="1207703" cy="320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Bình</a:t>
            </a:r>
            <a:r>
              <a:rPr lang="en-US" dirty="0" smtClean="0"/>
              <a:t> </a:t>
            </a:r>
            <a:r>
              <a:rPr lang="en-US" dirty="0" err="1" smtClean="0"/>
              <a:t>thường</a:t>
            </a:r>
            <a:endParaRPr lang="en-US" dirty="0"/>
          </a:p>
        </p:txBody>
      </p:sp>
      <p:sp>
        <p:nvSpPr>
          <p:cNvPr id="23" name="Rectangle 22"/>
          <p:cNvSpPr/>
          <p:nvPr/>
        </p:nvSpPr>
        <p:spPr>
          <a:xfrm>
            <a:off x="3190777" y="3450841"/>
            <a:ext cx="884587" cy="320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Cao</a:t>
            </a:r>
            <a:endParaRPr lang="en-US" dirty="0"/>
          </a:p>
        </p:txBody>
      </p:sp>
      <p:cxnSp>
        <p:nvCxnSpPr>
          <p:cNvPr id="24" name="Straight Arrow Connector 23"/>
          <p:cNvCxnSpPr/>
          <p:nvPr/>
        </p:nvCxnSpPr>
        <p:spPr>
          <a:xfrm flipH="1">
            <a:off x="1664125" y="2811175"/>
            <a:ext cx="674821" cy="6779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2893610" y="2850749"/>
            <a:ext cx="622492" cy="600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graphicFrame>
        <p:nvGraphicFramePr>
          <p:cNvPr id="5" name="Table 4"/>
          <p:cNvGraphicFramePr>
            <a:graphicFrameLocks noGrp="1"/>
          </p:cNvGraphicFramePr>
          <p:nvPr/>
        </p:nvGraphicFramePr>
        <p:xfrm>
          <a:off x="955618" y="1367705"/>
          <a:ext cx="6769915" cy="1828800"/>
        </p:xfrm>
        <a:graphic>
          <a:graphicData uri="http://schemas.openxmlformats.org/drawingml/2006/table">
            <a:tbl>
              <a:tblPr firstRow="1" bandRow="1">
                <a:tableStyleId>{EA877EF5-7433-4425-A7BD-45528DE4F7D8}</a:tableStyleId>
              </a:tblPr>
              <a:tblGrid>
                <a:gridCol w="1353983"/>
                <a:gridCol w="1353983"/>
                <a:gridCol w="1353983"/>
                <a:gridCol w="1353983"/>
                <a:gridCol w="1353983"/>
              </a:tblGrid>
              <a:tr h="293315">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Quang</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cảnh</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Nhiệt</a:t>
                      </a:r>
                      <a:r>
                        <a:rPr lang="en-US" b="1" baseline="0" dirty="0" smtClean="0">
                          <a:solidFill>
                            <a:schemeClr val="tx1"/>
                          </a:solidFill>
                          <a:latin typeface="Times New Roman" panose="02020603050405020304" pitchFamily="18" charset="0"/>
                          <a:cs typeface="Times New Roman" panose="02020603050405020304" pitchFamily="18" charset="0"/>
                        </a:rPr>
                        <a:t> </a:t>
                      </a:r>
                      <a:r>
                        <a:rPr lang="en-US" b="1" baseline="0" dirty="0" err="1" smtClean="0">
                          <a:solidFill>
                            <a:schemeClr val="tx1"/>
                          </a:solidFill>
                          <a:latin typeface="Times New Roman" panose="02020603050405020304" pitchFamily="18" charset="0"/>
                          <a:cs typeface="Times New Roman" panose="02020603050405020304" pitchFamily="18" charset="0"/>
                        </a:rPr>
                        <a:t>độ</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Độ</a:t>
                      </a:r>
                      <a:r>
                        <a:rPr lang="en-US" b="1" baseline="0" dirty="0" smtClean="0">
                          <a:solidFill>
                            <a:schemeClr val="tx1"/>
                          </a:solidFill>
                          <a:latin typeface="Times New Roman" panose="02020603050405020304" pitchFamily="18" charset="0"/>
                          <a:cs typeface="Times New Roman" panose="02020603050405020304" pitchFamily="18" charset="0"/>
                        </a:rPr>
                        <a:t> </a:t>
                      </a:r>
                      <a:r>
                        <a:rPr lang="en-US" b="1" baseline="0" dirty="0" err="1" smtClean="0">
                          <a:solidFill>
                            <a:schemeClr val="tx1"/>
                          </a:solidFill>
                          <a:latin typeface="Times New Roman" panose="02020603050405020304" pitchFamily="18" charset="0"/>
                          <a:cs typeface="Times New Roman" panose="02020603050405020304" pitchFamily="18" charset="0"/>
                        </a:rPr>
                        <a:t>ẩm</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Gió</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err="1" smtClean="0">
                          <a:solidFill>
                            <a:schemeClr val="tx1"/>
                          </a:solidFill>
                          <a:latin typeface="Times New Roman" panose="02020603050405020304" pitchFamily="18" charset="0"/>
                          <a:cs typeface="Times New Roman" panose="02020603050405020304" pitchFamily="18" charset="0"/>
                        </a:rPr>
                        <a:t>Quyết</a:t>
                      </a:r>
                      <a:r>
                        <a:rPr lang="en-US" b="1" baseline="0" dirty="0" smtClean="0">
                          <a:solidFill>
                            <a:schemeClr val="tx1"/>
                          </a:solidFill>
                          <a:latin typeface="Times New Roman" panose="02020603050405020304" pitchFamily="18" charset="0"/>
                          <a:cs typeface="Times New Roman" panose="02020603050405020304" pitchFamily="18" charset="0"/>
                        </a:rPr>
                        <a:t> </a:t>
                      </a:r>
                      <a:r>
                        <a:rPr lang="en-US" b="1" baseline="0" dirty="0" err="1" smtClean="0">
                          <a:solidFill>
                            <a:schemeClr val="tx1"/>
                          </a:solidFill>
                          <a:latin typeface="Times New Roman" panose="02020603050405020304" pitchFamily="18" charset="0"/>
                          <a:cs typeface="Times New Roman" panose="02020603050405020304" pitchFamily="18" charset="0"/>
                        </a:rPr>
                        <a:t>đinh</a:t>
                      </a:r>
                      <a:endParaRPr lang="en-US" b="1"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Mưa</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Trung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bình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Cao</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r>
                        <a:rPr lang="en-US" baseline="0" dirty="0" smtClean="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Mưa</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Lạnh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Bình</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thương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Mưa</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Lạnh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Bình</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thường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Có</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Mưa</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Trung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bình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Bình</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thường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r h="303560">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Mưa</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Trung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bình</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Cao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có</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Không</a:t>
                      </a:r>
                      <a:r>
                        <a:rPr lang="en-US" baseline="0" dirty="0" smtClean="0">
                          <a:solidFill>
                            <a:schemeClr val="tx1"/>
                          </a:solidFill>
                          <a:latin typeface="Times New Roman" panose="02020603050405020304" pitchFamily="18" charset="0"/>
                          <a:cs typeface="Times New Roman" panose="02020603050405020304" pitchFamily="18" charset="0"/>
                        </a:rPr>
                        <a:t> </a:t>
                      </a:r>
                      <a:r>
                        <a:rPr lang="en-US" baseline="0" dirty="0" err="1" smtClean="0">
                          <a:solidFill>
                            <a:schemeClr val="tx1"/>
                          </a:solidFill>
                          <a:latin typeface="Times New Roman" panose="02020603050405020304" pitchFamily="18" charset="0"/>
                          <a:cs typeface="Times New Roman" panose="02020603050405020304" pitchFamily="18" charset="0"/>
                        </a:rPr>
                        <a:t>chơi</a:t>
                      </a:r>
                      <a:endParaRPr lang="en-US"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
        <p:nvSpPr>
          <p:cNvPr id="8" name="Rectangle 7"/>
          <p:cNvSpPr/>
          <p:nvPr/>
        </p:nvSpPr>
        <p:spPr>
          <a:xfrm>
            <a:off x="870736" y="3309799"/>
            <a:ext cx="4461478" cy="369332"/>
          </a:xfrm>
          <a:prstGeom prst="rect">
            <a:avLst/>
          </a:prstGeom>
        </p:spPr>
        <p:txBody>
          <a:bodyPr wrap="none">
            <a:spAutoFit/>
          </a:bodyPr>
          <a:lstStyle/>
          <a:p>
            <a:r>
              <a:rPr lang="en-GB" sz="1800" dirty="0">
                <a:solidFill>
                  <a:schemeClr val="tx1"/>
                </a:solidFill>
                <a:latin typeface="Times New Roman" panose="02020603050405020304" pitchFamily="18" charset="0"/>
                <a:cs typeface="Times New Roman" panose="02020603050405020304" pitchFamily="18" charset="0"/>
              </a:rPr>
              <a:t>Thuộc tính </a:t>
            </a:r>
            <a:r>
              <a:rPr lang="en-GB" sz="1800" dirty="0" smtClean="0">
                <a:solidFill>
                  <a:schemeClr val="tx1"/>
                </a:solidFill>
                <a:latin typeface="Times New Roman" panose="02020603050405020304" pitchFamily="18" charset="0"/>
                <a:cs typeface="Times New Roman" panose="02020603050405020304" pitchFamily="18" charset="0"/>
              </a:rPr>
              <a:t>Gió sẽ </a:t>
            </a:r>
            <a:r>
              <a:rPr lang="en-GB" sz="1800" dirty="0">
                <a:solidFill>
                  <a:schemeClr val="tx1"/>
                </a:solidFill>
                <a:latin typeface="Times New Roman" panose="02020603050405020304" pitchFamily="18" charset="0"/>
                <a:cs typeface="Times New Roman" panose="02020603050405020304" pitchFamily="18" charset="0"/>
              </a:rPr>
              <a:t>chia hoàn toàn 2 quyết định</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870736" y="3792425"/>
            <a:ext cx="2618024" cy="369332"/>
          </a:xfrm>
          <a:prstGeom prst="rect">
            <a:avLst/>
          </a:prstGeom>
        </p:spPr>
        <p:txBody>
          <a:bodyPr wrap="none">
            <a:spAutoFit/>
          </a:bodyPr>
          <a:lstStyle/>
          <a:p>
            <a:r>
              <a:rPr lang="en-GB" sz="1800" dirty="0">
                <a:solidFill>
                  <a:schemeClr val="tx1"/>
                </a:solidFill>
                <a:latin typeface="Times New Roman" panose="02020603050405020304" pitchFamily="18" charset="0"/>
                <a:cs typeface="Times New Roman" panose="02020603050405020304" pitchFamily="18" charset="0"/>
              </a:rPr>
              <a:t>=&gt;Chọn thuộc tính độ ẩm </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
        <p:nvSpPr>
          <p:cNvPr id="6" name="Google Shape;901;p34"/>
          <p:cNvSpPr txBox="1"/>
          <p:nvPr/>
        </p:nvSpPr>
        <p:spPr>
          <a:xfrm>
            <a:off x="241614" y="444719"/>
            <a:ext cx="3055686" cy="2656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8" name="Oval 7"/>
          <p:cNvSpPr/>
          <p:nvPr/>
        </p:nvSpPr>
        <p:spPr>
          <a:xfrm>
            <a:off x="3622177" y="181472"/>
            <a:ext cx="1819559" cy="8723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Chơi</a:t>
            </a:r>
            <a:r>
              <a:rPr lang="en-US" dirty="0" smtClean="0"/>
              <a:t> : 9</a:t>
            </a:r>
            <a:endParaRPr lang="en-US" dirty="0" smtClean="0"/>
          </a:p>
          <a:p>
            <a:pPr algn="ctr"/>
            <a:r>
              <a:rPr lang="en-US" dirty="0" err="1" smtClean="0"/>
              <a:t>Không</a:t>
            </a:r>
            <a:r>
              <a:rPr lang="en-US" dirty="0" smtClean="0"/>
              <a:t> </a:t>
            </a:r>
            <a:r>
              <a:rPr lang="en-US" dirty="0" err="1" smtClean="0"/>
              <a:t>chơi</a:t>
            </a:r>
            <a:r>
              <a:rPr lang="en-US" dirty="0" smtClean="0"/>
              <a:t>: 5</a:t>
            </a:r>
            <a:endParaRPr lang="en-US" dirty="0"/>
          </a:p>
        </p:txBody>
      </p:sp>
      <p:cxnSp>
        <p:nvCxnSpPr>
          <p:cNvPr id="11" name="Straight Arrow Connector 10"/>
          <p:cNvCxnSpPr/>
          <p:nvPr/>
        </p:nvCxnSpPr>
        <p:spPr>
          <a:xfrm flipH="1">
            <a:off x="3024627" y="1059573"/>
            <a:ext cx="1339448" cy="650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8" idx="4"/>
            <a:endCxn id="28" idx="2"/>
          </p:cNvCxnSpPr>
          <p:nvPr/>
        </p:nvCxnSpPr>
        <p:spPr>
          <a:xfrm>
            <a:off x="4531957" y="1053825"/>
            <a:ext cx="45613" cy="983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4578938" y="1059235"/>
            <a:ext cx="1364668" cy="645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Oval 14"/>
          <p:cNvSpPr/>
          <p:nvPr/>
        </p:nvSpPr>
        <p:spPr>
          <a:xfrm>
            <a:off x="1814883" y="2059228"/>
            <a:ext cx="1818188" cy="776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Chơi</a:t>
            </a:r>
            <a:r>
              <a:rPr lang="en-US" dirty="0" smtClean="0"/>
              <a:t> : 2</a:t>
            </a:r>
            <a:endParaRPr lang="en-US" dirty="0" smtClean="0"/>
          </a:p>
          <a:p>
            <a:pPr algn="ctr"/>
            <a:r>
              <a:rPr lang="en-US" dirty="0" err="1" smtClean="0"/>
              <a:t>Không</a:t>
            </a:r>
            <a:r>
              <a:rPr lang="en-US" dirty="0" smtClean="0"/>
              <a:t> </a:t>
            </a:r>
            <a:r>
              <a:rPr lang="en-US" dirty="0" err="1" smtClean="0"/>
              <a:t>chơi</a:t>
            </a:r>
            <a:r>
              <a:rPr lang="en-US" dirty="0" smtClean="0"/>
              <a:t>: 3</a:t>
            </a:r>
            <a:endParaRPr lang="en-US" dirty="0"/>
          </a:p>
        </p:txBody>
      </p:sp>
      <p:sp>
        <p:nvSpPr>
          <p:cNvPr id="16" name="Oval 15"/>
          <p:cNvSpPr/>
          <p:nvPr/>
        </p:nvSpPr>
        <p:spPr>
          <a:xfrm>
            <a:off x="3694351" y="2084199"/>
            <a:ext cx="1820897" cy="6818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Chơi</a:t>
            </a:r>
            <a:r>
              <a:rPr lang="en-US" dirty="0" smtClean="0"/>
              <a:t> : 4</a:t>
            </a:r>
            <a:endParaRPr lang="en-US" dirty="0" smtClean="0"/>
          </a:p>
          <a:p>
            <a:pPr algn="ctr"/>
            <a:r>
              <a:rPr lang="en-US" dirty="0" err="1" smtClean="0"/>
              <a:t>Không</a:t>
            </a:r>
            <a:r>
              <a:rPr lang="en-US" dirty="0" smtClean="0"/>
              <a:t> </a:t>
            </a:r>
            <a:r>
              <a:rPr lang="en-US" dirty="0" err="1" smtClean="0"/>
              <a:t>chơi</a:t>
            </a:r>
            <a:r>
              <a:rPr lang="en-US" dirty="0" smtClean="0"/>
              <a:t>: 0</a:t>
            </a:r>
            <a:endParaRPr lang="en-US" dirty="0"/>
          </a:p>
        </p:txBody>
      </p:sp>
      <p:sp>
        <p:nvSpPr>
          <p:cNvPr id="17" name="Oval 16"/>
          <p:cNvSpPr/>
          <p:nvPr/>
        </p:nvSpPr>
        <p:spPr>
          <a:xfrm>
            <a:off x="5576528" y="2068785"/>
            <a:ext cx="1820850" cy="7041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Chơi</a:t>
            </a:r>
            <a:r>
              <a:rPr lang="en-US" dirty="0" smtClean="0"/>
              <a:t> : 3</a:t>
            </a:r>
            <a:endParaRPr lang="en-US" dirty="0" smtClean="0"/>
          </a:p>
          <a:p>
            <a:pPr algn="ctr"/>
            <a:r>
              <a:rPr lang="en-US" dirty="0" err="1" smtClean="0"/>
              <a:t>Không</a:t>
            </a:r>
            <a:r>
              <a:rPr lang="en-US" dirty="0" smtClean="0"/>
              <a:t> </a:t>
            </a:r>
            <a:r>
              <a:rPr lang="en-US" dirty="0" err="1" smtClean="0"/>
              <a:t>chơi</a:t>
            </a:r>
            <a:r>
              <a:rPr lang="en-US" dirty="0" smtClean="0"/>
              <a:t>: 2</a:t>
            </a:r>
            <a:endParaRPr lang="en-US" dirty="0"/>
          </a:p>
        </p:txBody>
      </p:sp>
      <p:cxnSp>
        <p:nvCxnSpPr>
          <p:cNvPr id="18" name="Straight Arrow Connector 17"/>
          <p:cNvCxnSpPr/>
          <p:nvPr/>
        </p:nvCxnSpPr>
        <p:spPr>
          <a:xfrm flipH="1">
            <a:off x="1945174" y="2804315"/>
            <a:ext cx="674821" cy="6779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2893610" y="2850749"/>
            <a:ext cx="622492" cy="600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H="1">
            <a:off x="5819931" y="2785821"/>
            <a:ext cx="637898" cy="9683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6520295" y="2792135"/>
            <a:ext cx="815906" cy="716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Oval 21"/>
          <p:cNvSpPr/>
          <p:nvPr/>
        </p:nvSpPr>
        <p:spPr>
          <a:xfrm>
            <a:off x="583165" y="3866354"/>
            <a:ext cx="1841893" cy="67790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Chơi</a:t>
            </a:r>
            <a:r>
              <a:rPr lang="en-US" dirty="0" smtClean="0"/>
              <a:t> : 2</a:t>
            </a:r>
            <a:endParaRPr lang="en-US" dirty="0" smtClean="0"/>
          </a:p>
          <a:p>
            <a:pPr algn="ctr"/>
            <a:r>
              <a:rPr lang="en-US" dirty="0" err="1" smtClean="0"/>
              <a:t>Không</a:t>
            </a:r>
            <a:r>
              <a:rPr lang="en-US" dirty="0" smtClean="0"/>
              <a:t> </a:t>
            </a:r>
            <a:r>
              <a:rPr lang="en-US" dirty="0" err="1" smtClean="0"/>
              <a:t>chơi</a:t>
            </a:r>
            <a:r>
              <a:rPr lang="en-US" dirty="0" smtClean="0"/>
              <a:t>: 0</a:t>
            </a:r>
            <a:endParaRPr lang="en-US" dirty="0"/>
          </a:p>
        </p:txBody>
      </p:sp>
      <p:sp>
        <p:nvSpPr>
          <p:cNvPr id="23" name="Oval 22"/>
          <p:cNvSpPr/>
          <p:nvPr/>
        </p:nvSpPr>
        <p:spPr>
          <a:xfrm>
            <a:off x="2758533" y="3802702"/>
            <a:ext cx="1846266" cy="7743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Chơi</a:t>
            </a:r>
            <a:r>
              <a:rPr lang="en-US" dirty="0" smtClean="0"/>
              <a:t> : 0</a:t>
            </a:r>
            <a:endParaRPr lang="en-US" dirty="0" smtClean="0"/>
          </a:p>
          <a:p>
            <a:pPr algn="ctr"/>
            <a:r>
              <a:rPr lang="en-US" dirty="0" err="1" smtClean="0"/>
              <a:t>Không</a:t>
            </a:r>
            <a:r>
              <a:rPr lang="en-US" dirty="0" smtClean="0"/>
              <a:t> </a:t>
            </a:r>
            <a:r>
              <a:rPr lang="en-US" dirty="0" err="1" smtClean="0"/>
              <a:t>chơi</a:t>
            </a:r>
            <a:r>
              <a:rPr lang="en-US" dirty="0" smtClean="0"/>
              <a:t>: 3</a:t>
            </a:r>
            <a:endParaRPr lang="en-US" dirty="0"/>
          </a:p>
        </p:txBody>
      </p:sp>
      <p:sp>
        <p:nvSpPr>
          <p:cNvPr id="24" name="Oval 23"/>
          <p:cNvSpPr/>
          <p:nvPr/>
        </p:nvSpPr>
        <p:spPr>
          <a:xfrm>
            <a:off x="4876412" y="3848866"/>
            <a:ext cx="1887037" cy="6575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Chơi</a:t>
            </a:r>
            <a:r>
              <a:rPr lang="en-US" dirty="0" smtClean="0"/>
              <a:t> : 0</a:t>
            </a:r>
            <a:endParaRPr lang="en-US" dirty="0" smtClean="0"/>
          </a:p>
          <a:p>
            <a:pPr algn="ctr"/>
            <a:r>
              <a:rPr lang="en-US" dirty="0" err="1" smtClean="0"/>
              <a:t>Không</a:t>
            </a:r>
            <a:r>
              <a:rPr lang="en-US" dirty="0" smtClean="0"/>
              <a:t> </a:t>
            </a:r>
            <a:r>
              <a:rPr lang="en-US" dirty="0" err="1" smtClean="0"/>
              <a:t>chơi</a:t>
            </a:r>
            <a:r>
              <a:rPr lang="en-US" dirty="0" smtClean="0"/>
              <a:t>: 2</a:t>
            </a:r>
            <a:endParaRPr lang="en-US" dirty="0"/>
          </a:p>
        </p:txBody>
      </p:sp>
      <p:sp>
        <p:nvSpPr>
          <p:cNvPr id="25" name="Oval 24"/>
          <p:cNvSpPr/>
          <p:nvPr/>
        </p:nvSpPr>
        <p:spPr>
          <a:xfrm>
            <a:off x="6838764" y="3819669"/>
            <a:ext cx="1986085" cy="7159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Chơi</a:t>
            </a:r>
            <a:r>
              <a:rPr lang="en-US" dirty="0" smtClean="0"/>
              <a:t> : 3</a:t>
            </a:r>
            <a:endParaRPr lang="en-US" dirty="0" smtClean="0"/>
          </a:p>
          <a:p>
            <a:pPr algn="ctr"/>
            <a:r>
              <a:rPr lang="en-US" dirty="0" err="1" smtClean="0"/>
              <a:t>Không</a:t>
            </a:r>
            <a:r>
              <a:rPr lang="en-US" dirty="0" smtClean="0"/>
              <a:t> </a:t>
            </a:r>
            <a:r>
              <a:rPr lang="en-US" dirty="0" err="1" smtClean="0"/>
              <a:t>chơi</a:t>
            </a:r>
            <a:r>
              <a:rPr lang="en-US" dirty="0" smtClean="0"/>
              <a:t>: 0</a:t>
            </a:r>
            <a:endParaRPr lang="en-US" dirty="0"/>
          </a:p>
        </p:txBody>
      </p:sp>
      <p:sp>
        <p:nvSpPr>
          <p:cNvPr id="26" name="Rectangle 25"/>
          <p:cNvSpPr/>
          <p:nvPr/>
        </p:nvSpPr>
        <p:spPr>
          <a:xfrm>
            <a:off x="3852356" y="1093706"/>
            <a:ext cx="1245886" cy="2842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Quang</a:t>
            </a:r>
            <a:r>
              <a:rPr lang="en-US" dirty="0" smtClean="0"/>
              <a:t> </a:t>
            </a:r>
            <a:r>
              <a:rPr lang="en-US" dirty="0" err="1" smtClean="0"/>
              <a:t>Cảnh</a:t>
            </a:r>
            <a:endParaRPr lang="en-US" dirty="0"/>
          </a:p>
        </p:txBody>
      </p:sp>
      <p:sp>
        <p:nvSpPr>
          <p:cNvPr id="27" name="Rectangle 26"/>
          <p:cNvSpPr/>
          <p:nvPr/>
        </p:nvSpPr>
        <p:spPr>
          <a:xfrm>
            <a:off x="2369026" y="1705957"/>
            <a:ext cx="1147076" cy="320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Nắng</a:t>
            </a:r>
            <a:endParaRPr lang="en-US" dirty="0"/>
          </a:p>
        </p:txBody>
      </p:sp>
      <p:sp>
        <p:nvSpPr>
          <p:cNvPr id="28" name="Rectangle 27"/>
          <p:cNvSpPr/>
          <p:nvPr/>
        </p:nvSpPr>
        <p:spPr>
          <a:xfrm>
            <a:off x="3852356" y="1716764"/>
            <a:ext cx="1450427" cy="320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Nhiều</a:t>
            </a:r>
            <a:r>
              <a:rPr lang="en-US" dirty="0" smtClean="0"/>
              <a:t> </a:t>
            </a:r>
            <a:r>
              <a:rPr lang="en-US" dirty="0" err="1" smtClean="0"/>
              <a:t>mây</a:t>
            </a:r>
            <a:endParaRPr lang="en-US" dirty="0"/>
          </a:p>
        </p:txBody>
      </p:sp>
      <p:sp>
        <p:nvSpPr>
          <p:cNvPr id="29" name="Rectangle 28"/>
          <p:cNvSpPr/>
          <p:nvPr/>
        </p:nvSpPr>
        <p:spPr>
          <a:xfrm>
            <a:off x="5639038" y="1720698"/>
            <a:ext cx="1450427" cy="320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Mưa</a:t>
            </a:r>
            <a:endParaRPr lang="en-US" dirty="0"/>
          </a:p>
        </p:txBody>
      </p:sp>
      <p:sp>
        <p:nvSpPr>
          <p:cNvPr id="30" name="Rectangle 29"/>
          <p:cNvSpPr/>
          <p:nvPr/>
        </p:nvSpPr>
        <p:spPr>
          <a:xfrm>
            <a:off x="2207990" y="2895221"/>
            <a:ext cx="1089310" cy="2565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Độ</a:t>
            </a:r>
            <a:r>
              <a:rPr lang="en-US" dirty="0" smtClean="0"/>
              <a:t> </a:t>
            </a:r>
            <a:r>
              <a:rPr lang="en-US" dirty="0" err="1" smtClean="0"/>
              <a:t>ẩm</a:t>
            </a:r>
            <a:endParaRPr lang="en-US" dirty="0"/>
          </a:p>
        </p:txBody>
      </p:sp>
      <p:sp>
        <p:nvSpPr>
          <p:cNvPr id="31" name="Rectangle 30"/>
          <p:cNvSpPr/>
          <p:nvPr/>
        </p:nvSpPr>
        <p:spPr>
          <a:xfrm>
            <a:off x="6075679" y="2803215"/>
            <a:ext cx="1013786" cy="320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Gió</a:t>
            </a:r>
            <a:endParaRPr lang="en-US" dirty="0"/>
          </a:p>
        </p:txBody>
      </p:sp>
      <p:sp>
        <p:nvSpPr>
          <p:cNvPr id="32" name="Rectangle 31"/>
          <p:cNvSpPr/>
          <p:nvPr/>
        </p:nvSpPr>
        <p:spPr>
          <a:xfrm>
            <a:off x="1060274" y="3517483"/>
            <a:ext cx="1207703" cy="320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Bình</a:t>
            </a:r>
            <a:r>
              <a:rPr lang="en-US" dirty="0" smtClean="0"/>
              <a:t> </a:t>
            </a:r>
            <a:r>
              <a:rPr lang="en-US" dirty="0" err="1" smtClean="0"/>
              <a:t>thường</a:t>
            </a:r>
            <a:endParaRPr lang="en-US" dirty="0"/>
          </a:p>
        </p:txBody>
      </p:sp>
      <p:sp>
        <p:nvSpPr>
          <p:cNvPr id="33" name="Rectangle 32"/>
          <p:cNvSpPr/>
          <p:nvPr/>
        </p:nvSpPr>
        <p:spPr>
          <a:xfrm>
            <a:off x="3190777" y="3450841"/>
            <a:ext cx="884587" cy="320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Cao</a:t>
            </a:r>
            <a:endParaRPr lang="en-US" dirty="0"/>
          </a:p>
        </p:txBody>
      </p:sp>
      <p:sp>
        <p:nvSpPr>
          <p:cNvPr id="34" name="Rectangle 33"/>
          <p:cNvSpPr/>
          <p:nvPr/>
        </p:nvSpPr>
        <p:spPr>
          <a:xfrm>
            <a:off x="5340136" y="3517483"/>
            <a:ext cx="959590" cy="320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Có</a:t>
            </a:r>
            <a:endParaRPr lang="en-US" dirty="0"/>
          </a:p>
        </p:txBody>
      </p:sp>
      <p:sp>
        <p:nvSpPr>
          <p:cNvPr id="35" name="Rectangle 34"/>
          <p:cNvSpPr/>
          <p:nvPr/>
        </p:nvSpPr>
        <p:spPr>
          <a:xfrm>
            <a:off x="6937624" y="3517483"/>
            <a:ext cx="894183" cy="320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Không</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41"/>
          <p:cNvSpPr txBox="1">
            <a:spLocks noGrp="1"/>
          </p:cNvSpPr>
          <p:nvPr>
            <p:ph type="title"/>
          </p:nvPr>
        </p:nvSpPr>
        <p:spPr>
          <a:xfrm>
            <a:off x="1112043" y="1432960"/>
            <a:ext cx="3722534" cy="2299800"/>
          </a:xfrm>
          <a:prstGeom prst="rect">
            <a:avLst/>
          </a:prstGeom>
        </p:spPr>
        <p:txBody>
          <a:bodyPr spcFirstLastPara="1" wrap="square" lIns="91425" tIns="91425" rIns="91425" bIns="91425" anchor="ctr" anchorCtr="0">
            <a:noAutofit/>
          </a:bodyPr>
          <a:lstStyle/>
          <a:p>
            <a:pPr lvl="0" algn="just"/>
            <a:r>
              <a:rPr lang="en-US" sz="4000" smtClean="0"/>
              <a:t>THANKS FOR LISTENING !</a:t>
            </a:r>
            <a:endParaRPr sz="4000"/>
          </a:p>
        </p:txBody>
      </p:sp>
      <p:grpSp>
        <p:nvGrpSpPr>
          <p:cNvPr id="1096" name="Google Shape;1096;p41"/>
          <p:cNvGrpSpPr/>
          <p:nvPr/>
        </p:nvGrpSpPr>
        <p:grpSpPr>
          <a:xfrm>
            <a:off x="2300427" y="112222"/>
            <a:ext cx="6969336" cy="4919052"/>
            <a:chOff x="2300427" y="112222"/>
            <a:chExt cx="6969336" cy="4919052"/>
          </a:xfrm>
        </p:grpSpPr>
        <p:grpSp>
          <p:nvGrpSpPr>
            <p:cNvPr id="1097" name="Google Shape;1097;p41"/>
            <p:cNvGrpSpPr/>
            <p:nvPr/>
          </p:nvGrpSpPr>
          <p:grpSpPr>
            <a:xfrm rot="-2700000" flipH="1">
              <a:off x="3277565" y="987828"/>
              <a:ext cx="3211454" cy="3167835"/>
              <a:chOff x="2632375" y="3610525"/>
              <a:chExt cx="1063875" cy="1049425"/>
            </a:xfrm>
          </p:grpSpPr>
          <p:sp>
            <p:nvSpPr>
              <p:cNvPr id="1098" name="Google Shape;1098;p41"/>
              <p:cNvSpPr/>
              <p:nvPr/>
            </p:nvSpPr>
            <p:spPr>
              <a:xfrm>
                <a:off x="3678750" y="4093825"/>
                <a:ext cx="17500" cy="129950"/>
              </a:xfrm>
              <a:custGeom>
                <a:avLst/>
                <a:gdLst/>
                <a:ahLst/>
                <a:cxnLst/>
                <a:rect l="l" t="t" r="r" b="b"/>
                <a:pathLst>
                  <a:path w="700" h="5198" fill="none" extrusionOk="0">
                    <a:moveTo>
                      <a:pt x="699" y="0"/>
                    </a:moveTo>
                    <a:cubicBezTo>
                      <a:pt x="699" y="1763"/>
                      <a:pt x="456" y="3496"/>
                      <a:pt x="0" y="5198"/>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41"/>
              <p:cNvSpPr/>
              <p:nvPr/>
            </p:nvSpPr>
            <p:spPr>
              <a:xfrm>
                <a:off x="2632375" y="3649275"/>
                <a:ext cx="997000" cy="1010675"/>
              </a:xfrm>
              <a:custGeom>
                <a:avLst/>
                <a:gdLst/>
                <a:ahLst/>
                <a:cxnLst/>
                <a:rect l="l" t="t" r="r" b="b"/>
                <a:pathLst>
                  <a:path w="39880" h="40427" fill="none" extrusionOk="0">
                    <a:moveTo>
                      <a:pt x="39880" y="27600"/>
                    </a:moveTo>
                    <a:cubicBezTo>
                      <a:pt x="33193" y="38937"/>
                      <a:pt x="17387" y="40427"/>
                      <a:pt x="8694" y="30548"/>
                    </a:cubicBezTo>
                    <a:cubicBezTo>
                      <a:pt x="0" y="20639"/>
                      <a:pt x="3526" y="5137"/>
                      <a:pt x="15654" y="1"/>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41"/>
              <p:cNvSpPr/>
              <p:nvPr/>
            </p:nvSpPr>
            <p:spPr>
              <a:xfrm>
                <a:off x="3083000" y="3610525"/>
                <a:ext cx="129950" cy="17500"/>
              </a:xfrm>
              <a:custGeom>
                <a:avLst/>
                <a:gdLst/>
                <a:ahLst/>
                <a:cxnLst/>
                <a:rect l="l" t="t" r="r" b="b"/>
                <a:pathLst>
                  <a:path w="5198" h="700" fill="none" extrusionOk="0">
                    <a:moveTo>
                      <a:pt x="0" y="700"/>
                    </a:moveTo>
                    <a:cubicBezTo>
                      <a:pt x="1702" y="244"/>
                      <a:pt x="3435" y="0"/>
                      <a:pt x="5198" y="0"/>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01" name="Google Shape;1101;p41"/>
            <p:cNvGrpSpPr/>
            <p:nvPr/>
          </p:nvGrpSpPr>
          <p:grpSpPr>
            <a:xfrm rot="-2090361">
              <a:off x="2998105" y="798847"/>
              <a:ext cx="3516348" cy="3545802"/>
              <a:chOff x="6711775" y="1299325"/>
              <a:chExt cx="3277015" cy="3304464"/>
            </a:xfrm>
          </p:grpSpPr>
          <p:sp>
            <p:nvSpPr>
              <p:cNvPr id="1102" name="Google Shape;1102;p41"/>
              <p:cNvSpPr/>
              <p:nvPr/>
            </p:nvSpPr>
            <p:spPr>
              <a:xfrm>
                <a:off x="6711775" y="1327877"/>
                <a:ext cx="3277015" cy="3275912"/>
              </a:xfrm>
              <a:custGeom>
                <a:avLst/>
                <a:gdLst/>
                <a:ahLst/>
                <a:cxnLst/>
                <a:rect l="l" t="t" r="r" b="b"/>
                <a:pathLst>
                  <a:path w="92161" h="92130" fill="none" extrusionOk="0">
                    <a:moveTo>
                      <a:pt x="44348" y="0"/>
                    </a:moveTo>
                    <a:cubicBezTo>
                      <a:pt x="62281" y="0"/>
                      <a:pt x="78421" y="10791"/>
                      <a:pt x="85291" y="27356"/>
                    </a:cubicBezTo>
                    <a:cubicBezTo>
                      <a:pt x="92160" y="43922"/>
                      <a:pt x="88361" y="62980"/>
                      <a:pt x="75686" y="75655"/>
                    </a:cubicBezTo>
                    <a:cubicBezTo>
                      <a:pt x="63011" y="88330"/>
                      <a:pt x="43953" y="92129"/>
                      <a:pt x="27387" y="85260"/>
                    </a:cubicBezTo>
                    <a:cubicBezTo>
                      <a:pt x="10821" y="78421"/>
                      <a:pt x="0" y="62250"/>
                      <a:pt x="0" y="44317"/>
                    </a:cubicBez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41"/>
              <p:cNvSpPr/>
              <p:nvPr/>
            </p:nvSpPr>
            <p:spPr>
              <a:xfrm>
                <a:off x="9627695" y="2121819"/>
                <a:ext cx="85800" cy="71222"/>
              </a:xfrm>
              <a:custGeom>
                <a:avLst/>
                <a:gdLst/>
                <a:ahLst/>
                <a:cxnLst/>
                <a:rect l="l" t="t" r="r" b="b"/>
                <a:pathLst>
                  <a:path w="2413" h="2003" extrusionOk="0">
                    <a:moveTo>
                      <a:pt x="1290" y="0"/>
                    </a:moveTo>
                    <a:cubicBezTo>
                      <a:pt x="1112" y="0"/>
                      <a:pt x="930" y="51"/>
                      <a:pt x="760" y="164"/>
                    </a:cubicBezTo>
                    <a:cubicBezTo>
                      <a:pt x="0" y="650"/>
                      <a:pt x="213" y="1805"/>
                      <a:pt x="1094" y="1988"/>
                    </a:cubicBezTo>
                    <a:cubicBezTo>
                      <a:pt x="1151" y="1998"/>
                      <a:pt x="1209" y="2003"/>
                      <a:pt x="1265" y="2003"/>
                    </a:cubicBezTo>
                    <a:cubicBezTo>
                      <a:pt x="1721" y="2003"/>
                      <a:pt x="2141" y="1687"/>
                      <a:pt x="2249" y="1228"/>
                    </a:cubicBezTo>
                    <a:cubicBezTo>
                      <a:pt x="2413" y="551"/>
                      <a:pt x="1878" y="0"/>
                      <a:pt x="1290"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41"/>
              <p:cNvSpPr/>
              <p:nvPr/>
            </p:nvSpPr>
            <p:spPr>
              <a:xfrm>
                <a:off x="8409670" y="1299325"/>
                <a:ext cx="84982" cy="70546"/>
              </a:xfrm>
              <a:custGeom>
                <a:avLst/>
                <a:gdLst/>
                <a:ahLst/>
                <a:cxnLst/>
                <a:rect l="l" t="t" r="r" b="b"/>
                <a:pathLst>
                  <a:path w="2390" h="1984" extrusionOk="0">
                    <a:moveTo>
                      <a:pt x="1275" y="1"/>
                    </a:moveTo>
                    <a:cubicBezTo>
                      <a:pt x="1094" y="1"/>
                      <a:pt x="907" y="51"/>
                      <a:pt x="730" y="165"/>
                    </a:cubicBezTo>
                    <a:cubicBezTo>
                      <a:pt x="0" y="651"/>
                      <a:pt x="213" y="1776"/>
                      <a:pt x="1094" y="1958"/>
                    </a:cubicBezTo>
                    <a:cubicBezTo>
                      <a:pt x="1166" y="1975"/>
                      <a:pt x="1237" y="1983"/>
                      <a:pt x="1308" y="1983"/>
                    </a:cubicBezTo>
                    <a:cubicBezTo>
                      <a:pt x="1747" y="1983"/>
                      <a:pt x="2145" y="1670"/>
                      <a:pt x="2249" y="1198"/>
                    </a:cubicBezTo>
                    <a:cubicBezTo>
                      <a:pt x="2389" y="546"/>
                      <a:pt x="1868" y="1"/>
                      <a:pt x="1275"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41"/>
              <p:cNvSpPr/>
              <p:nvPr/>
            </p:nvSpPr>
            <p:spPr>
              <a:xfrm>
                <a:off x="8374007" y="4442202"/>
                <a:ext cx="86049" cy="70511"/>
              </a:xfrm>
              <a:custGeom>
                <a:avLst/>
                <a:gdLst/>
                <a:ahLst/>
                <a:cxnLst/>
                <a:rect l="l" t="t" r="r" b="b"/>
                <a:pathLst>
                  <a:path w="2420" h="1983" extrusionOk="0">
                    <a:moveTo>
                      <a:pt x="1293" y="0"/>
                    </a:moveTo>
                    <a:cubicBezTo>
                      <a:pt x="1114" y="0"/>
                      <a:pt x="930" y="51"/>
                      <a:pt x="760" y="164"/>
                    </a:cubicBezTo>
                    <a:cubicBezTo>
                      <a:pt x="0" y="651"/>
                      <a:pt x="243" y="1775"/>
                      <a:pt x="1094" y="1958"/>
                    </a:cubicBezTo>
                    <a:cubicBezTo>
                      <a:pt x="1170" y="1974"/>
                      <a:pt x="1245" y="1983"/>
                      <a:pt x="1319" y="1983"/>
                    </a:cubicBezTo>
                    <a:cubicBezTo>
                      <a:pt x="1777" y="1983"/>
                      <a:pt x="2175" y="1669"/>
                      <a:pt x="2280" y="1198"/>
                    </a:cubicBezTo>
                    <a:cubicBezTo>
                      <a:pt x="2420" y="545"/>
                      <a:pt x="1881" y="0"/>
                      <a:pt x="129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41"/>
              <p:cNvSpPr/>
              <p:nvPr/>
            </p:nvSpPr>
            <p:spPr>
              <a:xfrm>
                <a:off x="7136035" y="3984554"/>
                <a:ext cx="79755" cy="70511"/>
              </a:xfrm>
              <a:custGeom>
                <a:avLst/>
                <a:gdLst/>
                <a:ahLst/>
                <a:cxnLst/>
                <a:rect l="l" t="t" r="r" b="b"/>
                <a:pathLst>
                  <a:path w="2243" h="1983" extrusionOk="0">
                    <a:moveTo>
                      <a:pt x="1142" y="0"/>
                    </a:moveTo>
                    <a:cubicBezTo>
                      <a:pt x="744" y="0"/>
                      <a:pt x="355" y="224"/>
                      <a:pt x="227" y="725"/>
                    </a:cubicBezTo>
                    <a:cubicBezTo>
                      <a:pt x="1" y="1508"/>
                      <a:pt x="611" y="1982"/>
                      <a:pt x="1209" y="1982"/>
                    </a:cubicBezTo>
                    <a:cubicBezTo>
                      <a:pt x="1655" y="1982"/>
                      <a:pt x="2094" y="1718"/>
                      <a:pt x="2172" y="1120"/>
                    </a:cubicBezTo>
                    <a:cubicBezTo>
                      <a:pt x="2242" y="418"/>
                      <a:pt x="1684" y="0"/>
                      <a:pt x="1142"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07" name="Google Shape;1107;p41"/>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41"/>
            <p:cNvSpPr/>
            <p:nvPr/>
          </p:nvSpPr>
          <p:spPr>
            <a:xfrm>
              <a:off x="8125138" y="25506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41"/>
            <p:cNvSpPr/>
            <p:nvPr/>
          </p:nvSpPr>
          <p:spPr>
            <a:xfrm>
              <a:off x="7635482" y="1707875"/>
              <a:ext cx="1022922" cy="1022889"/>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41"/>
            <p:cNvSpPr/>
            <p:nvPr/>
          </p:nvSpPr>
          <p:spPr>
            <a:xfrm>
              <a:off x="7949075" y="2021471"/>
              <a:ext cx="347255" cy="347255"/>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326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41"/>
            <p:cNvSpPr/>
            <p:nvPr/>
          </p:nvSpPr>
          <p:spPr>
            <a:xfrm>
              <a:off x="6371009" y="2406273"/>
              <a:ext cx="327468" cy="328444"/>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41"/>
            <p:cNvSpPr/>
            <p:nvPr/>
          </p:nvSpPr>
          <p:spPr>
            <a:xfrm>
              <a:off x="6403651" y="2439892"/>
              <a:ext cx="262183" cy="261174"/>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41"/>
            <p:cNvSpPr/>
            <p:nvPr/>
          </p:nvSpPr>
          <p:spPr>
            <a:xfrm>
              <a:off x="6440263" y="2476504"/>
              <a:ext cx="188956" cy="187980"/>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41"/>
            <p:cNvSpPr/>
            <p:nvPr/>
          </p:nvSpPr>
          <p:spPr>
            <a:xfrm>
              <a:off x="7136942" y="25239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5" name="Google Shape;1115;p41"/>
          <p:cNvGrpSpPr/>
          <p:nvPr/>
        </p:nvGrpSpPr>
        <p:grpSpPr>
          <a:xfrm rot="10800000" flipH="1">
            <a:off x="7154325" y="3924763"/>
            <a:ext cx="474200" cy="1505350"/>
            <a:chOff x="3995775" y="-443725"/>
            <a:chExt cx="474200" cy="1505350"/>
          </a:xfrm>
        </p:grpSpPr>
        <p:sp>
          <p:nvSpPr>
            <p:cNvPr id="1116" name="Google Shape;1116;p4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4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9"/>
          <p:cNvSpPr txBox="1">
            <a:spLocks noGrp="1"/>
          </p:cNvSpPr>
          <p:nvPr>
            <p:ph type="title"/>
          </p:nvPr>
        </p:nvSpPr>
        <p:spPr>
          <a:xfrm>
            <a:off x="713325" y="633192"/>
            <a:ext cx="4254600" cy="86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mtClean="0"/>
              <a:t>Khái niệm</a:t>
            </a:r>
            <a:endParaRPr lang="en-GB" smtClean="0"/>
          </a:p>
        </p:txBody>
      </p:sp>
      <p:sp>
        <p:nvSpPr>
          <p:cNvPr id="1040" name="Google Shape;1040;p39"/>
          <p:cNvSpPr txBox="1">
            <a:spLocks noGrp="1"/>
          </p:cNvSpPr>
          <p:nvPr>
            <p:ph type="body" idx="1"/>
          </p:nvPr>
        </p:nvSpPr>
        <p:spPr>
          <a:xfrm>
            <a:off x="476815" y="1297675"/>
            <a:ext cx="4032840" cy="1784949"/>
          </a:xfrm>
          <a:prstGeom prst="rect">
            <a:avLst/>
          </a:prstGeom>
        </p:spPr>
        <p:txBody>
          <a:bodyPr spcFirstLastPara="1" wrap="square" lIns="91425" tIns="91425" rIns="91425" bIns="91425" anchor="ctr" anchorCtr="0">
            <a:noAutofit/>
          </a:bodyPr>
          <a:lstStyle/>
          <a:p>
            <a:pPr marL="0" lvl="0" indent="0" algn="just">
              <a:buClr>
                <a:srgbClr val="273D40"/>
              </a:buClr>
              <a:buSzPts val="600"/>
              <a:buNone/>
            </a:pPr>
            <a:r>
              <a:rPr lang="en-US" sz="2000" smtClean="0"/>
              <a:t>Dùng để phân lớp các mẫu dữ liệu</a:t>
            </a:r>
            <a:endParaRPr lang="en-US" sz="2000" smtClean="0"/>
          </a:p>
          <a:p>
            <a:pPr marL="0" lvl="0" indent="0" algn="just">
              <a:buClr>
                <a:srgbClr val="273D40"/>
              </a:buClr>
              <a:buSzPts val="600"/>
              <a:buNone/>
            </a:pPr>
            <a:r>
              <a:rPr lang="en-US" sz="2000" smtClean="0"/>
              <a:t>Một dạng học máy có giám sát</a:t>
            </a:r>
            <a:endParaRPr lang="en-US" sz="2000" smtClean="0"/>
          </a:p>
          <a:p>
            <a:pPr marL="0" lvl="0" indent="0" algn="just">
              <a:buClr>
                <a:srgbClr val="273D40"/>
              </a:buClr>
              <a:buSzPts val="600"/>
              <a:buNone/>
            </a:pPr>
            <a:r>
              <a:rPr lang="en-US" sz="2000" smtClean="0"/>
              <a:t>Xử lý dựa trên 1 khối dữ liệu huấn luyện</a:t>
            </a:r>
            <a:endParaRPr lang="en-US" sz="2000"/>
          </a:p>
        </p:txBody>
      </p:sp>
      <p:sp>
        <p:nvSpPr>
          <p:cNvPr id="23" name="Google Shape;1040;p39"/>
          <p:cNvSpPr txBox="1"/>
          <p:nvPr/>
        </p:nvSpPr>
        <p:spPr>
          <a:xfrm>
            <a:off x="476815" y="2702312"/>
            <a:ext cx="4593950" cy="17849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Lato"/>
              <a:buChar char="●"/>
              <a:defRPr sz="14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Lato"/>
              <a:buChar char="○"/>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Lato"/>
              <a:buChar char="■"/>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Lato"/>
              <a:buChar char="●"/>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Lato"/>
              <a:buChar char="○"/>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Lato"/>
              <a:buChar char="■"/>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Lat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Lato"/>
              <a:buChar char="○"/>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Lato"/>
              <a:buChar char="■"/>
              <a:defRPr sz="1400" b="0" i="0" u="none" strike="noStrike" cap="none">
                <a:solidFill>
                  <a:schemeClr val="dk2"/>
                </a:solidFill>
                <a:latin typeface="Source Sans Pro"/>
                <a:ea typeface="Source Sans Pro"/>
                <a:cs typeface="Source Sans Pro"/>
                <a:sym typeface="Source Sans Pro"/>
              </a:defRPr>
            </a:lvl9pPr>
          </a:lstStyle>
          <a:p>
            <a:pPr marL="0" indent="0" algn="just">
              <a:buClr>
                <a:srgbClr val="273D40"/>
              </a:buClr>
              <a:buSzPts val="600"/>
              <a:buFont typeface="Lato"/>
              <a:buNone/>
            </a:pPr>
            <a:r>
              <a:rPr lang="en-US" sz="2000" smtClean="0"/>
              <a:t>Thuộc tính đối tượng</a:t>
            </a:r>
            <a:endParaRPr lang="en-US" sz="2000" smtClean="0"/>
          </a:p>
          <a:p>
            <a:pPr marL="0" indent="0" algn="just">
              <a:buClr>
                <a:srgbClr val="273D40"/>
              </a:buClr>
              <a:buSzPts val="600"/>
              <a:buFont typeface="Lato"/>
              <a:buNone/>
            </a:pPr>
            <a:r>
              <a:rPr lang="en-US" sz="2000" smtClean="0"/>
              <a:t>Thuộc tính phân lớp</a:t>
            </a:r>
            <a:endParaRPr lang="en-US" sz="2000"/>
          </a:p>
        </p:txBody>
      </p:sp>
      <p:sp>
        <p:nvSpPr>
          <p:cNvPr id="3" name="AutoShape 6" descr="Cây quyết định là gì? Ví dụ về cây quyết địn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7178" name="Picture 10" descr="Cây quyết định (DECISION TREE) là gì ? Phân loại và ưu điểm của cây quyết  định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09655" y="1522349"/>
            <a:ext cx="4484477" cy="2359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0">
                                            <p:txEl>
                                              <p:pRg st="0" end="0"/>
                                            </p:txEl>
                                          </p:spTgt>
                                        </p:tgtEl>
                                        <p:attrNameLst>
                                          <p:attrName>style.visibility</p:attrName>
                                        </p:attrNameLst>
                                      </p:cBhvr>
                                      <p:to>
                                        <p:strVal val="visible"/>
                                      </p:to>
                                    </p:set>
                                    <p:animEffect transition="in" filter="wipe(down)">
                                      <p:cBhvr>
                                        <p:cTn id="7" dur="500"/>
                                        <p:tgtEl>
                                          <p:spTgt spid="10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40">
                                            <p:txEl>
                                              <p:pRg st="1" end="1"/>
                                            </p:txEl>
                                          </p:spTgt>
                                        </p:tgtEl>
                                        <p:attrNameLst>
                                          <p:attrName>style.visibility</p:attrName>
                                        </p:attrNameLst>
                                      </p:cBhvr>
                                      <p:to>
                                        <p:strVal val="visible"/>
                                      </p:to>
                                    </p:set>
                                    <p:animEffect transition="in" filter="wipe(down)">
                                      <p:cBhvr>
                                        <p:cTn id="12" dur="500"/>
                                        <p:tgtEl>
                                          <p:spTgt spid="10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40">
                                            <p:txEl>
                                              <p:pRg st="2" end="2"/>
                                            </p:txEl>
                                          </p:spTgt>
                                        </p:tgtEl>
                                        <p:attrNameLst>
                                          <p:attrName>style.visibility</p:attrName>
                                        </p:attrNameLst>
                                      </p:cBhvr>
                                      <p:to>
                                        <p:strVal val="visible"/>
                                      </p:to>
                                    </p:set>
                                    <p:animEffect transition="in" filter="wipe(down)">
                                      <p:cBhvr>
                                        <p:cTn id="17" dur="500"/>
                                        <p:tgtEl>
                                          <p:spTgt spid="10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0" end="0"/>
                                            </p:txEl>
                                          </p:spTgt>
                                        </p:tgtEl>
                                        <p:attrNameLst>
                                          <p:attrName>style.visibility</p:attrName>
                                        </p:attrNameLst>
                                      </p:cBhvr>
                                      <p:to>
                                        <p:strVal val="visible"/>
                                      </p:to>
                                    </p:set>
                                    <p:animEffect transition="in" filter="wipe(down)">
                                      <p:cBhvr>
                                        <p:cTn id="22" dur="500"/>
                                        <p:tgtEl>
                                          <p:spTgt spid="2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1" end="1"/>
                                            </p:txEl>
                                          </p:spTgt>
                                        </p:tgtEl>
                                        <p:attrNameLst>
                                          <p:attrName>style.visibility</p:attrName>
                                        </p:attrNameLst>
                                      </p:cBhvr>
                                      <p:to>
                                        <p:strVal val="visible"/>
                                      </p:to>
                                    </p:set>
                                    <p:animEffect transition="in" filter="wipe(down)">
                                      <p:cBhvr>
                                        <p:cTn id="27" dur="5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 grpId="0" build="p"/>
      <p:bldP spid="2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9"/>
          <p:cNvSpPr txBox="1">
            <a:spLocks noGrp="1"/>
          </p:cNvSpPr>
          <p:nvPr>
            <p:ph type="title"/>
          </p:nvPr>
        </p:nvSpPr>
        <p:spPr>
          <a:xfrm>
            <a:off x="713325" y="446156"/>
            <a:ext cx="4254600" cy="86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mtClean="0"/>
              <a:t>Cách xây dựng</a:t>
            </a:r>
            <a:endParaRPr lang="en-GB" smtClean="0"/>
          </a:p>
        </p:txBody>
      </p:sp>
      <p:sp>
        <p:nvSpPr>
          <p:cNvPr id="7" name="Google Shape;960;p36"/>
          <p:cNvSpPr txBox="1"/>
          <p:nvPr/>
        </p:nvSpPr>
        <p:spPr>
          <a:xfrm>
            <a:off x="713325" y="1161322"/>
            <a:ext cx="3663300" cy="352844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spcAft>
                <a:spcPts val="1600"/>
              </a:spcAft>
            </a:pPr>
            <a:r>
              <a:rPr lang="en-US" sz="2000" smtClean="0">
                <a:solidFill>
                  <a:schemeClr val="tx1"/>
                </a:solidFill>
                <a:latin typeface="Times New Roman" panose="02020603050405020304" pitchFamily="18" charset="0"/>
                <a:cs typeface="Times New Roman" panose="02020603050405020304" pitchFamily="18" charset="0"/>
              </a:rPr>
              <a:t>Chọn 1 thuộc tính để phân chia dữ liệu qua các nút trên cây con</a:t>
            </a:r>
            <a:endParaRPr lang="en-US" sz="2000" smtClean="0">
              <a:solidFill>
                <a:schemeClr val="tx1"/>
              </a:solidFill>
              <a:latin typeface="Times New Roman" panose="02020603050405020304" pitchFamily="18" charset="0"/>
              <a:cs typeface="Times New Roman" panose="02020603050405020304" pitchFamily="18" charset="0"/>
            </a:endParaRPr>
          </a:p>
          <a:p>
            <a:pPr algn="just">
              <a:spcAft>
                <a:spcPts val="1600"/>
              </a:spcAft>
            </a:pPr>
            <a:r>
              <a:rPr lang="en-US" sz="2000" smtClean="0">
                <a:solidFill>
                  <a:schemeClr val="tx1"/>
                </a:solidFill>
                <a:latin typeface="Times New Roman" panose="02020603050405020304" pitchFamily="18" charset="0"/>
                <a:cs typeface="Times New Roman" panose="02020603050405020304" pitchFamily="18" charset="0"/>
              </a:rPr>
              <a:t>Phân chia các thuộc tính tiếp </a:t>
            </a:r>
            <a:r>
              <a:rPr lang="en-US" sz="2000" smtClean="0">
                <a:solidFill>
                  <a:schemeClr val="tx1"/>
                </a:solidFill>
                <a:latin typeface="Times New Roman" panose="02020603050405020304" pitchFamily="18" charset="0"/>
                <a:cs typeface="Times New Roman" panose="02020603050405020304" pitchFamily="18" charset="0"/>
              </a:rPr>
              <a:t>theo</a:t>
            </a:r>
            <a:endParaRPr lang="en-US" sz="2000" smtClean="0">
              <a:solidFill>
                <a:schemeClr val="tx1"/>
              </a:solidFill>
              <a:latin typeface="Times New Roman" panose="02020603050405020304" pitchFamily="18" charset="0"/>
              <a:cs typeface="Times New Roman" panose="02020603050405020304" pitchFamily="18" charset="0"/>
            </a:endParaRPr>
          </a:p>
          <a:p>
            <a:pPr algn="just">
              <a:spcAft>
                <a:spcPts val="1600"/>
              </a:spcAft>
            </a:pPr>
            <a:r>
              <a:rPr lang="vi-VN" sz="2000">
                <a:solidFill>
                  <a:schemeClr val="tx1"/>
                </a:solidFill>
                <a:latin typeface="Times New Roman" panose="02020603050405020304" pitchFamily="18" charset="0"/>
                <a:cs typeface="Times New Roman" panose="02020603050405020304" pitchFamily="18" charset="0"/>
              </a:rPr>
              <a:t>Cho đến khi: </a:t>
            </a:r>
            <a:endParaRPr lang="vi-VN" sz="2000">
              <a:solidFill>
                <a:schemeClr val="tx1"/>
              </a:solidFill>
              <a:latin typeface="Times New Roman" panose="02020603050405020304" pitchFamily="18" charset="0"/>
              <a:cs typeface="Times New Roman" panose="02020603050405020304" pitchFamily="18" charset="0"/>
            </a:endParaRPr>
          </a:p>
          <a:p>
            <a:pPr marL="342900" indent="-342900" algn="just">
              <a:spcAft>
                <a:spcPts val="1600"/>
              </a:spcAft>
              <a:buFont typeface="Arial" panose="020B0604020202020204" pitchFamily="34" charset="0"/>
              <a:buChar char="•"/>
            </a:pPr>
            <a:r>
              <a:rPr lang="vi-VN" sz="2000">
                <a:solidFill>
                  <a:schemeClr val="tx1"/>
                </a:solidFill>
                <a:latin typeface="Times New Roman" panose="02020603050405020304" pitchFamily="18" charset="0"/>
                <a:cs typeface="Times New Roman" panose="02020603050405020304" pitchFamily="18" charset="0"/>
              </a:rPr>
              <a:t>Các nút tương ứng 1 lớp</a:t>
            </a:r>
            <a:endParaRPr lang="vi-VN" sz="2000">
              <a:solidFill>
                <a:schemeClr val="tx1"/>
              </a:solidFill>
              <a:latin typeface="Times New Roman" panose="02020603050405020304" pitchFamily="18" charset="0"/>
              <a:cs typeface="Times New Roman" panose="02020603050405020304" pitchFamily="18" charset="0"/>
            </a:endParaRPr>
          </a:p>
          <a:p>
            <a:pPr marL="342900" indent="-342900" algn="just">
              <a:spcAft>
                <a:spcPts val="1600"/>
              </a:spcAft>
              <a:buFont typeface="Arial" panose="020B0604020202020204" pitchFamily="34" charset="0"/>
              <a:buChar char="•"/>
            </a:pPr>
            <a:r>
              <a:rPr lang="vi-VN" sz="2000">
                <a:solidFill>
                  <a:schemeClr val="tx1"/>
                </a:solidFill>
                <a:latin typeface="Times New Roman" panose="02020603050405020304" pitchFamily="18" charset="0"/>
                <a:cs typeface="Times New Roman" panose="02020603050405020304" pitchFamily="18" charset="0"/>
              </a:rPr>
              <a:t>Đạt độ sâu cực đại</a:t>
            </a:r>
            <a:endParaRPr lang="vi-VN" sz="2000">
              <a:solidFill>
                <a:schemeClr val="tx1"/>
              </a:solidFill>
              <a:latin typeface="Times New Roman" panose="02020603050405020304" pitchFamily="18" charset="0"/>
              <a:cs typeface="Times New Roman" panose="02020603050405020304" pitchFamily="18" charset="0"/>
            </a:endParaRPr>
          </a:p>
          <a:p>
            <a:pPr marL="342900" indent="-342900" algn="just">
              <a:spcAft>
                <a:spcPts val="1600"/>
              </a:spcAft>
              <a:buFont typeface="Arial" panose="020B0604020202020204" pitchFamily="34" charset="0"/>
              <a:buChar char="•"/>
            </a:pPr>
            <a:r>
              <a:rPr lang="vi-VN" sz="2000">
                <a:solidFill>
                  <a:schemeClr val="tx1"/>
                </a:solidFill>
                <a:latin typeface="Times New Roman" panose="02020603050405020304" pitchFamily="18" charset="0"/>
                <a:cs typeface="Times New Roman" panose="02020603050405020304" pitchFamily="18" charset="0"/>
              </a:rPr>
              <a:t>Đạt được 1 hiệu suất </a:t>
            </a:r>
            <a:endParaRPr lang="vi-VN" sz="2000">
              <a:solidFill>
                <a:schemeClr val="tx1"/>
              </a:solidFill>
              <a:latin typeface="Times New Roman" panose="02020603050405020304" pitchFamily="18" charset="0"/>
              <a:cs typeface="Times New Roman" panose="02020603050405020304" pitchFamily="18" charset="0"/>
            </a:endParaRPr>
          </a:p>
          <a:p>
            <a:pPr algn="just">
              <a:spcAft>
                <a:spcPts val="1600"/>
              </a:spcAft>
            </a:pPr>
            <a:endParaRPr lang="en-US" sz="2000" smtClean="0">
              <a:solidFill>
                <a:schemeClr val="tx1"/>
              </a:solidFill>
              <a:latin typeface="Times New Roman" panose="02020603050405020304" pitchFamily="18" charset="0"/>
              <a:cs typeface="Times New Roman" panose="02020603050405020304" pitchFamily="18" charset="0"/>
            </a:endParaRPr>
          </a:p>
        </p:txBody>
      </p:sp>
      <p:cxnSp>
        <p:nvCxnSpPr>
          <p:cNvPr id="31" name="Straight Connector 30"/>
          <p:cNvCxnSpPr>
            <a:endCxn id="55" idx="0"/>
          </p:cNvCxnSpPr>
          <p:nvPr/>
        </p:nvCxnSpPr>
        <p:spPr>
          <a:xfrm flipH="1">
            <a:off x="5350037" y="1161322"/>
            <a:ext cx="1294446" cy="544446"/>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a:endCxn id="47" idx="0"/>
          </p:cNvCxnSpPr>
          <p:nvPr/>
        </p:nvCxnSpPr>
        <p:spPr>
          <a:xfrm>
            <a:off x="6644483" y="1161322"/>
            <a:ext cx="121360" cy="67978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a:endCxn id="38" idx="0"/>
          </p:cNvCxnSpPr>
          <p:nvPr/>
        </p:nvCxnSpPr>
        <p:spPr>
          <a:xfrm>
            <a:off x="6644483" y="1161322"/>
            <a:ext cx="1471124" cy="578620"/>
          </a:xfrm>
          <a:prstGeom prst="line">
            <a:avLst/>
          </a:prstGeom>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4702431" y="1314371"/>
            <a:ext cx="1019907" cy="307777"/>
          </a:xfrm>
          <a:prstGeom prst="rect">
            <a:avLst/>
          </a:prstGeom>
          <a:noFill/>
        </p:spPr>
        <p:txBody>
          <a:bodyPr wrap="square" rtlCol="0">
            <a:spAutoFit/>
          </a:bodyPr>
          <a:lstStyle/>
          <a:p>
            <a:r>
              <a:rPr lang="en-US" dirty="0">
                <a:solidFill>
                  <a:schemeClr val="tx1"/>
                </a:solidFill>
              </a:rPr>
              <a:t>Nắng </a:t>
            </a:r>
            <a:endParaRPr lang="en-US" dirty="0">
              <a:solidFill>
                <a:schemeClr val="tx1"/>
              </a:solidFill>
            </a:endParaRPr>
          </a:p>
        </p:txBody>
      </p:sp>
      <p:sp>
        <p:nvSpPr>
          <p:cNvPr id="35" name="TextBox 34"/>
          <p:cNvSpPr txBox="1"/>
          <p:nvPr/>
        </p:nvSpPr>
        <p:spPr>
          <a:xfrm>
            <a:off x="6254715" y="1328279"/>
            <a:ext cx="1019907" cy="307777"/>
          </a:xfrm>
          <a:prstGeom prst="rect">
            <a:avLst/>
          </a:prstGeom>
          <a:noFill/>
        </p:spPr>
        <p:txBody>
          <a:bodyPr wrap="square" rtlCol="0">
            <a:spAutoFit/>
          </a:bodyPr>
          <a:lstStyle/>
          <a:p>
            <a:r>
              <a:rPr lang="en-US" dirty="0">
                <a:solidFill>
                  <a:schemeClr val="tx1"/>
                </a:solidFill>
              </a:rPr>
              <a:t>Mây </a:t>
            </a:r>
            <a:endParaRPr lang="en-US" dirty="0">
              <a:solidFill>
                <a:schemeClr val="tx1"/>
              </a:solidFill>
            </a:endParaRPr>
          </a:p>
        </p:txBody>
      </p:sp>
      <p:sp>
        <p:nvSpPr>
          <p:cNvPr id="36" name="TextBox 35"/>
          <p:cNvSpPr txBox="1"/>
          <p:nvPr/>
        </p:nvSpPr>
        <p:spPr>
          <a:xfrm>
            <a:off x="7752602" y="1337935"/>
            <a:ext cx="1019907" cy="307777"/>
          </a:xfrm>
          <a:prstGeom prst="rect">
            <a:avLst/>
          </a:prstGeom>
          <a:noFill/>
        </p:spPr>
        <p:txBody>
          <a:bodyPr wrap="square" rtlCol="0">
            <a:spAutoFit/>
          </a:bodyPr>
          <a:lstStyle/>
          <a:p>
            <a:r>
              <a:rPr lang="en-US" smtClean="0">
                <a:solidFill>
                  <a:schemeClr val="tx1"/>
                </a:solidFill>
              </a:rPr>
              <a:t>Mưa </a:t>
            </a:r>
            <a:endParaRPr lang="en-US" dirty="0">
              <a:solidFill>
                <a:schemeClr val="tx1"/>
              </a:solidFill>
            </a:endParaRPr>
          </a:p>
        </p:txBody>
      </p:sp>
      <p:sp>
        <p:nvSpPr>
          <p:cNvPr id="38" name="Rectangle 37"/>
          <p:cNvSpPr/>
          <p:nvPr/>
        </p:nvSpPr>
        <p:spPr>
          <a:xfrm>
            <a:off x="7500933" y="1739942"/>
            <a:ext cx="1229347" cy="625217"/>
          </a:xfrm>
          <a:prstGeom prst="rect">
            <a:avLst/>
          </a:prstGeom>
          <a:solidFill>
            <a:schemeClr val="tx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Gió</a:t>
            </a:r>
            <a:endParaRPr lang="en-US" dirty="0">
              <a:solidFill>
                <a:schemeClr val="bg1"/>
              </a:solidFill>
            </a:endParaRPr>
          </a:p>
        </p:txBody>
      </p:sp>
      <p:cxnSp>
        <p:nvCxnSpPr>
          <p:cNvPr id="39" name="Straight Connector 38"/>
          <p:cNvCxnSpPr>
            <a:stCxn id="55" idx="2"/>
            <a:endCxn id="44" idx="0"/>
          </p:cNvCxnSpPr>
          <p:nvPr/>
        </p:nvCxnSpPr>
        <p:spPr>
          <a:xfrm flipH="1">
            <a:off x="4857195" y="2330985"/>
            <a:ext cx="492842" cy="720208"/>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a:stCxn id="55" idx="2"/>
            <a:endCxn id="43" idx="0"/>
          </p:cNvCxnSpPr>
          <p:nvPr/>
        </p:nvCxnSpPr>
        <p:spPr>
          <a:xfrm>
            <a:off x="5350037" y="2330985"/>
            <a:ext cx="657086" cy="775177"/>
          </a:xfrm>
          <a:prstGeom prst="line">
            <a:avLst/>
          </a:prstGeom>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4188343" y="2517871"/>
            <a:ext cx="1012196" cy="307777"/>
          </a:xfrm>
          <a:prstGeom prst="rect">
            <a:avLst/>
          </a:prstGeom>
          <a:noFill/>
        </p:spPr>
        <p:txBody>
          <a:bodyPr wrap="square" rtlCol="0">
            <a:spAutoFit/>
          </a:bodyPr>
          <a:lstStyle/>
          <a:p>
            <a:r>
              <a:rPr lang="en-US">
                <a:solidFill>
                  <a:schemeClr val="tx1"/>
                </a:solidFill>
                <a:latin typeface="Times New Roman" panose="02020603050405020304" pitchFamily="18" charset="0"/>
                <a:cs typeface="Times New Roman" panose="02020603050405020304" pitchFamily="18" charset="0"/>
              </a:rPr>
              <a:t>&lt;</a:t>
            </a:r>
            <a:r>
              <a:rPr lang="en-US" smtClean="0">
                <a:solidFill>
                  <a:schemeClr val="tx1"/>
                </a:solidFill>
                <a:latin typeface="Times New Roman" panose="02020603050405020304" pitchFamily="18" charset="0"/>
                <a:cs typeface="Times New Roman" panose="02020603050405020304" pitchFamily="18" charset="0"/>
              </a:rPr>
              <a:t>35°C</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2" name="TextBox 41"/>
          <p:cNvSpPr txBox="1"/>
          <p:nvPr/>
        </p:nvSpPr>
        <p:spPr>
          <a:xfrm>
            <a:off x="5722338" y="2541787"/>
            <a:ext cx="1012196" cy="307777"/>
          </a:xfrm>
          <a:prstGeom prst="rect">
            <a:avLst/>
          </a:prstGeom>
          <a:noFill/>
        </p:spPr>
        <p:txBody>
          <a:bodyPr wrap="square" rtlCol="0">
            <a:spAutoFit/>
          </a:bodyPr>
          <a:lstStyle/>
          <a:p>
            <a:r>
              <a:rPr lang="en-US">
                <a:solidFill>
                  <a:schemeClr val="tx1"/>
                </a:solidFill>
                <a:latin typeface="Times New Roman" panose="02020603050405020304" pitchFamily="18" charset="0"/>
                <a:cs typeface="Times New Roman" panose="02020603050405020304" pitchFamily="18" charset="0"/>
              </a:rPr>
              <a:t>&gt;</a:t>
            </a:r>
            <a:r>
              <a:rPr lang="en-US" smtClean="0">
                <a:solidFill>
                  <a:schemeClr val="tx1"/>
                </a:solidFill>
                <a:latin typeface="Times New Roman" panose="02020603050405020304" pitchFamily="18" charset="0"/>
                <a:cs typeface="Times New Roman" panose="02020603050405020304" pitchFamily="18" charset="0"/>
              </a:rPr>
              <a:t>35°C</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3" name="Oval 42"/>
          <p:cNvSpPr/>
          <p:nvPr/>
        </p:nvSpPr>
        <p:spPr>
          <a:xfrm>
            <a:off x="5536735" y="3106162"/>
            <a:ext cx="940776" cy="624024"/>
          </a:xfrm>
          <a:prstGeom prst="ellipse">
            <a:avLst/>
          </a:prstGeom>
          <a:solidFill>
            <a:schemeClr val="tx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300" dirty="0">
                <a:solidFill>
                  <a:schemeClr val="bg1"/>
                </a:solidFill>
                <a:latin typeface="Times New Roman" panose="02020603050405020304" pitchFamily="18" charset="0"/>
                <a:cs typeface="Times New Roman" panose="02020603050405020304" pitchFamily="18" charset="0"/>
              </a:rPr>
              <a:t>Không đi </a:t>
            </a:r>
            <a:endParaRPr lang="en-US" sz="1300" dirty="0">
              <a:solidFill>
                <a:schemeClr val="bg1"/>
              </a:solidFill>
              <a:latin typeface="Times New Roman" panose="02020603050405020304" pitchFamily="18" charset="0"/>
              <a:cs typeface="Times New Roman" panose="02020603050405020304" pitchFamily="18" charset="0"/>
            </a:endParaRPr>
          </a:p>
        </p:txBody>
      </p:sp>
      <p:sp>
        <p:nvSpPr>
          <p:cNvPr id="44" name="Oval 43"/>
          <p:cNvSpPr/>
          <p:nvPr/>
        </p:nvSpPr>
        <p:spPr>
          <a:xfrm>
            <a:off x="4460608" y="3051193"/>
            <a:ext cx="793174" cy="625217"/>
          </a:xfrm>
          <a:prstGeom prst="ellipse">
            <a:avLst/>
          </a:prstGeom>
          <a:solidFill>
            <a:schemeClr val="tx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300" dirty="0">
                <a:solidFill>
                  <a:schemeClr val="bg1"/>
                </a:solidFill>
                <a:latin typeface="Times New Roman" panose="02020603050405020304" pitchFamily="18" charset="0"/>
                <a:cs typeface="Times New Roman" panose="02020603050405020304" pitchFamily="18" charset="0"/>
              </a:rPr>
              <a:t>Đi </a:t>
            </a:r>
            <a:endParaRPr lang="en-US" sz="1300" dirty="0">
              <a:solidFill>
                <a:schemeClr val="bg1"/>
              </a:solidFill>
              <a:latin typeface="Times New Roman" panose="02020603050405020304" pitchFamily="18" charset="0"/>
              <a:cs typeface="Times New Roman" panose="02020603050405020304" pitchFamily="18" charset="0"/>
            </a:endParaRPr>
          </a:p>
        </p:txBody>
      </p:sp>
      <p:cxnSp>
        <p:nvCxnSpPr>
          <p:cNvPr id="45" name="Straight Connector 44"/>
          <p:cNvCxnSpPr>
            <a:stCxn id="38" idx="2"/>
            <a:endCxn id="48" idx="0"/>
          </p:cNvCxnSpPr>
          <p:nvPr/>
        </p:nvCxnSpPr>
        <p:spPr>
          <a:xfrm flipH="1">
            <a:off x="7330361" y="2365159"/>
            <a:ext cx="785246" cy="639193"/>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a:stCxn id="38" idx="2"/>
            <a:endCxn id="49" idx="0"/>
          </p:cNvCxnSpPr>
          <p:nvPr/>
        </p:nvCxnSpPr>
        <p:spPr>
          <a:xfrm>
            <a:off x="8115607" y="2365159"/>
            <a:ext cx="558005" cy="701487"/>
          </a:xfrm>
          <a:prstGeom prst="line">
            <a:avLst/>
          </a:prstGeom>
        </p:spPr>
        <p:style>
          <a:lnRef idx="3">
            <a:schemeClr val="dk1"/>
          </a:lnRef>
          <a:fillRef idx="0">
            <a:schemeClr val="dk1"/>
          </a:fillRef>
          <a:effectRef idx="2">
            <a:schemeClr val="dk1"/>
          </a:effectRef>
          <a:fontRef idx="minor">
            <a:schemeClr val="tx1"/>
          </a:fontRef>
        </p:style>
      </p:cxnSp>
      <p:sp>
        <p:nvSpPr>
          <p:cNvPr id="47" name="Oval 46"/>
          <p:cNvSpPr/>
          <p:nvPr/>
        </p:nvSpPr>
        <p:spPr>
          <a:xfrm>
            <a:off x="6369256" y="1841102"/>
            <a:ext cx="793174" cy="625217"/>
          </a:xfrm>
          <a:prstGeom prst="ellipse">
            <a:avLst/>
          </a:prstGeom>
          <a:solidFill>
            <a:schemeClr val="tx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300" dirty="0">
                <a:solidFill>
                  <a:schemeClr val="bg1"/>
                </a:solidFill>
                <a:latin typeface="Times New Roman" panose="02020603050405020304" pitchFamily="18" charset="0"/>
                <a:cs typeface="Times New Roman" panose="02020603050405020304" pitchFamily="18" charset="0"/>
              </a:rPr>
              <a:t>Đi </a:t>
            </a:r>
            <a:endParaRPr lang="en-US" sz="1300" dirty="0">
              <a:solidFill>
                <a:schemeClr val="bg1"/>
              </a:solidFill>
              <a:latin typeface="Times New Roman" panose="02020603050405020304" pitchFamily="18" charset="0"/>
              <a:cs typeface="Times New Roman" panose="02020603050405020304" pitchFamily="18" charset="0"/>
            </a:endParaRPr>
          </a:p>
        </p:txBody>
      </p:sp>
      <p:sp>
        <p:nvSpPr>
          <p:cNvPr id="48" name="Oval 47"/>
          <p:cNvSpPr/>
          <p:nvPr/>
        </p:nvSpPr>
        <p:spPr>
          <a:xfrm>
            <a:off x="6933774" y="3004352"/>
            <a:ext cx="793174" cy="625217"/>
          </a:xfrm>
          <a:prstGeom prst="ellipse">
            <a:avLst/>
          </a:prstGeom>
          <a:solidFill>
            <a:schemeClr val="tx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300" dirty="0">
                <a:solidFill>
                  <a:schemeClr val="bg1"/>
                </a:solidFill>
                <a:latin typeface="Times New Roman" panose="02020603050405020304" pitchFamily="18" charset="0"/>
                <a:cs typeface="Times New Roman" panose="02020603050405020304" pitchFamily="18" charset="0"/>
              </a:rPr>
              <a:t>Đi </a:t>
            </a:r>
            <a:endParaRPr lang="en-US" sz="1300" dirty="0">
              <a:solidFill>
                <a:schemeClr val="bg1"/>
              </a:solidFill>
              <a:latin typeface="Times New Roman" panose="02020603050405020304" pitchFamily="18" charset="0"/>
              <a:cs typeface="Times New Roman" panose="02020603050405020304" pitchFamily="18" charset="0"/>
            </a:endParaRPr>
          </a:p>
        </p:txBody>
      </p:sp>
      <p:sp>
        <p:nvSpPr>
          <p:cNvPr id="49" name="Oval 48"/>
          <p:cNvSpPr/>
          <p:nvPr/>
        </p:nvSpPr>
        <p:spPr>
          <a:xfrm>
            <a:off x="8203224" y="3066646"/>
            <a:ext cx="940776" cy="624024"/>
          </a:xfrm>
          <a:prstGeom prst="ellipse">
            <a:avLst/>
          </a:prstGeom>
          <a:solidFill>
            <a:schemeClr val="tx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300" dirty="0">
                <a:solidFill>
                  <a:schemeClr val="bg1"/>
                </a:solidFill>
                <a:latin typeface="Times New Roman" panose="02020603050405020304" pitchFamily="18" charset="0"/>
                <a:cs typeface="Times New Roman" panose="02020603050405020304" pitchFamily="18" charset="0"/>
              </a:rPr>
              <a:t>Không đi </a:t>
            </a:r>
            <a:endParaRPr lang="en-US" sz="1300" dirty="0">
              <a:solidFill>
                <a:schemeClr val="bg1"/>
              </a:solidFill>
              <a:latin typeface="Times New Roman" panose="02020603050405020304" pitchFamily="18" charset="0"/>
              <a:cs typeface="Times New Roman" panose="02020603050405020304" pitchFamily="18" charset="0"/>
            </a:endParaRPr>
          </a:p>
        </p:txBody>
      </p:sp>
      <p:sp>
        <p:nvSpPr>
          <p:cNvPr id="50" name="TextBox 49"/>
          <p:cNvSpPr txBox="1"/>
          <p:nvPr/>
        </p:nvSpPr>
        <p:spPr>
          <a:xfrm>
            <a:off x="8458029" y="2466319"/>
            <a:ext cx="1012196" cy="307777"/>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Lớn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1" name="TextBox 50"/>
          <p:cNvSpPr txBox="1"/>
          <p:nvPr/>
        </p:nvSpPr>
        <p:spPr>
          <a:xfrm>
            <a:off x="7274622" y="2509689"/>
            <a:ext cx="1012196" cy="307777"/>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Nhỏ</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4" name="Rectangle 53"/>
          <p:cNvSpPr/>
          <p:nvPr/>
        </p:nvSpPr>
        <p:spPr>
          <a:xfrm>
            <a:off x="5818006" y="507047"/>
            <a:ext cx="1652954" cy="637356"/>
          </a:xfrm>
          <a:prstGeom prst="rect">
            <a:avLst/>
          </a:prstGeom>
          <a:solidFill>
            <a:schemeClr val="tx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mtClean="0">
                <a:solidFill>
                  <a:schemeClr val="bg1"/>
                </a:solidFill>
              </a:rPr>
              <a:t>Quang cảnh</a:t>
            </a:r>
            <a:endParaRPr lang="en-US" dirty="0">
              <a:solidFill>
                <a:schemeClr val="bg1"/>
              </a:solidFill>
            </a:endParaRPr>
          </a:p>
        </p:txBody>
      </p:sp>
      <p:sp>
        <p:nvSpPr>
          <p:cNvPr id="55" name="Rectangle 54"/>
          <p:cNvSpPr/>
          <p:nvPr/>
        </p:nvSpPr>
        <p:spPr>
          <a:xfrm>
            <a:off x="4735363" y="1705768"/>
            <a:ext cx="1229347" cy="625217"/>
          </a:xfrm>
          <a:prstGeom prst="rect">
            <a:avLst/>
          </a:prstGeom>
          <a:solidFill>
            <a:schemeClr val="tx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a:solidFill>
                  <a:schemeClr val="bg1"/>
                </a:solidFill>
              </a:rPr>
              <a:t>Nhiệt </a:t>
            </a:r>
            <a:r>
              <a:rPr lang="en-US" dirty="0">
                <a:solidFill>
                  <a:schemeClr val="bg1"/>
                </a:solidFill>
              </a:rPr>
              <a:t>độ</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par>
                                <p:cTn id="48" presetID="10" presetClass="entr" presetSubtype="0"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fade">
                                      <p:cBhvr>
                                        <p:cTn id="65" dur="500"/>
                                        <p:tgtEl>
                                          <p:spTgt spid="50"/>
                                        </p:tgtEl>
                                      </p:cBhvr>
                                    </p:animEffect>
                                  </p:childTnLst>
                                </p:cTn>
                              </p:par>
                              <p:par>
                                <p:cTn id="66" presetID="10" presetClass="entr" presetSubtype="0" fill="hold" nodeType="with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fade">
                                      <p:cBhvr>
                                        <p:cTn id="68" dur="500"/>
                                        <p:tgtEl>
                                          <p:spTgt spid="46"/>
                                        </p:tgtEl>
                                      </p:cBhvr>
                                    </p:animEffect>
                                  </p:childTnLst>
                                </p:cTn>
                              </p:par>
                              <p:par>
                                <p:cTn id="69" presetID="10" presetClass="entr" presetSubtype="0"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fade">
                                      <p:cBhvr>
                                        <p:cTn id="71" dur="500"/>
                                        <p:tgtEl>
                                          <p:spTgt spid="4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fade">
                                      <p:cBhvr>
                                        <p:cTn id="74" dur="500"/>
                                        <p:tgtEl>
                                          <p:spTgt spid="4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fade">
                                      <p:cBhvr>
                                        <p:cTn id="7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4" grpId="0"/>
      <p:bldP spid="35" grpId="0"/>
      <p:bldP spid="36" grpId="0"/>
      <p:bldP spid="38" grpId="0" animBg="1"/>
      <p:bldP spid="41" grpId="0"/>
      <p:bldP spid="42" grpId="0"/>
      <p:bldP spid="43" grpId="0" animBg="1"/>
      <p:bldP spid="44" grpId="0" animBg="1"/>
      <p:bldP spid="47" grpId="0" animBg="1"/>
      <p:bldP spid="48" grpId="0" animBg="1"/>
      <p:bldP spid="49" grpId="0" animBg="1"/>
      <p:bldP spid="50" grpId="0"/>
      <p:bldP spid="51" grpId="0"/>
      <p:bldP spid="54" grpId="0" animBg="1"/>
      <p:bldP spid="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4154" y="0"/>
            <a:ext cx="4802155" cy="1062728"/>
          </a:xfrm>
        </p:spPr>
        <p:txBody>
          <a:bodyPr/>
          <a:lstStyle/>
          <a:p>
            <a:r>
              <a:rPr lang="en-US" smtClean="0"/>
              <a:t>Thuật toán trong Decision Tree</a:t>
            </a:r>
            <a:endParaRPr lang="en-US"/>
          </a:p>
        </p:txBody>
      </p:sp>
      <p:sp>
        <p:nvSpPr>
          <p:cNvPr id="6" name="Google Shape;1123;p42"/>
          <p:cNvSpPr txBox="1">
            <a:spLocks noGrp="1"/>
          </p:cNvSpPr>
          <p:nvPr>
            <p:ph type="title"/>
          </p:nvPr>
        </p:nvSpPr>
        <p:spPr>
          <a:xfrm>
            <a:off x="1471623" y="1196423"/>
            <a:ext cx="1479395"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smtClean="0"/>
              <a:t>ID3</a:t>
            </a:r>
            <a:endParaRPr sz="2000"/>
          </a:p>
        </p:txBody>
      </p:sp>
      <p:sp>
        <p:nvSpPr>
          <p:cNvPr id="7" name="Google Shape;1123;p42"/>
          <p:cNvSpPr txBox="1">
            <a:spLocks noGrp="1"/>
          </p:cNvSpPr>
          <p:nvPr>
            <p:ph type="title"/>
          </p:nvPr>
        </p:nvSpPr>
        <p:spPr>
          <a:xfrm>
            <a:off x="6070574" y="1196423"/>
            <a:ext cx="1479395"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smtClean="0"/>
              <a:t>C4.5</a:t>
            </a:r>
            <a:endParaRPr sz="2000"/>
          </a:p>
        </p:txBody>
      </p:sp>
      <p:sp>
        <p:nvSpPr>
          <p:cNvPr id="11" name="Google Shape;960;p36"/>
          <p:cNvSpPr txBox="1"/>
          <p:nvPr/>
        </p:nvSpPr>
        <p:spPr>
          <a:xfrm>
            <a:off x="566323" y="1674323"/>
            <a:ext cx="3964114" cy="268331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spcAft>
                <a:spcPts val="1600"/>
              </a:spcAft>
            </a:pPr>
            <a:r>
              <a:rPr lang="en-US" sz="2000">
                <a:solidFill>
                  <a:schemeClr val="tx1"/>
                </a:solidFill>
                <a:latin typeface="Tahoma" panose="020B0604030504040204" pitchFamily="34" charset="0"/>
                <a:ea typeface="Tahoma" panose="020B0604030504040204" pitchFamily="34" charset="0"/>
                <a:cs typeface="Tahoma" panose="020B0604030504040204" pitchFamily="34" charset="0"/>
              </a:rPr>
              <a:t>S</a:t>
            </a:r>
            <a:r>
              <a:rPr lang="vi-VN" sz="2000" smtClean="0">
                <a:solidFill>
                  <a:schemeClr val="tx1"/>
                </a:solidFill>
                <a:latin typeface="Tahoma" panose="020B0604030504040204" pitchFamily="34" charset="0"/>
                <a:ea typeface="Tahoma" panose="020B0604030504040204" pitchFamily="34" charset="0"/>
                <a:cs typeface="Tahoma" panose="020B0604030504040204" pitchFamily="34" charset="0"/>
              </a:rPr>
              <a:t>ử </a:t>
            </a: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dụng phương pháp tham lam tìm kiếm từ trên xuống thông qua không gian của các nhánh có thể không có </a:t>
            </a:r>
            <a:r>
              <a:rPr lang="en-US" sz="2000" smtClean="0">
                <a:solidFill>
                  <a:schemeClr val="tx1"/>
                </a:solidFill>
                <a:latin typeface="Tahoma" panose="020B0604030504040204" pitchFamily="34" charset="0"/>
                <a:ea typeface="Tahoma" panose="020B0604030504040204" pitchFamily="34" charset="0"/>
                <a:cs typeface="Tahoma" panose="020B0604030504040204" pitchFamily="34" charset="0"/>
              </a:rPr>
              <a:t>Quay lùi</a:t>
            </a:r>
            <a:r>
              <a:rPr lang="vi-VN" sz="200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ID3 sử dụng </a:t>
            </a:r>
            <a:r>
              <a:rPr lang="vi-VN" sz="2000" b="1">
                <a:solidFill>
                  <a:schemeClr val="accent1"/>
                </a:solidFill>
                <a:latin typeface="Tahoma" panose="020B0604030504040204" pitchFamily="34" charset="0"/>
                <a:ea typeface="Tahoma" panose="020B0604030504040204" pitchFamily="34" charset="0"/>
                <a:cs typeface="Tahoma" panose="020B0604030504040204" pitchFamily="34" charset="0"/>
                <a:hlinkClick r:id="rId1"/>
              </a:rPr>
              <a:t>Entropy</a:t>
            </a:r>
            <a:r>
              <a:rPr lang="vi-VN" sz="2000">
                <a:solidFill>
                  <a:schemeClr val="tx1"/>
                </a:solidFill>
                <a:latin typeface="Tahoma" panose="020B0604030504040204" pitchFamily="34" charset="0"/>
                <a:ea typeface="Tahoma" panose="020B0604030504040204" pitchFamily="34" charset="0"/>
                <a:cs typeface="Tahoma" panose="020B0604030504040204" pitchFamily="34" charset="0"/>
              </a:rPr>
              <a:t> và Information Gain để xây dựng một cây quyết định.</a:t>
            </a:r>
            <a:endParaRPr lang="en-US" sz="200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3" name="Google Shape;960;p36"/>
          <p:cNvSpPr txBox="1"/>
          <p:nvPr/>
        </p:nvSpPr>
        <p:spPr>
          <a:xfrm>
            <a:off x="4902796" y="1674322"/>
            <a:ext cx="3964114" cy="268331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000">
                <a:solidFill>
                  <a:schemeClr val="tx1"/>
                </a:solidFill>
                <a:latin typeface="Tahoma" panose="020B0604030504040204" pitchFamily="34" charset="0"/>
                <a:ea typeface="Tahoma" panose="020B0604030504040204" pitchFamily="34" charset="0"/>
                <a:cs typeface="Tahoma" panose="020B0604030504040204" pitchFamily="34" charset="0"/>
              </a:rPr>
              <a:t>Thuật toán C4.5 là thuật toán cải tiến của ID3</a:t>
            </a:r>
            <a:r>
              <a:rPr lang="en-US" sz="200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200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2000" smtClean="0">
                <a:solidFill>
                  <a:schemeClr val="tx1"/>
                </a:solidFill>
                <a:latin typeface="Tahoma" panose="020B0604030504040204" pitchFamily="34" charset="0"/>
                <a:ea typeface="Tahoma" panose="020B0604030504040204" pitchFamily="34" charset="0"/>
                <a:cs typeface="Tahoma" panose="020B0604030504040204" pitchFamily="34" charset="0"/>
              </a:rPr>
              <a:t>ID3 sử dụng Information Gain </a:t>
            </a:r>
            <a:r>
              <a:rPr lang="en-US" sz="2000" smtClean="0">
                <a:solidFill>
                  <a:schemeClr val="tx1"/>
                </a:solidFill>
                <a:latin typeface="Tahoma" panose="020B0604030504040204" pitchFamily="34" charset="0"/>
                <a:ea typeface="Tahoma" panose="020B0604030504040204" pitchFamily="34" charset="0"/>
                <a:cs typeface="Tahoma" panose="020B0604030504040204" pitchFamily="34" charset="0"/>
              </a:rPr>
              <a:t>làm </a:t>
            </a:r>
            <a:r>
              <a:rPr lang="en-US" sz="2000" smtClean="0">
                <a:solidFill>
                  <a:schemeClr val="tx1"/>
                </a:solidFill>
                <a:latin typeface="Tahoma" panose="020B0604030504040204" pitchFamily="34" charset="0"/>
                <a:ea typeface="Tahoma" panose="020B0604030504040204" pitchFamily="34" charset="0"/>
                <a:cs typeface="Tahoma" panose="020B0604030504040204" pitchFamily="34" charset="0"/>
              </a:rPr>
              <a:t>độ đo. C4.5 đã khắc phục bằng cách sử dụng Gain Ratio.</a:t>
            </a:r>
            <a:endParaRPr lang="en-US" sz="200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200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4154" y="0"/>
            <a:ext cx="4802155" cy="1062728"/>
          </a:xfrm>
        </p:spPr>
        <p:txBody>
          <a:bodyPr/>
          <a:lstStyle/>
          <a:p>
            <a:r>
              <a:rPr lang="en-US" smtClean="0"/>
              <a:t>Thuật toán trong Decision Tree</a:t>
            </a:r>
            <a:endParaRPr lang="en-US"/>
          </a:p>
        </p:txBody>
      </p:sp>
      <p:sp>
        <p:nvSpPr>
          <p:cNvPr id="11" name="Google Shape;960;p36"/>
          <p:cNvSpPr txBox="1"/>
          <p:nvPr/>
        </p:nvSpPr>
        <p:spPr>
          <a:xfrm>
            <a:off x="665018" y="1397232"/>
            <a:ext cx="7710055" cy="307085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457200" indent="-457200" algn="just">
              <a:buClr>
                <a:schemeClr val="tx1"/>
              </a:buClr>
              <a:buFont typeface="Wingdings" panose="05000000000000000000" pitchFamily="2" charset="2"/>
              <a:buChar char="Ø"/>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sym typeface="Montserrat"/>
              </a:rPr>
              <a:t>Thuật toán CHAID: tạo cây quyết định bằng cách sử dụng thống kê chi-square để xác định các phân tách tối ưu. Các biến mục tiêu đầu vào có thể là số (liên tục) hoặc phân loại.</a:t>
            </a:r>
            <a:endParaRPr lang="vi-VN" sz="2200">
              <a:solidFill>
                <a:schemeClr val="tx1"/>
              </a:solidFill>
              <a:latin typeface="Tahoma" panose="020B0604030504040204" pitchFamily="34" charset="0"/>
              <a:ea typeface="Tahoma" panose="020B0604030504040204" pitchFamily="34" charset="0"/>
              <a:cs typeface="Tahoma" panose="020B0604030504040204" pitchFamily="34" charset="0"/>
              <a:sym typeface="Montserrat"/>
            </a:endParaRPr>
          </a:p>
          <a:p>
            <a:pPr marL="457200" indent="-457200" algn="just">
              <a:buClr>
                <a:schemeClr val="tx1"/>
              </a:buClr>
              <a:buFont typeface="Wingdings" panose="05000000000000000000" pitchFamily="2" charset="2"/>
              <a:buChar char="Ø"/>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sym typeface="Montserrat"/>
              </a:rPr>
              <a:t>Thuật toán C&amp;R: sử dụng phân vùng đệ quy để chia cây. Tham biến mục tiêu có thể dạng số hoặc phân loại.</a:t>
            </a:r>
            <a:endParaRPr lang="vi-VN" sz="2200">
              <a:solidFill>
                <a:schemeClr val="tx1"/>
              </a:solidFill>
              <a:latin typeface="Tahoma" panose="020B0604030504040204" pitchFamily="34" charset="0"/>
              <a:ea typeface="Tahoma" panose="020B0604030504040204" pitchFamily="34" charset="0"/>
              <a:cs typeface="Tahoma" panose="020B0604030504040204" pitchFamily="34" charset="0"/>
              <a:sym typeface="Montserrat"/>
            </a:endParaRPr>
          </a:p>
          <a:p>
            <a:pPr marL="457200" indent="-457200" algn="just">
              <a:buClr>
                <a:schemeClr val="tx1"/>
              </a:buClr>
              <a:buFont typeface="Wingdings" panose="05000000000000000000" pitchFamily="2" charset="2"/>
              <a:buChar char="Ø"/>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sym typeface="Montserrat"/>
              </a:rPr>
              <a:t>MARS</a:t>
            </a:r>
            <a:endParaRPr lang="vi-VN" sz="2200">
              <a:solidFill>
                <a:schemeClr val="tx1"/>
              </a:solidFill>
              <a:latin typeface="Tahoma" panose="020B0604030504040204" pitchFamily="34" charset="0"/>
              <a:ea typeface="Tahoma" panose="020B0604030504040204" pitchFamily="34" charset="0"/>
              <a:cs typeface="Tahoma" panose="020B0604030504040204" pitchFamily="34" charset="0"/>
              <a:sym typeface="Montserrat"/>
            </a:endParaRPr>
          </a:p>
          <a:p>
            <a:pPr marL="457200" indent="-457200" algn="just">
              <a:buClr>
                <a:schemeClr val="tx1"/>
              </a:buClr>
              <a:buFont typeface="Wingdings" panose="05000000000000000000" pitchFamily="2" charset="2"/>
              <a:buChar char="Ø"/>
            </a:pPr>
            <a:r>
              <a:rPr lang="vi-VN" sz="2200">
                <a:solidFill>
                  <a:schemeClr val="tx1"/>
                </a:solidFill>
                <a:latin typeface="Tahoma" panose="020B0604030504040204" pitchFamily="34" charset="0"/>
                <a:ea typeface="Tahoma" panose="020B0604030504040204" pitchFamily="34" charset="0"/>
                <a:cs typeface="Tahoma" panose="020B0604030504040204" pitchFamily="34" charset="0"/>
                <a:sym typeface="Montserrat"/>
              </a:rPr>
              <a:t>Conditional Inference Trees</a:t>
            </a:r>
            <a:endParaRPr lang="vi-VN" sz="2200">
              <a:solidFill>
                <a:schemeClr val="tx1"/>
              </a:solidFill>
              <a:latin typeface="Tahoma" panose="020B0604030504040204" pitchFamily="34" charset="0"/>
              <a:ea typeface="Tahoma" panose="020B0604030504040204" pitchFamily="34" charset="0"/>
              <a:cs typeface="Tahoma" panose="020B0604030504040204" pitchFamily="34" charset="0"/>
              <a:sym typeface="Montserrat"/>
            </a:endParaRPr>
          </a:p>
        </p:txBody>
      </p:sp>
      <p:sp>
        <p:nvSpPr>
          <p:cNvPr id="4" name="Title 3"/>
          <p:cNvSpPr>
            <a:spLocks noGrp="1"/>
          </p:cNvSpPr>
          <p:nvPr>
            <p:ph type="title"/>
          </p:nvPr>
        </p:nvSpPr>
        <p:spPr>
          <a:xfrm>
            <a:off x="766515" y="988250"/>
            <a:ext cx="4242600" cy="616800"/>
          </a:xfrm>
        </p:spPr>
        <p:txBody>
          <a:bodyPr/>
          <a:lstStyle/>
          <a:p>
            <a:pPr algn="l"/>
            <a:r>
              <a:rPr lang="en-US" sz="2400" smtClean="0">
                <a:solidFill>
                  <a:schemeClr val="accent1"/>
                </a:solidFill>
              </a:rPr>
              <a:t>Ngoài ra</a:t>
            </a:r>
            <a:endParaRPr lang="en-US" sz="24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008518" y="2925479"/>
            <a:ext cx="5540724" cy="11783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Phương pháp Entropy</a:t>
            </a:r>
            <a:endParaRPr lang="en-US" smtClean="0"/>
          </a:p>
        </p:txBody>
      </p:sp>
      <p:sp>
        <p:nvSpPr>
          <p:cNvPr id="1008" name="Google Shape;1008;p38"/>
          <p:cNvSpPr txBox="1">
            <a:spLocks noGrp="1"/>
          </p:cNvSpPr>
          <p:nvPr>
            <p:ph type="title" idx="2"/>
          </p:nvPr>
        </p:nvSpPr>
        <p:spPr>
          <a:xfrm>
            <a:off x="3995121" y="1227576"/>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mtClean="0"/>
              <a:t>2</a:t>
            </a:r>
            <a:endParaRPr lang="en-GB" smtClean="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12432</Words>
  <Application>WPS Presentation</Application>
  <PresentationFormat>On-screen Show (16:9)</PresentationFormat>
  <Paragraphs>2048</Paragraphs>
  <Slides>49</Slides>
  <Notes>39</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16</vt:i4>
      </vt:variant>
      <vt:variant>
        <vt:lpstr>幻灯片标题</vt:lpstr>
      </vt:variant>
      <vt:variant>
        <vt:i4>49</vt:i4>
      </vt:variant>
    </vt:vector>
  </HeadingPairs>
  <TitlesOfParts>
    <vt:vector size="91" baseType="lpstr">
      <vt:lpstr>Arial</vt:lpstr>
      <vt:lpstr>SimSun</vt:lpstr>
      <vt:lpstr>Wingdings</vt:lpstr>
      <vt:lpstr>Arial</vt:lpstr>
      <vt:lpstr>Montserrat</vt:lpstr>
      <vt:lpstr>Source Sans Pro</vt:lpstr>
      <vt:lpstr>Lato</vt:lpstr>
      <vt:lpstr>Thonburi</vt:lpstr>
      <vt:lpstr>Raleway</vt:lpstr>
      <vt:lpstr>Josefin Slab SemiBold</vt:lpstr>
      <vt:lpstr>Bebas Neue</vt:lpstr>
      <vt:lpstr>Times New Roman</vt:lpstr>
      <vt:lpstr>Tahoma</vt:lpstr>
      <vt:lpstr>Source Code Pro Black</vt:lpstr>
      <vt:lpstr>苹方-简</vt:lpstr>
      <vt:lpstr>Calibri</vt:lpstr>
      <vt:lpstr>Cambria Math</vt:lpstr>
      <vt:lpstr>DejaVu Math TeX Gyre</vt:lpstr>
      <vt:lpstr>Montserrat ExtraBold</vt:lpstr>
      <vt:lpstr>Cambria</vt:lpstr>
      <vt:lpstr>Montserrat</vt:lpstr>
      <vt:lpstr>Microsoft YaHei</vt:lpstr>
      <vt:lpstr>汉仪旗黑</vt:lpstr>
      <vt:lpstr>Arial Unicode MS</vt:lpstr>
      <vt:lpstr>宋体-简</vt:lpstr>
      <vt:lpstr>Electronic Circuit Style CV by Slidesgo</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PHƯƠNG PHÁP ENTROPY</vt:lpstr>
      <vt:lpstr>PowerPoint 演示文稿</vt:lpstr>
      <vt:lpstr>05</vt:lpstr>
      <vt:lpstr>1</vt:lpstr>
      <vt:lpstr>Khái niệm</vt:lpstr>
      <vt:lpstr>Cách xây dựng</vt:lpstr>
      <vt:lpstr>C4.5</vt:lpstr>
      <vt:lpstr>Ngoài ra</vt:lpstr>
      <vt:lpstr>2</vt:lpstr>
      <vt:lpstr>Entropy trong Cây quyết định (Decision Tree)</vt:lpstr>
      <vt:lpstr>Entropy trong Cây quyết định (Decision Tree)</vt:lpstr>
      <vt:lpstr>Information Gain trong Cây quyết định (Decision Tree)</vt:lpstr>
      <vt:lpstr>Information Gain trong Cây quyết định (Decision Tree)</vt:lpstr>
      <vt:lpstr>Tiêu chuẩn dừng</vt:lpstr>
      <vt:lpstr>PowerPoint 演示文稿</vt:lpstr>
      <vt:lpstr>3</vt:lpstr>
      <vt:lpstr>Các bước</vt:lpstr>
      <vt:lpstr>Ví dụ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vt:lpstr>
      <vt:lpstr>PHÂN LOẠI</vt:lpstr>
      <vt:lpstr>PowerPoint 演示文稿</vt:lpstr>
      <vt:lpstr>Ưu nhược điểm</vt:lpstr>
      <vt:lpstr>5</vt:lpstr>
      <vt:lpstr>Bài Tập</vt:lpstr>
      <vt:lpstr>Bài tập Entropy</vt:lpstr>
      <vt:lpstr>PowerPoint 演示文稿</vt:lpstr>
      <vt:lpstr>PowerPoint 演示文稿</vt:lpstr>
      <vt:lpstr>PowerPoint 演示文稿</vt:lpstr>
      <vt:lpstr>PowerPoint 演示文稿</vt:lpstr>
      <vt:lpstr>PowerPoint 演示文稿</vt:lpstr>
      <vt:lpstr>Bài tập</vt:lpstr>
      <vt:lpstr>Chọn thuộc tính Quang cảnh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FOR LISTENING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PHƯƠNG PHÁP ENTROPY</dc:title>
  <dc:creator>Ngoc Tuyen Do Thi</dc:creator>
  <cp:lastModifiedBy>toanle</cp:lastModifiedBy>
  <cp:revision>46</cp:revision>
  <dcterms:created xsi:type="dcterms:W3CDTF">2022-11-12T16:43:53Z</dcterms:created>
  <dcterms:modified xsi:type="dcterms:W3CDTF">2022-11-12T16:43:53Z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1033-4.7.0.7770</vt:lpwstr>
  </property>
</Properties>
</file>