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9" r:id="rId2"/>
    <p:sldId id="340" r:id="rId3"/>
    <p:sldId id="341" r:id="rId4"/>
    <p:sldId id="345" r:id="rId5"/>
    <p:sldId id="344" r:id="rId6"/>
    <p:sldId id="342" r:id="rId7"/>
    <p:sldId id="354" r:id="rId8"/>
    <p:sldId id="353" r:id="rId9"/>
    <p:sldId id="352" r:id="rId10"/>
    <p:sldId id="351" r:id="rId11"/>
    <p:sldId id="350" r:id="rId12"/>
    <p:sldId id="349" r:id="rId13"/>
    <p:sldId id="348" r:id="rId14"/>
    <p:sldId id="347" r:id="rId15"/>
    <p:sldId id="346" r:id="rId16"/>
    <p:sldId id="355" r:id="rId17"/>
    <p:sldId id="356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39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8" autoAdjust="0"/>
    <p:restoredTop sz="86429" autoAdjust="0"/>
  </p:normalViewPr>
  <p:slideViewPr>
    <p:cSldViewPr>
      <p:cViewPr varScale="1">
        <p:scale>
          <a:sx n="89" d="100"/>
          <a:sy n="89" d="100"/>
        </p:scale>
        <p:origin x="-114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C5083-AE98-4DE8-A8AD-125F81B34255}" type="datetimeFigureOut">
              <a:rPr lang="vi-VN" smtClean="0"/>
              <a:pPr/>
              <a:t>04/05/2017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9FB1F-08F8-41F3-84F7-8A7B4D9C6F6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1111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8DEB5-10CD-44B8-91C3-02A797E55017}" type="slidenum">
              <a:rPr lang="vi-VN" smtClean="0"/>
              <a:pPr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05375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7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71600" y="5867400"/>
            <a:ext cx="655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76238" y="228600"/>
            <a:ext cx="11477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solidFill>
                  <a:schemeClr val="tx2"/>
                </a:solidFill>
              </a:rPr>
              <a:t>Company</a:t>
            </a:r>
          </a:p>
          <a:p>
            <a:r>
              <a:rPr lang="en-US" sz="2400" b="1"/>
              <a:t>LOGO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4868863"/>
            <a:ext cx="9144000" cy="720725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extLst>
            <a:ext uri="{AF507438-7753-43E0-B8FC-AC1667EBCBE1}">
              <a14:hiddenEffects xmlns:a14="http://schemas.microsoft.com/office/drawing/2010/main" xmlns="">
                <a:effectLst>
                  <a:outerShdw dist="81320" dir="3080412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89C2E7-C933-4B18-A77C-435E8B7BFE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xmlns="" val="361289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00F4B7-546B-4E03-B839-6ED9094F6A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xmlns="" val="2336604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525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67400" y="64611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5052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7054AA21-5801-480F-A549-03BE1F56EE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14288" y="838200"/>
            <a:ext cx="84582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xmlns="" val="254413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E82461-13C2-48FA-AE8A-6E33272D586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xmlns="" val="32852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0CEFDF-8984-4323-AAA9-70841D52C65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xmlns="" val="399070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00BD82-1C42-417B-84B7-C7ACBBDCD7C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xmlns="" val="288819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B17FB5-AD36-436F-AF2B-FD07AC4F81E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xmlns="" val="294408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A5898A-2A31-4490-9949-C914F5A88E5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xmlns="" val="420863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2EB701-604E-4A9F-9341-B7B61E86F2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xmlns="" val="71836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321151-4DE3-4DA2-9BA4-2B04DFB463B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xmlns="" val="327957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CE1C0B-ED02-4EFC-989F-D147056803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xmlns="" val="42673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fld id="{CA72DA73-38C7-4A11-956E-7FA6549EED2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0" y="838200"/>
            <a:ext cx="9144000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vi-VN" sz="10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THANHTUNG\Desktop\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2816"/>
            <a:ext cx="792088" cy="346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HANHTUNG\Desktop\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48282" y="1772816"/>
            <a:ext cx="782247" cy="346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632" y="6084004"/>
            <a:ext cx="284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NẾN TĂNG MÀU XANH</a:t>
            </a:r>
            <a:endParaRPr lang="vi-VN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0032" y="60840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NẾN GIẢM MÀU ĐỎ</a:t>
            </a:r>
            <a:endParaRPr lang="vi-VN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5796" y="19805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BÓNG NẾN</a:t>
            </a:r>
            <a:endParaRPr lang="vi-VN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4684" y="1957046"/>
            <a:ext cx="143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BÓNG NẾN</a:t>
            </a:r>
            <a:endParaRPr lang="vi-VN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10442" y="2926685"/>
            <a:ext cx="820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THÂN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NẾN</a:t>
            </a:r>
            <a:endParaRPr lang="vi-VN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618" y="2857762"/>
            <a:ext cx="820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THÂN </a:t>
            </a:r>
          </a:p>
          <a:p>
            <a:pPr algn="ctr"/>
            <a:r>
              <a:rPr lang="en-US" b="1" dirty="0" smtClean="0"/>
              <a:t>NẾN</a:t>
            </a:r>
            <a:endParaRPr lang="vi-VN" b="1" dirty="0"/>
          </a:p>
        </p:txBody>
      </p:sp>
      <p:sp>
        <p:nvSpPr>
          <p:cNvPr id="17" name="Right Arrow 16"/>
          <p:cNvSpPr/>
          <p:nvPr/>
        </p:nvSpPr>
        <p:spPr>
          <a:xfrm>
            <a:off x="1835696" y="1916832"/>
            <a:ext cx="72008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ight Arrow 21"/>
          <p:cNvSpPr/>
          <p:nvPr/>
        </p:nvSpPr>
        <p:spPr>
          <a:xfrm rot="10800000">
            <a:off x="5868144" y="1871113"/>
            <a:ext cx="72008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ight Arrow 22"/>
          <p:cNvSpPr/>
          <p:nvPr/>
        </p:nvSpPr>
        <p:spPr>
          <a:xfrm>
            <a:off x="1619672" y="2492896"/>
            <a:ext cx="72008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ight Arrow 23"/>
          <p:cNvSpPr/>
          <p:nvPr/>
        </p:nvSpPr>
        <p:spPr>
          <a:xfrm>
            <a:off x="1547664" y="4391393"/>
            <a:ext cx="72008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ight Arrow 24"/>
          <p:cNvSpPr/>
          <p:nvPr/>
        </p:nvSpPr>
        <p:spPr>
          <a:xfrm>
            <a:off x="1835696" y="5085184"/>
            <a:ext cx="72008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ight Arrow 25"/>
          <p:cNvSpPr/>
          <p:nvPr/>
        </p:nvSpPr>
        <p:spPr>
          <a:xfrm rot="10800000">
            <a:off x="6111163" y="2479790"/>
            <a:ext cx="72008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ight Arrow 26"/>
          <p:cNvSpPr/>
          <p:nvPr/>
        </p:nvSpPr>
        <p:spPr>
          <a:xfrm rot="10800000">
            <a:off x="6111164" y="4725144"/>
            <a:ext cx="72008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ight Arrow 27"/>
          <p:cNvSpPr/>
          <p:nvPr/>
        </p:nvSpPr>
        <p:spPr>
          <a:xfrm rot="10800000">
            <a:off x="5861961" y="5166849"/>
            <a:ext cx="72008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TextBox 28"/>
          <p:cNvSpPr txBox="1"/>
          <p:nvPr/>
        </p:nvSpPr>
        <p:spPr>
          <a:xfrm>
            <a:off x="0" y="1772816"/>
            <a:ext cx="17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C00FF"/>
                </a:solidFill>
              </a:rPr>
              <a:t>GIÁ CAO NHẤT</a:t>
            </a:r>
            <a:endParaRPr lang="vi-VN" b="1" dirty="0">
              <a:solidFill>
                <a:srgbClr val="CC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1" y="4900518"/>
            <a:ext cx="17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GIÁ THẤP NHẤT</a:t>
            </a:r>
            <a:endParaRPr lang="vi-VN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1" y="4252446"/>
            <a:ext cx="17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9900"/>
                </a:solidFill>
              </a:rPr>
              <a:t>GIÁ MỞ CỬA</a:t>
            </a:r>
            <a:endParaRPr lang="vi-VN" b="1" dirty="0">
              <a:solidFill>
                <a:srgbClr val="FF99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-71127" y="2308230"/>
            <a:ext cx="17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GIÁ ĐÓNG  CỬA</a:t>
            </a:r>
            <a:endParaRPr lang="vi-VN" b="1" dirty="0">
              <a:solidFill>
                <a:srgbClr val="0000CC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56784" y="1700808"/>
            <a:ext cx="17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C00FF"/>
                </a:solidFill>
              </a:rPr>
              <a:t>GIÁ CAO NHẤT</a:t>
            </a:r>
            <a:endParaRPr lang="vi-VN" b="1" dirty="0">
              <a:solidFill>
                <a:srgbClr val="CC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56783" y="5013176"/>
            <a:ext cx="17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GIÁ THẤP NHẤT</a:t>
            </a:r>
            <a:endParaRPr lang="vi-VN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57665" y="4499828"/>
            <a:ext cx="17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GIÁ ĐÓNG CỬA</a:t>
            </a:r>
            <a:endParaRPr lang="vi-VN" b="1" dirty="0">
              <a:solidFill>
                <a:srgbClr val="0000CC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85657" y="2236222"/>
            <a:ext cx="17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9900"/>
                </a:solidFill>
              </a:rPr>
              <a:t>GIÁ MỞ  CỬA</a:t>
            </a:r>
            <a:endParaRPr lang="vi-VN" b="1" dirty="0">
              <a:solidFill>
                <a:srgbClr val="FF9900"/>
              </a:solidFill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251520" y="233264"/>
            <a:ext cx="5256584" cy="387424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MÔ HÌNH NẾN</a:t>
            </a:r>
            <a:endParaRPr lang="vi-V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87824" y="119675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CÁCH ĐỌC NẾN NHẬT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61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nến</a:t>
            </a:r>
            <a:endParaRPr lang="en-US" dirty="0"/>
          </a:p>
        </p:txBody>
      </p:sp>
      <p:pic>
        <p:nvPicPr>
          <p:cNvPr id="6" name="Content Placeholder 5" descr="9._Sao_doji_dinh (1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7700" y="1524000"/>
            <a:ext cx="7848600" cy="45053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nến</a:t>
            </a:r>
            <a:endParaRPr lang="en-US" dirty="0"/>
          </a:p>
        </p:txBody>
      </p:sp>
      <p:pic>
        <p:nvPicPr>
          <p:cNvPr id="6" name="Content Placeholder 5" descr="9._Sao_doji_din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7700" y="1524000"/>
            <a:ext cx="7848600" cy="45053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nến</a:t>
            </a:r>
            <a:endParaRPr lang="en-US" dirty="0"/>
          </a:p>
        </p:txBody>
      </p:sp>
      <p:pic>
        <p:nvPicPr>
          <p:cNvPr id="6" name="Content Placeholder 5" descr="10._bao_trum_tang_gi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95325" y="1481137"/>
            <a:ext cx="7753350" cy="45910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nến</a:t>
            </a:r>
            <a:endParaRPr lang="en-US" dirty="0"/>
          </a:p>
        </p:txBody>
      </p:sp>
      <p:pic>
        <p:nvPicPr>
          <p:cNvPr id="6" name="Content Placeholder 5" descr="11._Harami_tang_gi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09712"/>
            <a:ext cx="8229600" cy="45339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nến</a:t>
            </a:r>
            <a:endParaRPr lang="en-US" dirty="0"/>
          </a:p>
        </p:txBody>
      </p:sp>
      <p:pic>
        <p:nvPicPr>
          <p:cNvPr id="6" name="Content Placeholder 5" descr="12._Harami_tanggiam_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62" y="1571625"/>
            <a:ext cx="8143875" cy="44100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nến</a:t>
            </a:r>
            <a:endParaRPr lang="en-US" dirty="0"/>
          </a:p>
        </p:txBody>
      </p:sp>
      <p:pic>
        <p:nvPicPr>
          <p:cNvPr id="6" name="Content Placeholder 5" descr="13._tang_gi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5300" y="1452562"/>
            <a:ext cx="8153400" cy="4648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nến</a:t>
            </a:r>
            <a:endParaRPr lang="en-US" dirty="0"/>
          </a:p>
        </p:txBody>
      </p:sp>
      <p:pic>
        <p:nvPicPr>
          <p:cNvPr id="6" name="Content Placeholder 5" descr="14._ba_chang_linh_ngu_l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7212" y="1562100"/>
            <a:ext cx="8029575" cy="44291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640960" cy="38742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HỖ TRỢ VÀ KHÁNG CỰ ( SUPPORT AND RESISTANCE)</a:t>
            </a:r>
            <a:endParaRPr lang="vi-V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8880"/>
            <a:ext cx="666023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505" y="1508884"/>
            <a:ext cx="41764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*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lên,trước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cự</a:t>
            </a:r>
            <a:r>
              <a:rPr lang="en-US" dirty="0" smtClean="0"/>
              <a:t> </a:t>
            </a:r>
            <a:r>
              <a:rPr lang="en-US" b="1" dirty="0" smtClean="0"/>
              <a:t>( Resistance).</a:t>
            </a:r>
            <a:endParaRPr lang="vi-VN" b="1" dirty="0"/>
          </a:p>
        </p:txBody>
      </p:sp>
      <p:sp>
        <p:nvSpPr>
          <p:cNvPr id="6" name="Rectangle 5"/>
          <p:cNvSpPr/>
          <p:nvPr/>
        </p:nvSpPr>
        <p:spPr>
          <a:xfrm>
            <a:off x="5004048" y="1508883"/>
            <a:ext cx="4139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*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,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b="1" dirty="0" err="1"/>
              <a:t>h</a:t>
            </a:r>
            <a:r>
              <a:rPr lang="en-US" dirty="0" err="1"/>
              <a:t>ỗ</a:t>
            </a:r>
            <a:r>
              <a:rPr lang="en-US" dirty="0"/>
              <a:t> </a:t>
            </a:r>
            <a:r>
              <a:rPr lang="en-US" b="1" dirty="0" err="1"/>
              <a:t>tr</a:t>
            </a:r>
            <a:r>
              <a:rPr lang="en-US" dirty="0" err="1"/>
              <a:t>ợ</a:t>
            </a:r>
            <a:r>
              <a:rPr lang="en-US" dirty="0"/>
              <a:t> </a:t>
            </a:r>
            <a:r>
              <a:rPr lang="en-US" b="1" dirty="0"/>
              <a:t>(Support).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22807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537" y="5637424"/>
            <a:ext cx="90224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nến</a:t>
            </a:r>
            <a:r>
              <a:rPr lang="en-US" dirty="0"/>
              <a:t> test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1.4700.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vẻ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vỡ.Bóng</a:t>
            </a:r>
            <a:r>
              <a:rPr lang="en-US" dirty="0"/>
              <a:t> </a:t>
            </a:r>
            <a:r>
              <a:rPr lang="en-US" dirty="0" err="1"/>
              <a:t>nến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1.4700,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 test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thôi,thực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nến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1.4700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1.4700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6" name="Rectangle 5"/>
          <p:cNvSpPr/>
          <p:nvPr/>
        </p:nvSpPr>
        <p:spPr>
          <a:xfrm>
            <a:off x="72008" y="1268760"/>
            <a:ext cx="90364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/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cự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con </a:t>
            </a:r>
            <a:r>
              <a:rPr lang="en-US" b="1" dirty="0" err="1"/>
              <a:t>s</a:t>
            </a:r>
            <a:r>
              <a:rPr lang="en-US" dirty="0" err="1"/>
              <a:t>ố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b="1" dirty="0" err="1"/>
              <a:t>nh</a:t>
            </a:r>
            <a:r>
              <a:rPr lang="en-US" b="1" dirty="0"/>
              <a:t> </a:t>
            </a:r>
            <a:r>
              <a:rPr lang="en-US" dirty="0" err="1"/>
              <a:t>xá</a:t>
            </a:r>
            <a:r>
              <a:rPr lang="en-US" b="1" dirty="0" err="1"/>
              <a:t>c</a:t>
            </a:r>
            <a:r>
              <a:rPr lang="en-US" dirty="0" err="1"/>
              <a:t>,mà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(Range) </a:t>
            </a:r>
            <a:r>
              <a:rPr lang="en-US" dirty="0" smtClean="0"/>
              <a:t>.Theo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nến</a:t>
            </a:r>
            <a:r>
              <a:rPr lang="en-US" dirty="0"/>
              <a:t> </a:t>
            </a:r>
            <a:r>
              <a:rPr lang="en-US" dirty="0" err="1"/>
              <a:t>Nhật,nhiều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thoạt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ta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cự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vẻ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vỡ,nhưng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thấyrằng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 </a:t>
            </a:r>
            <a:r>
              <a:rPr lang="en-US" dirty="0" err="1"/>
              <a:t>đang</a:t>
            </a:r>
            <a:r>
              <a:rPr lang="en-US" dirty="0"/>
              <a:t> test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vỡ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R-S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nến</a:t>
            </a:r>
            <a:r>
              <a:rPr lang="en-US" dirty="0"/>
              <a:t> (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)</a:t>
            </a:r>
            <a:endParaRPr lang="vi-V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492896"/>
            <a:ext cx="5400600" cy="314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640960" cy="38742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HỖ TRỢ VÀ KHÁNG CỰ ( SUPPORT AND RESISTANCE)</a:t>
            </a:r>
            <a:endParaRPr lang="vi-V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354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nến</a:t>
            </a:r>
            <a:endParaRPr lang="en-US" dirty="0"/>
          </a:p>
        </p:txBody>
      </p:sp>
      <p:pic>
        <p:nvPicPr>
          <p:cNvPr id="6" name="Content Placeholder 5" descr="1._nen_than_da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4837" y="1476375"/>
            <a:ext cx="7934325" cy="46005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96" y="1268760"/>
            <a:ext cx="4346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err="1"/>
              <a:t>Khi</a:t>
            </a:r>
            <a:r>
              <a:rPr lang="en-US" b="1" u="sng" dirty="0"/>
              <a:t> </a:t>
            </a:r>
            <a:r>
              <a:rPr lang="en-US" b="1" u="sng" dirty="0" err="1"/>
              <a:t>nào</a:t>
            </a:r>
            <a:r>
              <a:rPr lang="en-US" b="1" u="sng" dirty="0"/>
              <a:t> </a:t>
            </a:r>
            <a:r>
              <a:rPr lang="en-US" b="1" u="sng" dirty="0" err="1"/>
              <a:t>hỗ</a:t>
            </a:r>
            <a:r>
              <a:rPr lang="en-US" b="1" u="sng" dirty="0"/>
              <a:t> </a:t>
            </a:r>
            <a:r>
              <a:rPr lang="en-US" b="1" u="sng" dirty="0" err="1"/>
              <a:t>trợ</a:t>
            </a:r>
            <a:r>
              <a:rPr lang="en-US" b="1" u="sng" dirty="0"/>
              <a:t> / </a:t>
            </a:r>
            <a:r>
              <a:rPr lang="en-US" b="1" u="sng" dirty="0" err="1"/>
              <a:t>Kháng</a:t>
            </a:r>
            <a:r>
              <a:rPr lang="en-US" b="1" u="sng" dirty="0"/>
              <a:t> </a:t>
            </a:r>
            <a:r>
              <a:rPr lang="en-US" b="1" u="sng" dirty="0" err="1"/>
              <a:t>cự</a:t>
            </a:r>
            <a:r>
              <a:rPr lang="en-US" b="1" u="sng" dirty="0"/>
              <a:t> </a:t>
            </a:r>
            <a:r>
              <a:rPr lang="en-US" b="1" u="sng" dirty="0" err="1"/>
              <a:t>bị</a:t>
            </a:r>
            <a:r>
              <a:rPr lang="en-US" b="1" u="sng" dirty="0"/>
              <a:t> </a:t>
            </a:r>
            <a:r>
              <a:rPr lang="en-US" b="1" u="sng" dirty="0" err="1"/>
              <a:t>phá</a:t>
            </a:r>
            <a:r>
              <a:rPr lang="en-US" b="1" u="sng" dirty="0"/>
              <a:t> </a:t>
            </a:r>
            <a:r>
              <a:rPr lang="en-US" b="1" u="sng" dirty="0" err="1"/>
              <a:t>vỡ</a:t>
            </a:r>
            <a:r>
              <a:rPr lang="en-US" b="1" u="sng" dirty="0"/>
              <a:t> ?</a:t>
            </a:r>
            <a:endParaRPr lang="vi-VN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71711"/>
            <a:ext cx="5710858" cy="3753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9598" y="1638092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cự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vỡ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nến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qua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/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cự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nhiên,không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vậy.Xét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rakhi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1.4700.</a:t>
            </a:r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64337" y="2760017"/>
            <a:ext cx="29340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1.4700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1.4700.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tin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vỡ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sell,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may.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vỡ,thậm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vi-VN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640960" cy="38742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HỖ TRỢ VÀ KHÁNG CỰ ( SUPPORT AND RESISTANCE)</a:t>
            </a:r>
            <a:endParaRPr lang="vi-V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78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180" y="1187460"/>
            <a:ext cx="372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err="1"/>
              <a:t>Một</a:t>
            </a:r>
            <a:r>
              <a:rPr lang="en-US" b="1" u="sng" dirty="0"/>
              <a:t> </a:t>
            </a:r>
            <a:r>
              <a:rPr lang="en-US" b="1" u="sng" dirty="0" err="1"/>
              <a:t>số</a:t>
            </a:r>
            <a:r>
              <a:rPr lang="en-US" b="1" u="sng" dirty="0"/>
              <a:t> </a:t>
            </a:r>
            <a:r>
              <a:rPr lang="en-US" b="1" u="sng" dirty="0" err="1"/>
              <a:t>lưu</a:t>
            </a:r>
            <a:r>
              <a:rPr lang="en-US" b="1" u="sng" dirty="0"/>
              <a:t> ý </a:t>
            </a:r>
            <a:r>
              <a:rPr lang="en-US" b="1" u="sng" dirty="0" err="1"/>
              <a:t>về</a:t>
            </a:r>
            <a:r>
              <a:rPr lang="en-US" b="1" u="sng" dirty="0"/>
              <a:t> </a:t>
            </a:r>
            <a:r>
              <a:rPr lang="en-US" b="1" u="sng" dirty="0" err="1"/>
              <a:t>hỗ</a:t>
            </a:r>
            <a:r>
              <a:rPr lang="en-US" b="1" u="sng" dirty="0"/>
              <a:t> </a:t>
            </a:r>
            <a:r>
              <a:rPr lang="en-US" b="1" u="sng" dirty="0" err="1"/>
              <a:t>trợ</a:t>
            </a:r>
            <a:r>
              <a:rPr lang="en-US" b="1" u="sng" dirty="0"/>
              <a:t>/</a:t>
            </a:r>
            <a:r>
              <a:rPr lang="en-US" b="1" u="sng" dirty="0" err="1"/>
              <a:t>kháng</a:t>
            </a:r>
            <a:r>
              <a:rPr lang="en-US" b="1" u="sng" dirty="0"/>
              <a:t> </a:t>
            </a:r>
            <a:r>
              <a:rPr lang="en-US" b="1" u="sng" dirty="0" err="1"/>
              <a:t>cự</a:t>
            </a:r>
            <a:endParaRPr lang="vi-VN" b="1" dirty="0"/>
          </a:p>
        </p:txBody>
      </p:sp>
      <p:sp>
        <p:nvSpPr>
          <p:cNvPr id="6" name="Rectangle 5"/>
          <p:cNvSpPr/>
          <p:nvPr/>
        </p:nvSpPr>
        <p:spPr>
          <a:xfrm>
            <a:off x="-14211" y="1484784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cự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cự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.</a:t>
            </a:r>
            <a:endParaRPr lang="vi-VN" dirty="0"/>
          </a:p>
          <a:p>
            <a:pPr algn="just"/>
            <a:r>
              <a:rPr lang="en-US" dirty="0"/>
              <a:t>•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cự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.</a:t>
            </a:r>
            <a:endParaRPr lang="vi-VN" dirty="0"/>
          </a:p>
          <a:p>
            <a:pPr algn="just"/>
            <a:r>
              <a:rPr lang="en-US" dirty="0"/>
              <a:t>• 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 </a:t>
            </a:r>
            <a:r>
              <a:rPr lang="en-US" dirty="0" err="1"/>
              <a:t>trợ</a:t>
            </a:r>
            <a:r>
              <a:rPr lang="en-US" dirty="0"/>
              <a:t>/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cự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 </a:t>
            </a:r>
            <a:r>
              <a:rPr lang="en-US" dirty="0" err="1"/>
              <a:t>giá</a:t>
            </a:r>
            <a:r>
              <a:rPr lang="en-US" dirty="0"/>
              <a:t> test 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 </a:t>
            </a:r>
            <a:r>
              <a:rPr lang="en-US" dirty="0" err="1"/>
              <a:t>không</a:t>
            </a:r>
            <a:r>
              <a:rPr lang="en-US" dirty="0"/>
              <a:t> 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vỡ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 smtClean="0"/>
              <a:t>hỗ</a:t>
            </a:r>
            <a:r>
              <a:rPr lang="en-US" dirty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/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/>
              <a:t>cự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 smtClean="0"/>
              <a:t>.</a:t>
            </a:r>
            <a:endParaRPr lang="vi-VN" dirty="0"/>
          </a:p>
          <a:p>
            <a:pPr algn="just"/>
            <a:r>
              <a:rPr lang="en-US" dirty="0"/>
              <a:t>•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/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cự,sức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/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cự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hay </a:t>
            </a:r>
            <a:r>
              <a:rPr lang="en-US" dirty="0" err="1"/>
              <a:t>yếu</a:t>
            </a:r>
            <a:r>
              <a:rPr lang="en-US" dirty="0"/>
              <a:t>.</a:t>
            </a:r>
            <a:endParaRPr lang="vi-V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3" y="3501008"/>
            <a:ext cx="7179953" cy="330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640960" cy="38742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HỖ TRỢ VÀ KHÁNG CỰ ( SUPPORT AND RESISTANCE)</a:t>
            </a:r>
            <a:endParaRPr lang="vi-V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89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512" y="188640"/>
            <a:ext cx="6228184" cy="64807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ĐƯỜNG XU HƯỚNG ( TRENDLINES)</a:t>
            </a:r>
            <a:endParaRPr lang="vi-V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512" y="1268760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/>
              <a:t>Nguyên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vẽ</a:t>
            </a:r>
            <a:r>
              <a:rPr lang="en-US" b="1" dirty="0"/>
              <a:t> </a:t>
            </a:r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/>
              <a:t>xu</a:t>
            </a:r>
            <a:r>
              <a:rPr lang="en-US" b="1" dirty="0"/>
              <a:t> </a:t>
            </a: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  <a:endParaRPr lang="vi-VN" b="1" dirty="0"/>
          </a:p>
          <a:p>
            <a:pPr algn="just"/>
            <a:r>
              <a:rPr lang="en-US" b="1" dirty="0"/>
              <a:t>-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lên,đường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đáy</a:t>
            </a:r>
            <a:r>
              <a:rPr lang="en-US" dirty="0" smtClean="0"/>
              <a:t>).</a:t>
            </a:r>
            <a:endParaRPr lang="vi-VN" dirty="0"/>
          </a:p>
          <a:p>
            <a:pPr algn="just"/>
            <a:r>
              <a:rPr lang="en-US" dirty="0"/>
              <a:t>-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xuống,đường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cự</a:t>
            </a:r>
            <a:r>
              <a:rPr lang="en-US" dirty="0"/>
              <a:t> 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 smtClean="0"/>
              <a:t>).</a:t>
            </a:r>
            <a:endParaRPr lang="vi-VN" dirty="0"/>
          </a:p>
        </p:txBody>
      </p:sp>
      <p:sp>
        <p:nvSpPr>
          <p:cNvPr id="6" name="Rectangle 5"/>
          <p:cNvSpPr/>
          <p:nvPr/>
        </p:nvSpPr>
        <p:spPr>
          <a:xfrm>
            <a:off x="28956" y="3356992"/>
            <a:ext cx="23397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vẽ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/>
              <a:t>xu</a:t>
            </a:r>
            <a:r>
              <a:rPr lang="en-US" b="1" dirty="0"/>
              <a:t> </a:t>
            </a: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đúng</a:t>
            </a:r>
            <a:r>
              <a:rPr lang="en-US" b="1" dirty="0"/>
              <a:t> 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phải</a:t>
            </a:r>
            <a:r>
              <a:rPr lang="en-US" b="1" dirty="0"/>
              <a:t> </a:t>
            </a:r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vị</a:t>
            </a:r>
            <a:r>
              <a:rPr lang="en-US" b="1" dirty="0"/>
              <a:t> </a:t>
            </a:r>
            <a:r>
              <a:rPr lang="en-US" b="1" dirty="0" err="1"/>
              <a:t>trí</a:t>
            </a:r>
            <a:r>
              <a:rPr lang="en-US" b="1" dirty="0"/>
              <a:t> </a:t>
            </a:r>
            <a:r>
              <a:rPr lang="en-US" b="1" dirty="0" err="1"/>
              <a:t>hai</a:t>
            </a:r>
            <a:r>
              <a:rPr lang="en-US" b="1" dirty="0"/>
              <a:t> </a:t>
            </a:r>
            <a:r>
              <a:rPr lang="en-US" b="1" dirty="0" err="1"/>
              <a:t>đỉnh</a:t>
            </a:r>
            <a:r>
              <a:rPr lang="en-US" b="1" dirty="0"/>
              <a:t> </a:t>
            </a:r>
            <a:r>
              <a:rPr lang="en-US" b="1" dirty="0" err="1"/>
              <a:t>hoặc</a:t>
            </a:r>
            <a:r>
              <a:rPr lang="en-US" b="1" dirty="0"/>
              <a:t> </a:t>
            </a:r>
            <a:r>
              <a:rPr lang="en-US" b="1" dirty="0" err="1"/>
              <a:t>đáy</a:t>
            </a:r>
            <a:r>
              <a:rPr lang="en-US" b="1" dirty="0"/>
              <a:t> </a:t>
            </a:r>
            <a:r>
              <a:rPr lang="en-US" b="1" dirty="0" err="1"/>
              <a:t>lớn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nối</a:t>
            </a:r>
            <a:r>
              <a:rPr lang="en-US" b="1" dirty="0"/>
              <a:t> </a:t>
            </a:r>
            <a:r>
              <a:rPr lang="en-US" b="1" dirty="0" err="1"/>
              <a:t>chúng</a:t>
            </a:r>
            <a:r>
              <a:rPr lang="en-US" b="1" dirty="0"/>
              <a:t> 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nhau</a:t>
            </a:r>
            <a:endParaRPr lang="vi-VN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8708" y="2852936"/>
            <a:ext cx="673979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0799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7768" y="1268760"/>
            <a:ext cx="7614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ba</a:t>
            </a:r>
            <a:r>
              <a:rPr lang="en-US" b="1" dirty="0" smtClean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</a:t>
            </a:r>
            <a:r>
              <a:rPr lang="en-US" b="1" dirty="0" err="1" smtClean="0"/>
              <a:t>xu</a:t>
            </a:r>
            <a:r>
              <a:rPr lang="en-US" b="1" dirty="0" smtClean="0"/>
              <a:t> </a:t>
            </a:r>
            <a:r>
              <a:rPr lang="en-US" b="1" dirty="0" err="1" smtClean="0"/>
              <a:t>hướng</a:t>
            </a:r>
            <a:r>
              <a:rPr lang="en-US" b="1" dirty="0" smtClean="0"/>
              <a:t> :</a:t>
            </a:r>
            <a:endParaRPr lang="vi-VN" b="1" dirty="0" smtClean="0"/>
          </a:p>
          <a:p>
            <a:r>
              <a:rPr lang="en-US" dirty="0" smtClean="0"/>
              <a:t>1.  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i="1" dirty="0" smtClean="0"/>
              <a:t>(</a:t>
            </a:r>
            <a:r>
              <a:rPr lang="en-US" dirty="0" err="1" smtClean="0"/>
              <a:t>Đá</a:t>
            </a:r>
            <a:r>
              <a:rPr lang="en-US" i="1" dirty="0" err="1" smtClean="0"/>
              <a:t>y</a:t>
            </a:r>
            <a:r>
              <a:rPr lang="en-US" i="1" dirty="0" smtClean="0"/>
              <a:t> </a:t>
            </a:r>
            <a:r>
              <a:rPr lang="en-US" i="1" dirty="0" err="1" smtClean="0"/>
              <a:t>sau</a:t>
            </a:r>
            <a:r>
              <a:rPr lang="en-US" i="1" dirty="0" smtClean="0"/>
              <a:t> </a:t>
            </a:r>
            <a:r>
              <a:rPr lang="en-US" i="1" dirty="0" err="1" smtClean="0"/>
              <a:t>cao</a:t>
            </a:r>
            <a:r>
              <a:rPr lang="en-US" i="1" dirty="0" smtClean="0"/>
              <a:t> </a:t>
            </a:r>
            <a:r>
              <a:rPr lang="en-US" i="1" dirty="0" err="1" smtClean="0"/>
              <a:t>h</a:t>
            </a:r>
            <a:r>
              <a:rPr lang="en-US" dirty="0" err="1" smtClean="0"/>
              <a:t>ơ</a:t>
            </a:r>
            <a:r>
              <a:rPr lang="en-US" i="1" dirty="0" err="1" smtClean="0"/>
              <a:t>n</a:t>
            </a:r>
            <a:r>
              <a:rPr lang="en-US" i="1" dirty="0" smtClean="0"/>
              <a:t> </a:t>
            </a:r>
            <a:r>
              <a:rPr lang="en-US" dirty="0" err="1" smtClean="0"/>
              <a:t>đá</a:t>
            </a:r>
            <a:r>
              <a:rPr lang="en-US" i="1" dirty="0" err="1" smtClean="0"/>
              <a:t>y</a:t>
            </a:r>
            <a:r>
              <a:rPr lang="en-US" i="1" dirty="0" smtClean="0"/>
              <a:t> </a:t>
            </a:r>
            <a:r>
              <a:rPr lang="en-US" i="1" dirty="0" err="1" smtClean="0"/>
              <a:t>tr</a:t>
            </a:r>
            <a:r>
              <a:rPr lang="en-US" dirty="0" err="1" smtClean="0"/>
              <a:t>ướ</a:t>
            </a:r>
            <a:r>
              <a:rPr lang="en-US" i="1" dirty="0" err="1" smtClean="0"/>
              <a:t>c</a:t>
            </a:r>
            <a:r>
              <a:rPr lang="en-US" i="1" dirty="0" smtClean="0"/>
              <a:t>)</a:t>
            </a:r>
            <a:endParaRPr lang="vi-VN" dirty="0" smtClean="0"/>
          </a:p>
          <a:p>
            <a:r>
              <a:rPr lang="en-US" dirty="0" smtClean="0"/>
              <a:t> </a:t>
            </a:r>
            <a:endParaRPr lang="vi-VN" dirty="0" smtClean="0"/>
          </a:p>
          <a:p>
            <a:r>
              <a:rPr lang="en-US" dirty="0" smtClean="0"/>
              <a:t>2.  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i="1" dirty="0" smtClean="0"/>
              <a:t>(</a:t>
            </a:r>
            <a:r>
              <a:rPr lang="en-US" dirty="0" err="1" smtClean="0"/>
              <a:t>Đỉ</a:t>
            </a:r>
            <a:r>
              <a:rPr lang="en-US" i="1" dirty="0" err="1" smtClean="0"/>
              <a:t>nh</a:t>
            </a:r>
            <a:r>
              <a:rPr lang="en-US" i="1" dirty="0" smtClean="0"/>
              <a:t> </a:t>
            </a:r>
            <a:r>
              <a:rPr lang="en-US" i="1" dirty="0" err="1" smtClean="0"/>
              <a:t>sau</a:t>
            </a:r>
            <a:r>
              <a:rPr lang="en-US" i="1" dirty="0" smtClean="0"/>
              <a:t> </a:t>
            </a:r>
            <a:r>
              <a:rPr lang="en-US" i="1" dirty="0" err="1" smtClean="0"/>
              <a:t>th</a:t>
            </a:r>
            <a:r>
              <a:rPr lang="en-US" dirty="0" err="1" smtClean="0"/>
              <a:t>ấ</a:t>
            </a:r>
            <a:r>
              <a:rPr lang="en-US" i="1" dirty="0" err="1" smtClean="0"/>
              <a:t>p</a:t>
            </a:r>
            <a:r>
              <a:rPr lang="en-US" i="1" dirty="0" smtClean="0"/>
              <a:t> </a:t>
            </a:r>
            <a:r>
              <a:rPr lang="en-US" i="1" dirty="0" err="1" smtClean="0"/>
              <a:t>h</a:t>
            </a:r>
            <a:r>
              <a:rPr lang="en-US" dirty="0" err="1" smtClean="0"/>
              <a:t>ơ</a:t>
            </a:r>
            <a:r>
              <a:rPr lang="en-US" i="1" dirty="0" err="1" smtClean="0"/>
              <a:t>n</a:t>
            </a:r>
            <a:r>
              <a:rPr lang="en-US" i="1" dirty="0" smtClean="0"/>
              <a:t> </a:t>
            </a:r>
            <a:r>
              <a:rPr lang="en-US" dirty="0" err="1" smtClean="0"/>
              <a:t>đỉ</a:t>
            </a:r>
            <a:r>
              <a:rPr lang="en-US" i="1" dirty="0" err="1" smtClean="0"/>
              <a:t>nh</a:t>
            </a:r>
            <a:r>
              <a:rPr lang="en-US" i="1" dirty="0" smtClean="0"/>
              <a:t> </a:t>
            </a:r>
            <a:r>
              <a:rPr lang="en-US" i="1" dirty="0" err="1" smtClean="0"/>
              <a:t>tr</a:t>
            </a:r>
            <a:r>
              <a:rPr lang="en-US" dirty="0" err="1" smtClean="0"/>
              <a:t>ướ</a:t>
            </a:r>
            <a:r>
              <a:rPr lang="en-US" i="1" dirty="0" err="1" smtClean="0"/>
              <a:t>c</a:t>
            </a:r>
            <a:r>
              <a:rPr lang="en-US" i="1" dirty="0" smtClean="0"/>
              <a:t>)</a:t>
            </a:r>
            <a:endParaRPr lang="vi-VN" dirty="0" smtClean="0"/>
          </a:p>
          <a:p>
            <a:r>
              <a:rPr lang="en-US" dirty="0" smtClean="0"/>
              <a:t> </a:t>
            </a:r>
            <a:endParaRPr lang="vi-VN" dirty="0" smtClean="0"/>
          </a:p>
          <a:p>
            <a:r>
              <a:rPr lang="en-US" dirty="0" smtClean="0"/>
              <a:t>3.  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r>
              <a:rPr lang="en-US" dirty="0" smtClean="0"/>
              <a:t> </a:t>
            </a:r>
            <a:r>
              <a:rPr lang="en-US" i="1" dirty="0" smtClean="0"/>
              <a:t>(Sideway</a:t>
            </a:r>
            <a:endParaRPr lang="vi-VN" dirty="0"/>
          </a:p>
        </p:txBody>
      </p:sp>
      <p:sp>
        <p:nvSpPr>
          <p:cNvPr id="6" name="Rectangle 5"/>
          <p:cNvSpPr/>
          <p:nvPr/>
        </p:nvSpPr>
        <p:spPr>
          <a:xfrm>
            <a:off x="72008" y="3356992"/>
            <a:ext cx="89644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 err="1"/>
              <a:t>Ghi</a:t>
            </a:r>
            <a:r>
              <a:rPr lang="en-US" b="1" u="sng" dirty="0"/>
              <a:t> </a:t>
            </a:r>
            <a:r>
              <a:rPr lang="en-US" b="1" u="sng" dirty="0" err="1"/>
              <a:t>nhớ</a:t>
            </a:r>
            <a:endParaRPr lang="vi-VN" b="1" dirty="0"/>
          </a:p>
          <a:p>
            <a:pPr algn="just"/>
            <a:r>
              <a:rPr lang="en-US" dirty="0"/>
              <a:t> </a:t>
            </a:r>
            <a:endParaRPr lang="vi-VN" dirty="0"/>
          </a:p>
          <a:p>
            <a:pPr marL="342900" indent="-342900" algn="just">
              <a:buAutoNum type="arabicPeriod"/>
            </a:pP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đáy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hướng,nhưng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đáy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đáy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 smtClean="0"/>
              <a:t>.</a:t>
            </a:r>
          </a:p>
          <a:p>
            <a:pPr algn="just"/>
            <a:endParaRPr lang="vi-VN" dirty="0"/>
          </a:p>
          <a:p>
            <a:pPr marL="342900" indent="-342900" algn="just">
              <a:buAutoNum type="arabicPeriod" startAt="2"/>
            </a:pPr>
            <a:r>
              <a:rPr lang="en-US" dirty="0" err="1" smtClean="0"/>
              <a:t>Có</a:t>
            </a:r>
            <a:r>
              <a:rPr lang="en-US" dirty="0" smtClean="0"/>
              <a:t> 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/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cự</a:t>
            </a:r>
            <a:r>
              <a:rPr lang="en-US" dirty="0"/>
              <a:t> </a:t>
            </a:r>
            <a:r>
              <a:rPr lang="en-US" dirty="0" err="1"/>
              <a:t>xiên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test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 smtClean="0"/>
              <a:t>.</a:t>
            </a:r>
          </a:p>
          <a:p>
            <a:pPr marL="342900" indent="-342900" algn="just">
              <a:buAutoNum type="arabicPeriod" startAt="2"/>
            </a:pPr>
            <a:endParaRPr lang="vi-VN" dirty="0"/>
          </a:p>
          <a:p>
            <a:pPr algn="just"/>
            <a:r>
              <a:rPr lang="en-US" dirty="0"/>
              <a:t>3.   ĐỪNG BAO GIỜ 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gượng</a:t>
            </a:r>
            <a:r>
              <a:rPr lang="en-US" dirty="0"/>
              <a:t>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512" y="188640"/>
            <a:ext cx="6228184" cy="64807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ĐƯỜNG XU HƯỚNG ( TRENDLINES)</a:t>
            </a:r>
            <a:endParaRPr lang="vi-V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364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499" y="0"/>
            <a:ext cx="3275856" cy="864096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KÊNH XU HƯỚNG </a:t>
            </a:r>
            <a:endParaRPr lang="vi-V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008" y="1353542"/>
            <a:ext cx="8892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song </a:t>
            </a:r>
            <a:r>
              <a:rPr lang="en-US" dirty="0" err="1"/>
              <a:t>song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endParaRPr lang="vi-V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8920"/>
            <a:ext cx="875776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643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38064" y="116632"/>
            <a:ext cx="3592365" cy="57606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CHUỖI FIBONACCI</a:t>
            </a:r>
            <a:endParaRPr lang="vi-V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064" y="1412775"/>
            <a:ext cx="89289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/>
              <a:t>Tỉ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Fibonacci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rất</a:t>
            </a:r>
            <a:r>
              <a:rPr lang="en-US" b="1" dirty="0"/>
              <a:t> </a:t>
            </a:r>
            <a:r>
              <a:rPr lang="en-US" b="1" dirty="0" err="1"/>
              <a:t>nhiều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lĩnh</a:t>
            </a:r>
            <a:r>
              <a:rPr lang="en-US" b="1" dirty="0"/>
              <a:t> </a:t>
            </a:r>
            <a:r>
              <a:rPr lang="en-US" b="1" dirty="0" err="1"/>
              <a:t>vực</a:t>
            </a:r>
            <a:r>
              <a:rPr lang="en-US" b="1" dirty="0"/>
              <a:t> </a:t>
            </a:r>
            <a:r>
              <a:rPr lang="en-US" b="1" dirty="0" err="1"/>
              <a:t>kinh</a:t>
            </a:r>
            <a:r>
              <a:rPr lang="en-US" b="1" dirty="0"/>
              <a:t> </a:t>
            </a:r>
            <a:r>
              <a:rPr lang="en-US" b="1" dirty="0" err="1"/>
              <a:t>doanh,đặc</a:t>
            </a:r>
            <a:r>
              <a:rPr lang="en-US" b="1" dirty="0"/>
              <a:t> </a:t>
            </a:r>
            <a:r>
              <a:rPr lang="en-US" b="1" dirty="0" err="1"/>
              <a:t>biệt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cụ</a:t>
            </a:r>
            <a:r>
              <a:rPr lang="en-US" b="1" dirty="0"/>
              <a:t> </a:t>
            </a:r>
            <a:r>
              <a:rPr lang="en-US" b="1" dirty="0" err="1"/>
              <a:t>hữu</a:t>
            </a:r>
            <a:r>
              <a:rPr lang="en-US" b="1" dirty="0"/>
              <a:t> </a:t>
            </a:r>
            <a:r>
              <a:rPr lang="en-US" b="1" dirty="0" err="1"/>
              <a:t>hiệu</a:t>
            </a:r>
            <a:r>
              <a:rPr lang="en-US" b="1" dirty="0"/>
              <a:t> </a:t>
            </a:r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tích</a:t>
            </a:r>
            <a:r>
              <a:rPr lang="en-US" b="1" dirty="0"/>
              <a:t> </a:t>
            </a:r>
            <a:r>
              <a:rPr lang="en-US" b="1" dirty="0" err="1"/>
              <a:t>kỹ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kinh</a:t>
            </a:r>
            <a:r>
              <a:rPr lang="en-US" b="1" dirty="0"/>
              <a:t> </a:t>
            </a:r>
            <a:r>
              <a:rPr lang="en-US" b="1" dirty="0" err="1"/>
              <a:t>doanh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r>
              <a:rPr lang="en-US" b="1" dirty="0"/>
              <a:t> </a:t>
            </a:r>
            <a:r>
              <a:rPr lang="en-US" b="1" dirty="0" err="1"/>
              <a:t>chính,vì</a:t>
            </a:r>
            <a:r>
              <a:rPr lang="en-US" b="1" dirty="0"/>
              <a:t> </a:t>
            </a:r>
            <a:r>
              <a:rPr lang="en-US" b="1" dirty="0" err="1"/>
              <a:t>vậy</a:t>
            </a:r>
            <a:r>
              <a:rPr lang="en-US" b="1" dirty="0"/>
              <a:t> </a:t>
            </a:r>
            <a:r>
              <a:rPr lang="en-US" b="1" dirty="0" err="1"/>
              <a:t>chúng</a:t>
            </a:r>
            <a:r>
              <a:rPr lang="en-US" b="1" dirty="0"/>
              <a:t> ta </a:t>
            </a:r>
            <a:r>
              <a:rPr lang="en-US" b="1" dirty="0" err="1"/>
              <a:t>hãy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tâm</a:t>
            </a:r>
            <a:r>
              <a:rPr lang="en-US" b="1" dirty="0"/>
              <a:t> </a:t>
            </a:r>
            <a:r>
              <a:rPr lang="en-US" b="1" dirty="0" err="1"/>
              <a:t>đến</a:t>
            </a:r>
            <a:r>
              <a:rPr lang="en-US" b="1" dirty="0"/>
              <a:t> </a:t>
            </a:r>
            <a:r>
              <a:rPr lang="en-US" b="1" dirty="0" err="1"/>
              <a:t>nó</a:t>
            </a:r>
            <a:r>
              <a:rPr lang="en-US" b="1" dirty="0"/>
              <a:t>.</a:t>
            </a:r>
            <a:endParaRPr lang="vi-VN" b="1" dirty="0"/>
          </a:p>
          <a:p>
            <a:pPr algn="just"/>
            <a:r>
              <a:rPr lang="en-US" b="1" dirty="0" err="1"/>
              <a:t>Chuỗi</a:t>
            </a:r>
            <a:r>
              <a:rPr lang="en-US" b="1" dirty="0"/>
              <a:t> Fibonacci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như</a:t>
            </a:r>
            <a:r>
              <a:rPr lang="en-US" b="1" dirty="0"/>
              <a:t> </a:t>
            </a:r>
            <a:r>
              <a:rPr lang="en-US" b="1" dirty="0" err="1"/>
              <a:t>thế</a:t>
            </a:r>
            <a:r>
              <a:rPr lang="en-US" b="1" dirty="0"/>
              <a:t> </a:t>
            </a:r>
            <a:r>
              <a:rPr lang="en-US" b="1" dirty="0" err="1"/>
              <a:t>nào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ai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người</a:t>
            </a:r>
            <a:r>
              <a:rPr lang="en-US" b="1" dirty="0"/>
              <a:t>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chuỗi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đó</a:t>
            </a:r>
            <a:r>
              <a:rPr lang="en-US" b="1" dirty="0"/>
              <a:t>?</a:t>
            </a:r>
            <a:endParaRPr lang="vi-VN" b="1" dirty="0"/>
          </a:p>
          <a:p>
            <a:pPr algn="just"/>
            <a:r>
              <a:rPr lang="en-US" b="1" dirty="0"/>
              <a:t> </a:t>
            </a:r>
            <a:endParaRPr lang="vi-VN" b="1" dirty="0"/>
          </a:p>
          <a:p>
            <a:pPr algn="just"/>
            <a:r>
              <a:rPr lang="en-US" b="1" i="1" dirty="0" smtClean="0"/>
              <a:t>Leonardo </a:t>
            </a:r>
            <a:r>
              <a:rPr lang="en-US" b="1" i="1" dirty="0" err="1"/>
              <a:t>Fibonacci</a:t>
            </a:r>
            <a:r>
              <a:rPr lang="en-US" b="1" dirty="0" err="1"/>
              <a:t>,một</a:t>
            </a:r>
            <a:r>
              <a:rPr lang="en-US" b="1" dirty="0"/>
              <a:t>  </a:t>
            </a:r>
            <a:r>
              <a:rPr lang="en-US" b="1" dirty="0" err="1"/>
              <a:t>nhà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vĩ</a:t>
            </a:r>
            <a:r>
              <a:rPr lang="en-US" b="1" dirty="0"/>
              <a:t> </a:t>
            </a:r>
            <a:r>
              <a:rPr lang="en-US" b="1" dirty="0" err="1"/>
              <a:t>đại</a:t>
            </a:r>
            <a:r>
              <a:rPr lang="en-US" b="1" dirty="0"/>
              <a:t> </a:t>
            </a:r>
            <a:r>
              <a:rPr lang="en-US" b="1" dirty="0" err="1"/>
              <a:t>người</a:t>
            </a:r>
            <a:r>
              <a:rPr lang="en-US" b="1" dirty="0"/>
              <a:t> Ý (1175-1250),</a:t>
            </a:r>
            <a:r>
              <a:rPr lang="en-US" b="1" dirty="0" err="1"/>
              <a:t>người</a:t>
            </a:r>
            <a:r>
              <a:rPr lang="en-US" b="1" dirty="0"/>
              <a:t>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qui </a:t>
            </a:r>
            <a:r>
              <a:rPr lang="en-US" b="1" dirty="0" err="1"/>
              <a:t>luật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dãy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r>
              <a:rPr lang="en-US" b="1" dirty="0"/>
              <a:t> </a:t>
            </a:r>
            <a:r>
              <a:rPr lang="en-US" b="1" dirty="0" err="1"/>
              <a:t>nhiên</a:t>
            </a:r>
            <a:r>
              <a:rPr lang="en-US" b="1" dirty="0"/>
              <a:t> </a:t>
            </a:r>
            <a:r>
              <a:rPr lang="en-US" b="1" dirty="0" err="1"/>
              <a:t>như</a:t>
            </a:r>
            <a:r>
              <a:rPr lang="en-US" b="1" dirty="0"/>
              <a:t> </a:t>
            </a:r>
            <a:r>
              <a:rPr lang="en-US" b="1" dirty="0" err="1"/>
              <a:t>vậy,và</a:t>
            </a:r>
            <a:r>
              <a:rPr lang="en-US" b="1" dirty="0"/>
              <a:t> </a:t>
            </a:r>
            <a:r>
              <a:rPr lang="en-US" b="1" dirty="0" err="1"/>
              <a:t>chuỗi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đó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mang</a:t>
            </a:r>
            <a:r>
              <a:rPr lang="en-US" b="1" dirty="0"/>
              <a:t> </a:t>
            </a:r>
            <a:r>
              <a:rPr lang="en-US" b="1" dirty="0" err="1"/>
              <a:t>tên</a:t>
            </a:r>
            <a:r>
              <a:rPr lang="en-US" b="1" dirty="0"/>
              <a:t> </a:t>
            </a:r>
            <a:r>
              <a:rPr lang="en-US" b="1" dirty="0" err="1"/>
              <a:t>ông</a:t>
            </a:r>
            <a:r>
              <a:rPr lang="en-US" b="1" dirty="0"/>
              <a:t> : </a:t>
            </a:r>
            <a:r>
              <a:rPr lang="en-US" b="1" i="1" dirty="0" err="1"/>
              <a:t>Chu</a:t>
            </a:r>
            <a:r>
              <a:rPr lang="en-US" b="1" dirty="0" err="1"/>
              <a:t>ỗ</a:t>
            </a:r>
            <a:r>
              <a:rPr lang="en-US" b="1" i="1" dirty="0" err="1"/>
              <a:t>i</a:t>
            </a:r>
            <a:r>
              <a:rPr lang="en-US" b="1" i="1" dirty="0"/>
              <a:t> Fibonacci </a:t>
            </a:r>
            <a:endParaRPr lang="vi-VN" b="1" dirty="0"/>
          </a:p>
        </p:txBody>
      </p:sp>
      <p:sp>
        <p:nvSpPr>
          <p:cNvPr id="5" name="Rectangle 4"/>
          <p:cNvSpPr/>
          <p:nvPr/>
        </p:nvSpPr>
        <p:spPr>
          <a:xfrm>
            <a:off x="191816" y="4116868"/>
            <a:ext cx="8821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fibonacci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  </a:t>
            </a:r>
            <a:r>
              <a:rPr lang="en-US" dirty="0"/>
              <a:t>23.6%,38.2%,50%   </a:t>
            </a:r>
            <a:r>
              <a:rPr lang="en-US" dirty="0" err="1" smtClean="0"/>
              <a:t>và</a:t>
            </a:r>
            <a:r>
              <a:rPr lang="en-US" dirty="0" smtClean="0"/>
              <a:t> 61.8</a:t>
            </a:r>
            <a:r>
              <a:rPr lang="en-US" dirty="0"/>
              <a:t>%,76,4%.Ngoài   </a:t>
            </a:r>
            <a:r>
              <a:rPr lang="en-US" dirty="0" err="1"/>
              <a:t>ra</a:t>
            </a:r>
            <a:r>
              <a:rPr lang="en-US" dirty="0"/>
              <a:t>   </a:t>
            </a:r>
            <a:r>
              <a:rPr lang="en-US" dirty="0" err="1"/>
              <a:t>có</a:t>
            </a:r>
            <a:r>
              <a:rPr lang="en-US" dirty="0"/>
              <a:t>    </a:t>
            </a:r>
            <a:r>
              <a:rPr lang="en-US" dirty="0" err="1"/>
              <a:t>một</a:t>
            </a:r>
            <a:r>
              <a:rPr lang="en-US" dirty="0"/>
              <a:t>   </a:t>
            </a:r>
            <a:r>
              <a:rPr lang="en-US" dirty="0" err="1"/>
              <a:t>số</a:t>
            </a:r>
            <a:r>
              <a:rPr lang="en-US" dirty="0"/>
              <a:t>   </a:t>
            </a:r>
            <a:r>
              <a:rPr lang="en-US" dirty="0" err="1"/>
              <a:t>mức</a:t>
            </a:r>
            <a:r>
              <a:rPr lang="en-US" dirty="0"/>
              <a:t>  </a:t>
            </a:r>
            <a:r>
              <a:rPr lang="en-US" dirty="0" err="1"/>
              <a:t>phần</a:t>
            </a:r>
            <a:r>
              <a:rPr lang="en-US" dirty="0"/>
              <a:t>  </a:t>
            </a:r>
            <a:r>
              <a:rPr lang="en-US" dirty="0" err="1"/>
              <a:t>trăm</a:t>
            </a:r>
            <a:r>
              <a:rPr lang="en-US" dirty="0"/>
              <a:t>  chi   </a:t>
            </a:r>
            <a:r>
              <a:rPr lang="en-US" dirty="0" err="1"/>
              <a:t>tiết</a:t>
            </a:r>
            <a:r>
              <a:rPr lang="en-US" dirty="0"/>
              <a:t>  </a:t>
            </a:r>
            <a:r>
              <a:rPr lang="en-US" dirty="0" err="1"/>
              <a:t>hơn</a:t>
            </a:r>
            <a:r>
              <a:rPr lang="en-US" dirty="0"/>
              <a:t>  </a:t>
            </a:r>
            <a:r>
              <a:rPr lang="en-US" dirty="0" err="1"/>
              <a:t>cũng</a:t>
            </a:r>
            <a:r>
              <a:rPr lang="en-US" dirty="0"/>
              <a:t>   </a:t>
            </a:r>
            <a:r>
              <a:rPr lang="en-US" dirty="0" err="1"/>
              <a:t>được</a:t>
            </a:r>
            <a:r>
              <a:rPr lang="en-US" dirty="0"/>
              <a:t>  </a:t>
            </a:r>
            <a:r>
              <a:rPr lang="en-US" dirty="0" err="1"/>
              <a:t>sử</a:t>
            </a:r>
            <a:r>
              <a:rPr lang="en-US" dirty="0"/>
              <a:t>  </a:t>
            </a:r>
            <a:r>
              <a:rPr lang="en-US" dirty="0" err="1"/>
              <a:t>dụng</a:t>
            </a:r>
            <a:r>
              <a:rPr lang="en-US" dirty="0"/>
              <a:t>   </a:t>
            </a:r>
            <a:r>
              <a:rPr lang="en-US" dirty="0" err="1" smtClean="0"/>
              <a:t>như</a:t>
            </a:r>
            <a:r>
              <a:rPr lang="en-US" dirty="0"/>
              <a:t> </a:t>
            </a:r>
            <a:r>
              <a:rPr lang="en-US" dirty="0" smtClean="0"/>
              <a:t>100</a:t>
            </a:r>
            <a:r>
              <a:rPr lang="en-US" dirty="0"/>
              <a:t>%,1.382,161.8%  </a:t>
            </a:r>
            <a:r>
              <a:rPr lang="en-US" dirty="0" err="1"/>
              <a:t>và</a:t>
            </a:r>
            <a:r>
              <a:rPr lang="en-US" dirty="0"/>
              <a:t> 423%...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 smtClean="0"/>
              <a:t>tìm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trợ,kháng</a:t>
            </a:r>
            <a:r>
              <a:rPr lang="en-US" dirty="0"/>
              <a:t> </a:t>
            </a:r>
            <a:r>
              <a:rPr lang="en-US" dirty="0" err="1"/>
              <a:t>cự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. </a:t>
            </a:r>
            <a:endParaRPr lang="vi-VN" dirty="0"/>
          </a:p>
        </p:txBody>
      </p:sp>
      <p:sp>
        <p:nvSpPr>
          <p:cNvPr id="6" name="Rectangle 5"/>
          <p:cNvSpPr/>
          <p:nvPr/>
        </p:nvSpPr>
        <p:spPr>
          <a:xfrm>
            <a:off x="251520" y="5579948"/>
            <a:ext cx="4604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FIBONACCI THOÁI LUI (RETRACEMENT</a:t>
            </a:r>
            <a:r>
              <a:rPr lang="en-US" i="1" dirty="0"/>
              <a:t>)</a:t>
            </a:r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323528" y="6156012"/>
            <a:ext cx="3998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FIBONACCI MỞ RỘNG (Extensions)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23438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96" y="251356"/>
            <a:ext cx="505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4.1 FIBONACCI </a:t>
            </a:r>
            <a:r>
              <a:rPr lang="en-US" b="1" dirty="0">
                <a:solidFill>
                  <a:schemeClr val="bg1"/>
                </a:solidFill>
              </a:rPr>
              <a:t>THOÁI LUI (RETRACEMENT</a:t>
            </a:r>
            <a:r>
              <a:rPr lang="en-US" b="1" i="1" dirty="0">
                <a:solidFill>
                  <a:schemeClr val="bg1"/>
                </a:solidFill>
              </a:rPr>
              <a:t>)</a:t>
            </a:r>
            <a:endParaRPr lang="vi-VN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496" y="1303600"/>
            <a:ext cx="90364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Fibonacci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/>
              <a:t>động</a:t>
            </a:r>
            <a:r>
              <a:rPr lang="en-US" dirty="0"/>
              <a:t> 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hướng.Fibo</a:t>
            </a:r>
            <a:r>
              <a:rPr lang="en-US" dirty="0"/>
              <a:t> retracement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6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thoái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cự,tương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100%,61.8%,50%,38.2%,23.6% </a:t>
            </a:r>
            <a:r>
              <a:rPr lang="en-US" dirty="0" err="1"/>
              <a:t>và</a:t>
            </a:r>
            <a:r>
              <a:rPr lang="en-US" dirty="0"/>
              <a:t> 0% ).</a:t>
            </a:r>
            <a:endParaRPr lang="vi-VN" dirty="0"/>
          </a:p>
          <a:p>
            <a:pPr algn="just"/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 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thoái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: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đợt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hay </a:t>
            </a:r>
            <a:r>
              <a:rPr lang="en-US" dirty="0" err="1"/>
              <a:t>xuống,những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cự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rơi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6" name="Rectangle 5"/>
          <p:cNvSpPr/>
          <p:nvPr/>
        </p:nvSpPr>
        <p:spPr>
          <a:xfrm>
            <a:off x="122962" y="3048049"/>
            <a:ext cx="35129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-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b="1" dirty="0"/>
              <a:t>38.2%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.</a:t>
            </a:r>
            <a:endParaRPr lang="vi-VN" dirty="0"/>
          </a:p>
          <a:p>
            <a:pPr algn="just"/>
            <a:r>
              <a:rPr lang="en-US" dirty="0"/>
              <a:t> </a:t>
            </a:r>
            <a:endParaRPr lang="vi-VN" dirty="0"/>
          </a:p>
          <a:p>
            <a:pPr algn="just"/>
            <a:r>
              <a:rPr lang="en-US" dirty="0"/>
              <a:t>-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b="1" dirty="0"/>
              <a:t>50%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lập,chưa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chắn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i="1" dirty="0"/>
              <a:t>(Neutral)</a:t>
            </a:r>
            <a:endParaRPr lang="vi-VN" dirty="0"/>
          </a:p>
          <a:p>
            <a:pPr algn="just"/>
            <a:r>
              <a:rPr lang="en-US" dirty="0"/>
              <a:t> </a:t>
            </a:r>
            <a:endParaRPr lang="vi-VN" dirty="0"/>
          </a:p>
          <a:p>
            <a:pPr algn="just"/>
            <a:r>
              <a:rPr lang="en-US" dirty="0"/>
              <a:t>-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b="1" dirty="0"/>
              <a:t>61.8%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;</a:t>
            </a:r>
            <a:endParaRPr lang="vi-V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9219" y="2856519"/>
            <a:ext cx="5027277" cy="387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3188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533" y="251356"/>
            <a:ext cx="6211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4.1 FIBONACCI THOÁI LUI (RETRACEMENT</a:t>
            </a:r>
            <a:r>
              <a:rPr lang="en-US" b="1" i="1" dirty="0" smtClean="0">
                <a:solidFill>
                  <a:schemeClr val="bg1"/>
                </a:solidFill>
              </a:rPr>
              <a:t>) -  </a:t>
            </a:r>
            <a:r>
              <a:rPr lang="en-US" b="1" i="1" dirty="0" err="1" smtClean="0">
                <a:solidFill>
                  <a:schemeClr val="bg1"/>
                </a:solidFill>
              </a:rPr>
              <a:t>Cách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vẽ</a:t>
            </a:r>
            <a:endParaRPr lang="vi-VN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1214750"/>
            <a:ext cx="92170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 dirty="0" err="1"/>
              <a:t>Bước</a:t>
            </a:r>
            <a:r>
              <a:rPr lang="fr-FR" u="sng" dirty="0"/>
              <a:t> 1:</a:t>
            </a:r>
            <a:r>
              <a:rPr lang="fr-FR" dirty="0"/>
              <a:t> </a:t>
            </a:r>
            <a:r>
              <a:rPr lang="fr-FR" dirty="0" err="1"/>
              <a:t>Xác</a:t>
            </a:r>
            <a:r>
              <a:rPr lang="fr-FR" dirty="0"/>
              <a:t> </a:t>
            </a:r>
            <a:r>
              <a:rPr lang="fr-FR" dirty="0" err="1"/>
              <a:t>định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mức</a:t>
            </a:r>
            <a:r>
              <a:rPr lang="fr-FR" dirty="0"/>
              <a:t> </a:t>
            </a:r>
            <a:r>
              <a:rPr lang="fr-FR" dirty="0" err="1"/>
              <a:t>cao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thấp</a:t>
            </a:r>
            <a:r>
              <a:rPr lang="fr-FR" dirty="0"/>
              <a:t> (</a:t>
            </a:r>
            <a:r>
              <a:rPr lang="fr-FR" dirty="0" err="1"/>
              <a:t>Đỉnh</a:t>
            </a:r>
            <a:r>
              <a:rPr lang="fr-FR" dirty="0"/>
              <a:t> </a:t>
            </a:r>
            <a:r>
              <a:rPr lang="fr-FR" dirty="0" err="1"/>
              <a:t>hoặc</a:t>
            </a:r>
            <a:r>
              <a:rPr lang="fr-FR" dirty="0"/>
              <a:t> </a:t>
            </a:r>
            <a:r>
              <a:rPr lang="fr-FR" dirty="0" err="1"/>
              <a:t>đáy</a:t>
            </a:r>
            <a:r>
              <a:rPr lang="fr-FR" dirty="0"/>
              <a:t>)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đồ</a:t>
            </a:r>
            <a:r>
              <a:rPr lang="fr-FR" dirty="0"/>
              <a:t> </a:t>
            </a:r>
            <a:r>
              <a:rPr lang="fr-FR" dirty="0" err="1"/>
              <a:t>thị</a:t>
            </a:r>
            <a:r>
              <a:rPr lang="fr-FR" dirty="0"/>
              <a:t>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trong</a:t>
            </a:r>
            <a:r>
              <a:rPr lang="fr-FR" dirty="0"/>
              <a:t> </a:t>
            </a:r>
            <a:r>
              <a:rPr lang="fr-FR" dirty="0" err="1"/>
              <a:t>giai</a:t>
            </a:r>
            <a:r>
              <a:rPr lang="fr-FR" dirty="0"/>
              <a:t> </a:t>
            </a:r>
            <a:r>
              <a:rPr lang="fr-FR" dirty="0" err="1"/>
              <a:t>đoạn</a:t>
            </a:r>
            <a:r>
              <a:rPr lang="fr-FR" dirty="0"/>
              <a:t> </a:t>
            </a:r>
            <a:r>
              <a:rPr lang="fr-FR" dirty="0" err="1"/>
              <a:t>phân</a:t>
            </a:r>
            <a:r>
              <a:rPr lang="fr-FR" dirty="0"/>
              <a:t> </a:t>
            </a:r>
            <a:r>
              <a:rPr lang="fr-FR" dirty="0" err="1"/>
              <a:t>tích</a:t>
            </a:r>
            <a:r>
              <a:rPr lang="fr-FR" dirty="0" smtClean="0"/>
              <a:t>.</a:t>
            </a:r>
          </a:p>
          <a:p>
            <a:r>
              <a:rPr lang="fr-FR" dirty="0" smtClean="0"/>
              <a:t> </a:t>
            </a:r>
            <a:r>
              <a:rPr lang="fr-FR" u="sng" dirty="0" err="1"/>
              <a:t>Bước</a:t>
            </a:r>
            <a:r>
              <a:rPr lang="fr-FR" u="sng" dirty="0"/>
              <a:t> 2:</a:t>
            </a:r>
            <a:r>
              <a:rPr lang="fr-FR" dirty="0"/>
              <a:t> </a:t>
            </a:r>
            <a:r>
              <a:rPr lang="fr-FR" dirty="0" err="1"/>
              <a:t>Xác</a:t>
            </a:r>
            <a:r>
              <a:rPr lang="fr-FR" dirty="0"/>
              <a:t> </a:t>
            </a:r>
            <a:r>
              <a:rPr lang="fr-FR" dirty="0" err="1"/>
              <a:t>định</a:t>
            </a:r>
            <a:r>
              <a:rPr lang="fr-FR" dirty="0"/>
              <a:t> </a:t>
            </a:r>
            <a:r>
              <a:rPr lang="fr-FR" dirty="0" err="1"/>
              <a:t>xu</a:t>
            </a:r>
            <a:r>
              <a:rPr lang="fr-FR" dirty="0"/>
              <a:t> </a:t>
            </a:r>
            <a:r>
              <a:rPr lang="fr-FR" dirty="0" err="1"/>
              <a:t>hướng</a:t>
            </a:r>
            <a:r>
              <a:rPr lang="fr-FR" dirty="0"/>
              <a:t> </a:t>
            </a:r>
            <a:r>
              <a:rPr lang="fr-FR" dirty="0" err="1"/>
              <a:t>hiện</a:t>
            </a:r>
            <a:r>
              <a:rPr lang="fr-FR" dirty="0"/>
              <a:t> </a:t>
            </a:r>
            <a:r>
              <a:rPr lang="fr-FR" dirty="0" err="1"/>
              <a:t>tại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giá.Nếu</a:t>
            </a:r>
            <a:r>
              <a:rPr lang="fr-FR" dirty="0"/>
              <a:t> :</a:t>
            </a:r>
            <a:endParaRPr lang="vi-VN" dirty="0"/>
          </a:p>
          <a:p>
            <a:r>
              <a:rPr lang="fr-FR" dirty="0"/>
              <a:t>a.  Xu  </a:t>
            </a:r>
            <a:r>
              <a:rPr lang="fr-FR" dirty="0" err="1"/>
              <a:t>hướng</a:t>
            </a:r>
            <a:r>
              <a:rPr lang="fr-FR" dirty="0"/>
              <a:t>  </a:t>
            </a:r>
            <a:r>
              <a:rPr lang="fr-FR" dirty="0" err="1"/>
              <a:t>hiện</a:t>
            </a:r>
            <a:r>
              <a:rPr lang="fr-FR" dirty="0"/>
              <a:t> </a:t>
            </a:r>
            <a:r>
              <a:rPr lang="fr-FR" dirty="0" err="1"/>
              <a:t>tại</a:t>
            </a:r>
            <a:r>
              <a:rPr lang="fr-FR" dirty="0"/>
              <a:t>  </a:t>
            </a:r>
            <a:r>
              <a:rPr lang="fr-FR" dirty="0" err="1"/>
              <a:t>đang</a:t>
            </a:r>
            <a:r>
              <a:rPr lang="fr-FR" dirty="0"/>
              <a:t>  là   </a:t>
            </a:r>
            <a:r>
              <a:rPr lang="fr-FR" dirty="0" err="1"/>
              <a:t>tăng</a:t>
            </a:r>
            <a:r>
              <a:rPr lang="fr-FR" dirty="0"/>
              <a:t>  </a:t>
            </a:r>
            <a:r>
              <a:rPr lang="fr-FR" dirty="0" err="1"/>
              <a:t>thì</a:t>
            </a:r>
            <a:r>
              <a:rPr lang="fr-FR" dirty="0"/>
              <a:t>   </a:t>
            </a:r>
            <a:r>
              <a:rPr lang="fr-FR" dirty="0" err="1"/>
              <a:t>xu</a:t>
            </a:r>
            <a:r>
              <a:rPr lang="fr-FR" dirty="0"/>
              <a:t>  </a:t>
            </a:r>
            <a:r>
              <a:rPr lang="fr-FR" dirty="0" err="1"/>
              <a:t>hướng</a:t>
            </a:r>
            <a:r>
              <a:rPr lang="fr-FR" dirty="0"/>
              <a:t>  </a:t>
            </a:r>
            <a:r>
              <a:rPr lang="fr-FR" dirty="0" err="1"/>
              <a:t>trước</a:t>
            </a:r>
            <a:r>
              <a:rPr lang="fr-FR" dirty="0"/>
              <a:t>  </a:t>
            </a:r>
            <a:r>
              <a:rPr lang="fr-FR" dirty="0" err="1"/>
              <a:t>đó</a:t>
            </a:r>
            <a:r>
              <a:rPr lang="fr-FR" dirty="0"/>
              <a:t>   là   </a:t>
            </a:r>
            <a:r>
              <a:rPr lang="fr-FR" dirty="0" err="1"/>
              <a:t>giảm.Kéo</a:t>
            </a:r>
            <a:r>
              <a:rPr lang="fr-FR" dirty="0"/>
              <a:t>  </a:t>
            </a:r>
            <a:r>
              <a:rPr lang="fr-FR" dirty="0" err="1"/>
              <a:t>vẽ</a:t>
            </a:r>
            <a:r>
              <a:rPr lang="fr-FR" dirty="0"/>
              <a:t>  </a:t>
            </a:r>
            <a:r>
              <a:rPr lang="fr-FR" dirty="0" err="1" smtClean="0"/>
              <a:t>Fibonacci</a:t>
            </a:r>
            <a:endParaRPr lang="vi-VN" dirty="0"/>
          </a:p>
          <a:p>
            <a:r>
              <a:rPr lang="en-US" dirty="0"/>
              <a:t>Retracement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đáy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 smtClean="0"/>
              <a:t>.</a:t>
            </a:r>
            <a:endParaRPr lang="vi-VN" dirty="0"/>
          </a:p>
          <a:p>
            <a:r>
              <a:rPr lang="en-US" dirty="0"/>
              <a:t>b. </a:t>
            </a:r>
            <a:r>
              <a:rPr lang="en-US" dirty="0" err="1"/>
              <a:t>Xu</a:t>
            </a:r>
            <a:r>
              <a:rPr lang="en-US" dirty="0"/>
              <a:t>  </a:t>
            </a:r>
            <a:r>
              <a:rPr lang="en-US" dirty="0" err="1"/>
              <a:t>hướng</a:t>
            </a:r>
            <a:r>
              <a:rPr lang="en-US" dirty="0"/>
              <a:t>  </a:t>
            </a:r>
            <a:r>
              <a:rPr lang="en-US" dirty="0" err="1"/>
              <a:t>hiện</a:t>
            </a:r>
            <a:r>
              <a:rPr lang="en-US" dirty="0"/>
              <a:t>  </a:t>
            </a:r>
            <a:r>
              <a:rPr lang="en-US" dirty="0" err="1"/>
              <a:t>tại</a:t>
            </a:r>
            <a:r>
              <a:rPr lang="en-US" dirty="0"/>
              <a:t>  </a:t>
            </a:r>
            <a:r>
              <a:rPr lang="en-US" dirty="0" err="1"/>
              <a:t>đang</a:t>
            </a:r>
            <a:r>
              <a:rPr lang="en-US" dirty="0"/>
              <a:t>  </a:t>
            </a:r>
            <a:r>
              <a:rPr lang="en-US" dirty="0" err="1"/>
              <a:t>là</a:t>
            </a:r>
            <a:r>
              <a:rPr lang="en-US" dirty="0"/>
              <a:t>   </a:t>
            </a:r>
            <a:r>
              <a:rPr lang="en-US" dirty="0" err="1"/>
              <a:t>giảm</a:t>
            </a:r>
            <a:r>
              <a:rPr lang="en-US" dirty="0"/>
              <a:t>  </a:t>
            </a:r>
            <a:r>
              <a:rPr lang="en-US" dirty="0" err="1"/>
              <a:t>thì</a:t>
            </a:r>
            <a:r>
              <a:rPr lang="en-US" dirty="0"/>
              <a:t>   </a:t>
            </a:r>
            <a:r>
              <a:rPr lang="en-US" dirty="0" err="1"/>
              <a:t>xu</a:t>
            </a:r>
            <a:r>
              <a:rPr lang="en-US" dirty="0"/>
              <a:t>  </a:t>
            </a:r>
            <a:r>
              <a:rPr lang="en-US" dirty="0" err="1"/>
              <a:t>hướng</a:t>
            </a:r>
            <a:r>
              <a:rPr lang="en-US" dirty="0"/>
              <a:t>  </a:t>
            </a:r>
            <a:r>
              <a:rPr lang="en-US" dirty="0" err="1"/>
              <a:t>trước</a:t>
            </a:r>
            <a:r>
              <a:rPr lang="en-US" dirty="0"/>
              <a:t>  </a:t>
            </a:r>
            <a:r>
              <a:rPr lang="en-US" dirty="0" err="1"/>
              <a:t>đó</a:t>
            </a:r>
            <a:r>
              <a:rPr lang="en-US" dirty="0"/>
              <a:t>   </a:t>
            </a:r>
            <a:r>
              <a:rPr lang="en-US" dirty="0" err="1"/>
              <a:t>là</a:t>
            </a:r>
            <a:r>
              <a:rPr lang="en-US" dirty="0"/>
              <a:t>   </a:t>
            </a:r>
            <a:r>
              <a:rPr lang="en-US" dirty="0" err="1"/>
              <a:t>tăng.Kéo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 </a:t>
            </a:r>
            <a:r>
              <a:rPr lang="en-US" dirty="0" smtClean="0"/>
              <a:t>Fibonacci</a:t>
            </a:r>
            <a:endParaRPr lang="vi-VN" dirty="0"/>
          </a:p>
          <a:p>
            <a:r>
              <a:rPr lang="en-US" dirty="0"/>
              <a:t>Retracement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đáy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 smtClean="0"/>
              <a:t>.</a:t>
            </a:r>
            <a:endParaRPr lang="vi-VN" dirty="0"/>
          </a:p>
          <a:p>
            <a:r>
              <a:rPr lang="en-US" u="sng" dirty="0" err="1"/>
              <a:t>Bước</a:t>
            </a:r>
            <a:r>
              <a:rPr lang="en-US" u="sng" dirty="0"/>
              <a:t> 3</a:t>
            </a:r>
            <a:r>
              <a:rPr lang="en-US" dirty="0"/>
              <a:t>: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Fibo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/>
              <a:t>cự</a:t>
            </a:r>
            <a:r>
              <a:rPr lang="en-US" dirty="0"/>
              <a:t>.</a:t>
            </a:r>
            <a:endParaRPr lang="vi-V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124807"/>
            <a:ext cx="4945537" cy="268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987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7" y="118373"/>
            <a:ext cx="9140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4.1 FIBONACCI THOÁI LUI (RETRACEMENT</a:t>
            </a:r>
            <a:r>
              <a:rPr lang="en-US" b="1" i="1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Cách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vẽ</a:t>
            </a:r>
            <a:r>
              <a:rPr lang="en-US" b="1" i="1" dirty="0" smtClean="0">
                <a:solidFill>
                  <a:schemeClr val="bg1"/>
                </a:solidFill>
              </a:rPr>
              <a:t> - </a:t>
            </a:r>
            <a:r>
              <a:rPr lang="en-US" b="1" i="1" dirty="0" err="1" smtClean="0">
                <a:solidFill>
                  <a:schemeClr val="bg1"/>
                </a:solidFill>
              </a:rPr>
              <a:t>xu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hướng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lên</a:t>
            </a:r>
            <a:r>
              <a:rPr lang="en-US" b="1" i="1" dirty="0" smtClean="0">
                <a:solidFill>
                  <a:schemeClr val="bg1"/>
                </a:solidFill>
              </a:rPr>
              <a:t> (uptrend)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96388"/>
            <a:ext cx="7632848" cy="544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3744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57870"/>
            <a:ext cx="7188886" cy="538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0340"/>
            <a:ext cx="5121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4.1 FIBONACCI THOÁI LUI (RETRACEMENT</a:t>
            </a:r>
            <a:r>
              <a:rPr lang="en-US" b="1" i="1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b="1" i="1" dirty="0" err="1" smtClean="0">
                <a:solidFill>
                  <a:schemeClr val="bg1"/>
                </a:solidFill>
              </a:rPr>
              <a:t>Cách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vẽ</a:t>
            </a:r>
            <a:r>
              <a:rPr lang="en-US" b="1" i="1" dirty="0" smtClean="0">
                <a:solidFill>
                  <a:schemeClr val="bg1"/>
                </a:solidFill>
              </a:rPr>
              <a:t>- </a:t>
            </a:r>
            <a:r>
              <a:rPr lang="en-US" b="1" i="1" dirty="0" err="1" smtClean="0">
                <a:solidFill>
                  <a:schemeClr val="bg1"/>
                </a:solidFill>
              </a:rPr>
              <a:t>xu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hướng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xuống</a:t>
            </a:r>
            <a:r>
              <a:rPr lang="en-US" b="1" i="1" dirty="0" smtClean="0">
                <a:solidFill>
                  <a:schemeClr val="bg1"/>
                </a:solidFill>
              </a:rPr>
              <a:t> (downtrend)</a:t>
            </a:r>
            <a:endParaRPr lang="vi-V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50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nến</a:t>
            </a:r>
            <a:endParaRPr lang="en-US" dirty="0"/>
          </a:p>
        </p:txBody>
      </p:sp>
      <p:pic>
        <p:nvPicPr>
          <p:cNvPr id="6" name="Content Placeholder 5" descr="2._nen_marubozu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7687" y="1457325"/>
            <a:ext cx="8048625" cy="46386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468" y="1268760"/>
            <a:ext cx="759895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149" y="46365"/>
            <a:ext cx="5121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4.1 FIBONACCI THOÁI LUI (RETRACEMENT</a:t>
            </a:r>
            <a:r>
              <a:rPr lang="en-US" b="1" i="1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b="1" i="1" dirty="0" err="1" smtClean="0">
                <a:solidFill>
                  <a:schemeClr val="bg1"/>
                </a:solidFill>
              </a:rPr>
              <a:t>Cách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vẽ</a:t>
            </a:r>
            <a:r>
              <a:rPr lang="en-US" b="1" i="1" dirty="0" smtClean="0">
                <a:solidFill>
                  <a:schemeClr val="bg1"/>
                </a:solidFill>
              </a:rPr>
              <a:t>- </a:t>
            </a:r>
            <a:r>
              <a:rPr lang="en-US" b="1" i="1" dirty="0" err="1" smtClean="0">
                <a:solidFill>
                  <a:schemeClr val="bg1"/>
                </a:solidFill>
              </a:rPr>
              <a:t>xu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hướng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err="1" smtClean="0">
                <a:solidFill>
                  <a:schemeClr val="bg1"/>
                </a:solidFill>
              </a:rPr>
              <a:t>xuống</a:t>
            </a:r>
            <a:r>
              <a:rPr lang="en-US" b="1" i="1" dirty="0" smtClean="0">
                <a:solidFill>
                  <a:schemeClr val="bg1"/>
                </a:solidFill>
              </a:rPr>
              <a:t> (downtrend)</a:t>
            </a:r>
            <a:endParaRPr lang="vi-V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30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83" y="188640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4.2 KHI </a:t>
            </a:r>
            <a:r>
              <a:rPr lang="en-US" b="1" dirty="0">
                <a:solidFill>
                  <a:srgbClr val="FF0000"/>
                </a:solidFill>
              </a:rPr>
              <a:t>FIBONACCI BỊ SAI 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vi-VN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496" y="1159584"/>
            <a:ext cx="8784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Fibo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cao,tuy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.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38.2%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hường</a:t>
            </a:r>
            <a:r>
              <a:rPr lang="en-US" dirty="0"/>
              <a:t> ban </a:t>
            </a:r>
            <a:r>
              <a:rPr lang="en-US" dirty="0" err="1"/>
              <a:t>đầu.Đôi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50%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61.8%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tệ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 </a:t>
            </a:r>
            <a:r>
              <a:rPr lang="en-US" dirty="0" err="1"/>
              <a:t>Bây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,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Fibo</a:t>
            </a:r>
            <a:r>
              <a:rPr lang="en-US" dirty="0"/>
              <a:t> </a:t>
            </a:r>
            <a:r>
              <a:rPr lang="en-US" dirty="0" err="1"/>
              <a:t>thoái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vi-V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94582"/>
            <a:ext cx="7125471" cy="411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024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939156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9512" y="188640"/>
            <a:ext cx="3604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4.2 KHI </a:t>
            </a:r>
            <a:r>
              <a:rPr lang="en-US" b="1" dirty="0">
                <a:solidFill>
                  <a:srgbClr val="FF0000"/>
                </a:solidFill>
              </a:rPr>
              <a:t>FIBONACCI BỊ SAI 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vi-V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10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220559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/>
              <a:t>Nó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rằng</a:t>
            </a:r>
            <a:r>
              <a:rPr lang="en-US" b="1" dirty="0"/>
              <a:t> Swing low </a:t>
            </a:r>
            <a:r>
              <a:rPr lang="en-US" b="1" dirty="0" err="1"/>
              <a:t>đó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đáy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xu</a:t>
            </a:r>
            <a:r>
              <a:rPr lang="en-US" b="1" dirty="0"/>
              <a:t> </a:t>
            </a: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giảm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bắt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tăng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 so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 Swing high. </a:t>
            </a:r>
            <a:r>
              <a:rPr lang="en-US" b="1" dirty="0" err="1"/>
              <a:t>Đó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do </a:t>
            </a:r>
            <a:r>
              <a:rPr lang="en-US" b="1" dirty="0" err="1"/>
              <a:t>tại</a:t>
            </a:r>
            <a:r>
              <a:rPr lang="en-US" b="1" dirty="0"/>
              <a:t> </a:t>
            </a:r>
            <a:r>
              <a:rPr lang="en-US" b="1" dirty="0" err="1"/>
              <a:t>sao</a:t>
            </a:r>
            <a:r>
              <a:rPr lang="en-US" b="1" dirty="0"/>
              <a:t> </a:t>
            </a:r>
            <a:r>
              <a:rPr lang="en-US" b="1" dirty="0" err="1"/>
              <a:t>bạn</a:t>
            </a:r>
            <a:r>
              <a:rPr lang="en-US" b="1" dirty="0"/>
              <a:t>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phải</a:t>
            </a:r>
            <a:r>
              <a:rPr lang="en-US" b="1" dirty="0"/>
              <a:t> </a:t>
            </a:r>
            <a:r>
              <a:rPr lang="en-US" b="1" dirty="0" err="1"/>
              <a:t>trau</a:t>
            </a:r>
            <a:r>
              <a:rPr lang="en-US" b="1" dirty="0"/>
              <a:t> </a:t>
            </a:r>
            <a:r>
              <a:rPr lang="en-US" b="1" dirty="0" err="1"/>
              <a:t>dồi</a:t>
            </a:r>
            <a:r>
              <a:rPr lang="en-US" b="1" dirty="0"/>
              <a:t> </a:t>
            </a:r>
            <a:r>
              <a:rPr lang="en-US" b="1" dirty="0" err="1"/>
              <a:t>kỹ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bạn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Fibo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cụ</a:t>
            </a:r>
            <a:r>
              <a:rPr lang="en-US" b="1" dirty="0"/>
              <a:t> </a:t>
            </a:r>
            <a:r>
              <a:rPr lang="en-US" b="1" dirty="0" err="1"/>
              <a:t>khác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giúp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ta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/>
              <a:t>suất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cao</a:t>
            </a:r>
            <a:r>
              <a:rPr lang="en-US" b="1" dirty="0"/>
              <a:t> </a:t>
            </a:r>
            <a:r>
              <a:rPr lang="en-US" b="1" dirty="0" err="1"/>
              <a:t>hơn</a:t>
            </a:r>
            <a:endParaRPr lang="vi-VN" b="1" dirty="0"/>
          </a:p>
        </p:txBody>
      </p:sp>
      <p:sp>
        <p:nvSpPr>
          <p:cNvPr id="3" name="Rectangle 2"/>
          <p:cNvSpPr/>
          <p:nvPr/>
        </p:nvSpPr>
        <p:spPr>
          <a:xfrm>
            <a:off x="179512" y="2420888"/>
            <a:ext cx="4601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KẾT HỢP FIBONACCI VỚI HỖ TRỢ / KHÁNG CỰ</a:t>
            </a:r>
            <a:endParaRPr lang="vi-VN" b="1" dirty="0">
              <a:solidFill>
                <a:srgbClr val="0000CC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63858"/>
            <a:ext cx="7272808" cy="404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2151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84784"/>
            <a:ext cx="8284375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288635"/>
            <a:ext cx="5874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4.3 KẾT </a:t>
            </a:r>
            <a:r>
              <a:rPr lang="en-US" b="1" dirty="0">
                <a:solidFill>
                  <a:schemeClr val="bg1"/>
                </a:solidFill>
              </a:rPr>
              <a:t>HỢP FIBONACCI VỚI HỖ TRỢ / KHÁNG CỰ</a:t>
            </a:r>
            <a:endParaRPr lang="vi-V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11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05" y="251356"/>
            <a:ext cx="5749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4.4 KẾT </a:t>
            </a:r>
            <a:r>
              <a:rPr lang="en-US" b="1" dirty="0">
                <a:solidFill>
                  <a:schemeClr val="bg1"/>
                </a:solidFill>
              </a:rPr>
              <a:t>HỢP FIBONACCI VỚI ĐƯỜNG XU HƯỚNG</a:t>
            </a:r>
            <a:endParaRPr lang="vi-VN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872677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6972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8182877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8813" y="260648"/>
            <a:ext cx="5749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4.4 KẾT </a:t>
            </a:r>
            <a:r>
              <a:rPr lang="en-US" b="1" dirty="0">
                <a:solidFill>
                  <a:schemeClr val="bg1"/>
                </a:solidFill>
              </a:rPr>
              <a:t>HỢP FIBONACCI VỚI ĐƯỜNG XU HƯỚNG</a:t>
            </a:r>
            <a:endParaRPr lang="vi-V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273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940" y="188640"/>
            <a:ext cx="5328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4.5 CÁC </a:t>
            </a:r>
            <a:r>
              <a:rPr lang="en-US" sz="2400" b="1" dirty="0">
                <a:solidFill>
                  <a:srgbClr val="FF0000"/>
                </a:solidFill>
              </a:rPr>
              <a:t>DẠNG FIBONACCI </a:t>
            </a:r>
            <a:r>
              <a:rPr lang="en-US" sz="2400" b="1" dirty="0" smtClean="0">
                <a:solidFill>
                  <a:srgbClr val="FF0000"/>
                </a:solidFill>
              </a:rPr>
              <a:t>KHÁC</a:t>
            </a:r>
            <a:endParaRPr lang="vi-VN" sz="24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6977" y="1340768"/>
            <a:ext cx="3901288" cy="2479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7544" y="3347700"/>
            <a:ext cx="1590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Fibonacci Arcs </a:t>
            </a:r>
            <a:endParaRPr lang="vi-VN" b="1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340768"/>
            <a:ext cx="424847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135394" y="3263854"/>
            <a:ext cx="1613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Fibonacci Fans </a:t>
            </a:r>
            <a:endParaRPr lang="vi-VN" b="1" dirty="0">
              <a:solidFill>
                <a:schemeClr val="bg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96592"/>
            <a:ext cx="4491038" cy="271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59512" y="6488668"/>
            <a:ext cx="2272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Fibonacci Time Zones </a:t>
            </a:r>
            <a:endParaRPr lang="vi-V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688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48" y="116632"/>
            <a:ext cx="7023720" cy="563563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/>
              <a:t>CÁC MÔ HÌNH KỸ </a:t>
            </a:r>
            <a:r>
              <a:rPr lang="en-US" dirty="0" smtClean="0"/>
              <a:t>THUẬT</a:t>
            </a:r>
            <a:endParaRPr lang="vi-VN" dirty="0"/>
          </a:p>
        </p:txBody>
      </p:sp>
      <p:sp>
        <p:nvSpPr>
          <p:cNvPr id="4" name="Rectangle 3"/>
          <p:cNvSpPr/>
          <p:nvPr/>
        </p:nvSpPr>
        <p:spPr>
          <a:xfrm>
            <a:off x="33892" y="1268760"/>
            <a:ext cx="3518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2.1. </a:t>
            </a:r>
            <a:r>
              <a:rPr lang="en-US" b="1" u="sng" dirty="0" err="1"/>
              <a:t>Mô</a:t>
            </a:r>
            <a:r>
              <a:rPr lang="en-US" b="1" u="sng" dirty="0"/>
              <a:t> </a:t>
            </a:r>
            <a:r>
              <a:rPr lang="en-US" b="1" u="sng" dirty="0" err="1"/>
              <a:t>hình</a:t>
            </a:r>
            <a:r>
              <a:rPr lang="en-US" b="1" u="sng" dirty="0"/>
              <a:t> </a:t>
            </a:r>
            <a:r>
              <a:rPr lang="en-US" b="1" u="sng" dirty="0" err="1"/>
              <a:t>hai</a:t>
            </a:r>
            <a:r>
              <a:rPr lang="en-US" b="1" u="sng" dirty="0"/>
              <a:t> </a:t>
            </a:r>
            <a:r>
              <a:rPr lang="en-US" b="1" u="sng" dirty="0" err="1"/>
              <a:t>đỉnh</a:t>
            </a:r>
            <a:r>
              <a:rPr lang="en-US" b="1" u="sng" dirty="0"/>
              <a:t> – </a:t>
            </a:r>
            <a:r>
              <a:rPr lang="en-US" b="1" u="sng" dirty="0" err="1"/>
              <a:t>hai</a:t>
            </a:r>
            <a:r>
              <a:rPr lang="en-US" b="1" u="sng" dirty="0"/>
              <a:t> </a:t>
            </a:r>
            <a:r>
              <a:rPr lang="en-US" b="1" u="sng" dirty="0" err="1"/>
              <a:t>đáy</a:t>
            </a:r>
            <a:endParaRPr lang="vi-VN" b="1" dirty="0"/>
          </a:p>
        </p:txBody>
      </p:sp>
      <p:sp>
        <p:nvSpPr>
          <p:cNvPr id="5" name="Rectangle 4"/>
          <p:cNvSpPr/>
          <p:nvPr/>
        </p:nvSpPr>
        <p:spPr>
          <a:xfrm>
            <a:off x="559677" y="1638092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2.1.1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đỉnh</a:t>
            </a:r>
            <a:endParaRPr lang="vi-VN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40991"/>
            <a:ext cx="3816424" cy="4541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04864"/>
            <a:ext cx="2952328" cy="3850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21036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892" y="1268760"/>
            <a:ext cx="3518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2.1. </a:t>
            </a:r>
            <a:r>
              <a:rPr lang="en-US" b="1" u="sng" dirty="0" err="1"/>
              <a:t>Mô</a:t>
            </a:r>
            <a:r>
              <a:rPr lang="en-US" b="1" u="sng" dirty="0"/>
              <a:t> </a:t>
            </a:r>
            <a:r>
              <a:rPr lang="en-US" b="1" u="sng" dirty="0" err="1"/>
              <a:t>hình</a:t>
            </a:r>
            <a:r>
              <a:rPr lang="en-US" b="1" u="sng" dirty="0"/>
              <a:t> </a:t>
            </a:r>
            <a:r>
              <a:rPr lang="en-US" b="1" u="sng" dirty="0" err="1"/>
              <a:t>hai</a:t>
            </a:r>
            <a:r>
              <a:rPr lang="en-US" b="1" u="sng" dirty="0"/>
              <a:t> </a:t>
            </a:r>
            <a:r>
              <a:rPr lang="en-US" b="1" u="sng" dirty="0" err="1"/>
              <a:t>đỉnh</a:t>
            </a:r>
            <a:r>
              <a:rPr lang="en-US" b="1" u="sng" dirty="0"/>
              <a:t> – </a:t>
            </a:r>
            <a:r>
              <a:rPr lang="en-US" b="1" u="sng" dirty="0" err="1"/>
              <a:t>hai</a:t>
            </a:r>
            <a:r>
              <a:rPr lang="en-US" b="1" u="sng" dirty="0"/>
              <a:t> </a:t>
            </a:r>
            <a:r>
              <a:rPr lang="en-US" b="1" u="sng" dirty="0" err="1"/>
              <a:t>đáy</a:t>
            </a:r>
            <a:endParaRPr lang="vi-VN" b="1" dirty="0"/>
          </a:p>
        </p:txBody>
      </p:sp>
      <p:sp>
        <p:nvSpPr>
          <p:cNvPr id="3" name="Rectangle 2"/>
          <p:cNvSpPr/>
          <p:nvPr/>
        </p:nvSpPr>
        <p:spPr>
          <a:xfrm>
            <a:off x="495557" y="1638092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2.1.2   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đáy</a:t>
            </a:r>
            <a:endParaRPr lang="vi-VN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3762228" cy="423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346" y="2392706"/>
            <a:ext cx="3096054" cy="40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white">
          <a:xfrm>
            <a:off x="-3448" y="116632"/>
            <a:ext cx="702372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dirty="0"/>
              <a:t>7</a:t>
            </a:r>
            <a:r>
              <a:rPr lang="en-US" dirty="0" smtClean="0"/>
              <a:t>. CÁC MÔ HÌNH KỸ THUẬT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3295924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nến</a:t>
            </a:r>
            <a:endParaRPr lang="en-US" dirty="0"/>
          </a:p>
        </p:txBody>
      </p:sp>
      <p:pic>
        <p:nvPicPr>
          <p:cNvPr id="6" name="Content Placeholder 5" descr="3._nh_xoa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1512" y="1471612"/>
            <a:ext cx="7800975" cy="46101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1268760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2.2   </a:t>
            </a:r>
            <a:r>
              <a:rPr lang="en-US" b="1" u="sng" dirty="0" err="1"/>
              <a:t>Mô</a:t>
            </a:r>
            <a:r>
              <a:rPr lang="en-US" b="1" u="sng" dirty="0"/>
              <a:t> </a:t>
            </a:r>
            <a:r>
              <a:rPr lang="en-US" b="1" u="sng" dirty="0" err="1"/>
              <a:t>hình</a:t>
            </a:r>
            <a:r>
              <a:rPr lang="en-US" b="1" u="sng" dirty="0"/>
              <a:t> </a:t>
            </a:r>
            <a:r>
              <a:rPr lang="en-US" b="1" u="sng" dirty="0" err="1"/>
              <a:t>vai</a:t>
            </a:r>
            <a:r>
              <a:rPr lang="en-US" b="1" u="sng" dirty="0"/>
              <a:t> </a:t>
            </a:r>
            <a:r>
              <a:rPr lang="en-US" b="1" u="sng" dirty="0" err="1"/>
              <a:t>đầu</a:t>
            </a:r>
            <a:r>
              <a:rPr lang="en-US" b="1" u="sng" dirty="0"/>
              <a:t> </a:t>
            </a:r>
            <a:r>
              <a:rPr lang="en-US" b="1" u="sng" dirty="0" err="1"/>
              <a:t>vai</a:t>
            </a:r>
            <a:endParaRPr lang="vi-VN" b="1" dirty="0"/>
          </a:p>
        </p:txBody>
      </p:sp>
      <p:sp>
        <p:nvSpPr>
          <p:cNvPr id="5" name="Rectangle 4"/>
          <p:cNvSpPr/>
          <p:nvPr/>
        </p:nvSpPr>
        <p:spPr>
          <a:xfrm>
            <a:off x="683568" y="1638092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2.2.1.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thuận</a:t>
            </a:r>
            <a:endParaRPr lang="vi-VN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97100"/>
            <a:ext cx="3809261" cy="440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75426"/>
            <a:ext cx="3816424" cy="44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3448" y="116632"/>
            <a:ext cx="7023720" cy="563563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/>
              <a:t>CÁC MÔ HÌNH KỸ </a:t>
            </a:r>
            <a:r>
              <a:rPr lang="en-US" dirty="0" smtClean="0"/>
              <a:t>THUẬT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21924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1268760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2.2   </a:t>
            </a:r>
            <a:r>
              <a:rPr lang="en-US" b="1" u="sng" dirty="0" err="1"/>
              <a:t>Mô</a:t>
            </a:r>
            <a:r>
              <a:rPr lang="en-US" b="1" u="sng" dirty="0"/>
              <a:t> </a:t>
            </a:r>
            <a:r>
              <a:rPr lang="en-US" b="1" u="sng" dirty="0" err="1"/>
              <a:t>hình</a:t>
            </a:r>
            <a:r>
              <a:rPr lang="en-US" b="1" u="sng" dirty="0"/>
              <a:t> </a:t>
            </a:r>
            <a:r>
              <a:rPr lang="en-US" b="1" u="sng" dirty="0" err="1"/>
              <a:t>vai</a:t>
            </a:r>
            <a:r>
              <a:rPr lang="en-US" b="1" u="sng" dirty="0"/>
              <a:t> </a:t>
            </a:r>
            <a:r>
              <a:rPr lang="en-US" b="1" u="sng" dirty="0" err="1"/>
              <a:t>đầu</a:t>
            </a:r>
            <a:r>
              <a:rPr lang="en-US" b="1" u="sng" dirty="0"/>
              <a:t> </a:t>
            </a:r>
            <a:r>
              <a:rPr lang="en-US" b="1" u="sng" dirty="0" err="1"/>
              <a:t>vai</a:t>
            </a:r>
            <a:endParaRPr lang="vi-VN" b="1" dirty="0"/>
          </a:p>
        </p:txBody>
      </p:sp>
      <p:sp>
        <p:nvSpPr>
          <p:cNvPr id="4" name="Rectangle 3"/>
          <p:cNvSpPr/>
          <p:nvPr/>
        </p:nvSpPr>
        <p:spPr>
          <a:xfrm>
            <a:off x="395536" y="1649576"/>
            <a:ext cx="3567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2.2.2.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ngược</a:t>
            </a:r>
            <a:endParaRPr lang="vi-VN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3916" y="2132856"/>
            <a:ext cx="359702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19420"/>
            <a:ext cx="3630462" cy="406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3448" y="116632"/>
            <a:ext cx="7023720" cy="563563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/>
              <a:t>CÁC MÔ HÌNH KỸ </a:t>
            </a:r>
            <a:r>
              <a:rPr lang="en-US" dirty="0" smtClean="0"/>
              <a:t>THUẬT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4192216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642" y="1285502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2.3 </a:t>
            </a:r>
            <a:r>
              <a:rPr lang="en-US" b="1" u="sng" dirty="0" err="1"/>
              <a:t>Mô</a:t>
            </a:r>
            <a:r>
              <a:rPr lang="en-US" b="1" u="sng" dirty="0"/>
              <a:t> </a:t>
            </a:r>
            <a:r>
              <a:rPr lang="en-US" b="1" u="sng" dirty="0" err="1"/>
              <a:t>hình</a:t>
            </a:r>
            <a:r>
              <a:rPr lang="en-US" b="1" u="sng" dirty="0"/>
              <a:t> </a:t>
            </a:r>
            <a:r>
              <a:rPr lang="en-US" b="1" u="sng" dirty="0" err="1"/>
              <a:t>cái</a:t>
            </a:r>
            <a:r>
              <a:rPr lang="en-US" b="1" u="sng" dirty="0"/>
              <a:t> </a:t>
            </a:r>
            <a:r>
              <a:rPr lang="en-US" b="1" u="sng" dirty="0" err="1"/>
              <a:t>nêm</a:t>
            </a:r>
            <a:endParaRPr lang="vi-VN" b="1" dirty="0"/>
          </a:p>
        </p:txBody>
      </p:sp>
      <p:sp>
        <p:nvSpPr>
          <p:cNvPr id="5" name="Rectangle 4"/>
          <p:cNvSpPr/>
          <p:nvPr/>
        </p:nvSpPr>
        <p:spPr>
          <a:xfrm>
            <a:off x="384854" y="1654834"/>
            <a:ext cx="3592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2.3.1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nêm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lên</a:t>
            </a:r>
            <a:endParaRPr lang="vi-VN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4854" y="2492896"/>
            <a:ext cx="3811293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2242" y="2492896"/>
            <a:ext cx="4116360" cy="399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3448" y="116632"/>
            <a:ext cx="7023720" cy="563563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/>
              <a:t>CÁC MÔ HÌNH KỸ </a:t>
            </a:r>
            <a:r>
              <a:rPr lang="en-US" dirty="0" smtClean="0"/>
              <a:t>THUẬT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3700808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379" y="1280244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2.3 </a:t>
            </a:r>
            <a:r>
              <a:rPr lang="en-US" b="1" u="sng" dirty="0" err="1"/>
              <a:t>Mô</a:t>
            </a:r>
            <a:r>
              <a:rPr lang="en-US" b="1" u="sng" dirty="0"/>
              <a:t> </a:t>
            </a:r>
            <a:r>
              <a:rPr lang="en-US" b="1" u="sng" dirty="0" err="1"/>
              <a:t>hình</a:t>
            </a:r>
            <a:r>
              <a:rPr lang="en-US" b="1" u="sng" dirty="0"/>
              <a:t> </a:t>
            </a:r>
            <a:r>
              <a:rPr lang="en-US" b="1" u="sng" dirty="0" err="1"/>
              <a:t>cái</a:t>
            </a:r>
            <a:r>
              <a:rPr lang="en-US" b="1" u="sng" dirty="0"/>
              <a:t> </a:t>
            </a:r>
            <a:r>
              <a:rPr lang="en-US" b="1" u="sng" dirty="0" err="1"/>
              <a:t>nêm</a:t>
            </a:r>
            <a:endParaRPr lang="vi-VN" b="1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329" y="2415456"/>
            <a:ext cx="4345913" cy="437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0833" y="1649576"/>
            <a:ext cx="3592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2.3.1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nêm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lên</a:t>
            </a:r>
            <a:endParaRPr lang="vi-VN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714998"/>
            <a:ext cx="3456384" cy="368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3448" y="116632"/>
            <a:ext cx="7023720" cy="563563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/>
              <a:t>CÁC MÔ HÌNH KỸ </a:t>
            </a:r>
            <a:r>
              <a:rPr lang="en-US" dirty="0" smtClean="0"/>
              <a:t>THUẬT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3783782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8223" y="1649576"/>
            <a:ext cx="397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2.3.2 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nêm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xuống</a:t>
            </a:r>
            <a:endParaRPr lang="vi-VN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3" y="2564904"/>
            <a:ext cx="4338091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852936"/>
            <a:ext cx="3908451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-2379" y="1280244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2.3 </a:t>
            </a:r>
            <a:r>
              <a:rPr lang="en-US" b="1" u="sng" dirty="0" err="1"/>
              <a:t>Mô</a:t>
            </a:r>
            <a:r>
              <a:rPr lang="en-US" b="1" u="sng" dirty="0"/>
              <a:t> </a:t>
            </a:r>
            <a:r>
              <a:rPr lang="en-US" b="1" u="sng" dirty="0" err="1"/>
              <a:t>hình</a:t>
            </a:r>
            <a:r>
              <a:rPr lang="en-US" b="1" u="sng" dirty="0"/>
              <a:t> </a:t>
            </a:r>
            <a:r>
              <a:rPr lang="en-US" b="1" u="sng" dirty="0" err="1"/>
              <a:t>cái</a:t>
            </a:r>
            <a:r>
              <a:rPr lang="en-US" b="1" u="sng" dirty="0"/>
              <a:t> </a:t>
            </a:r>
            <a:r>
              <a:rPr lang="en-US" b="1" u="sng" dirty="0" err="1"/>
              <a:t>nêm</a:t>
            </a:r>
            <a:endParaRPr lang="vi-VN" b="1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3448" y="116632"/>
            <a:ext cx="7023720" cy="563563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/>
              <a:t>CÁC MÔ HÌNH KỸ </a:t>
            </a:r>
            <a:r>
              <a:rPr lang="en-US" dirty="0" smtClean="0"/>
              <a:t>THUẬT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738126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4901" y="2476540"/>
            <a:ext cx="3441869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20888"/>
            <a:ext cx="3456384" cy="428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74901" y="1665801"/>
            <a:ext cx="397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2.3.2 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nêm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xuống</a:t>
            </a:r>
            <a:endParaRPr lang="vi-VN" dirty="0"/>
          </a:p>
        </p:txBody>
      </p:sp>
      <p:sp>
        <p:nvSpPr>
          <p:cNvPr id="8" name="Rectangle 7"/>
          <p:cNvSpPr/>
          <p:nvPr/>
        </p:nvSpPr>
        <p:spPr>
          <a:xfrm>
            <a:off x="-2379" y="1280244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2.3 </a:t>
            </a:r>
            <a:r>
              <a:rPr lang="en-US" b="1" u="sng" dirty="0" err="1"/>
              <a:t>Mô</a:t>
            </a:r>
            <a:r>
              <a:rPr lang="en-US" b="1" u="sng" dirty="0"/>
              <a:t> </a:t>
            </a:r>
            <a:r>
              <a:rPr lang="en-US" b="1" u="sng" dirty="0" err="1"/>
              <a:t>hình</a:t>
            </a:r>
            <a:r>
              <a:rPr lang="en-US" b="1" u="sng" dirty="0"/>
              <a:t> </a:t>
            </a:r>
            <a:r>
              <a:rPr lang="en-US" b="1" u="sng" dirty="0" err="1"/>
              <a:t>cái</a:t>
            </a:r>
            <a:r>
              <a:rPr lang="en-US" b="1" u="sng" dirty="0"/>
              <a:t> </a:t>
            </a:r>
            <a:r>
              <a:rPr lang="en-US" b="1" u="sng" dirty="0" err="1"/>
              <a:t>nêm</a:t>
            </a:r>
            <a:endParaRPr lang="vi-VN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3448" y="116632"/>
            <a:ext cx="7023720" cy="563563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/>
              <a:t>CÁC MÔ HÌNH KỸ </a:t>
            </a:r>
            <a:r>
              <a:rPr lang="en-US" dirty="0" smtClean="0"/>
              <a:t>THUẬT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1857253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46" y="1340768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2.4  </a:t>
            </a:r>
            <a:r>
              <a:rPr lang="en-US" b="1" u="sng" dirty="0" err="1"/>
              <a:t>Mô</a:t>
            </a:r>
            <a:r>
              <a:rPr lang="en-US" b="1" u="sng" dirty="0"/>
              <a:t> </a:t>
            </a:r>
            <a:r>
              <a:rPr lang="en-US" b="1" u="sng" dirty="0" err="1"/>
              <a:t>hình</a:t>
            </a:r>
            <a:r>
              <a:rPr lang="en-US" b="1" u="sng" dirty="0"/>
              <a:t> </a:t>
            </a:r>
            <a:r>
              <a:rPr lang="en-US" b="1" u="sng" dirty="0" err="1"/>
              <a:t>hình</a:t>
            </a:r>
            <a:r>
              <a:rPr lang="en-US" b="1" u="sng" dirty="0"/>
              <a:t> </a:t>
            </a:r>
            <a:r>
              <a:rPr lang="en-US" b="1" u="sng" dirty="0" err="1"/>
              <a:t>chữ</a:t>
            </a:r>
            <a:r>
              <a:rPr lang="en-US" b="1" u="sng" dirty="0"/>
              <a:t> </a:t>
            </a:r>
            <a:r>
              <a:rPr lang="en-US" b="1" u="sng" dirty="0" err="1"/>
              <a:t>nhật</a:t>
            </a:r>
            <a:endParaRPr lang="vi-VN" b="1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4024" y="2060848"/>
            <a:ext cx="605829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3448" y="116632"/>
            <a:ext cx="7023720" cy="563563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/>
              <a:t>CÁC MÔ HÌNH KỸ </a:t>
            </a:r>
            <a:r>
              <a:rPr lang="en-US" dirty="0" smtClean="0"/>
              <a:t>THUẬT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3256862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46" y="1340768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2.4  </a:t>
            </a:r>
            <a:r>
              <a:rPr lang="en-US" b="1" u="sng" dirty="0" err="1"/>
              <a:t>Mô</a:t>
            </a:r>
            <a:r>
              <a:rPr lang="en-US" b="1" u="sng" dirty="0"/>
              <a:t> </a:t>
            </a:r>
            <a:r>
              <a:rPr lang="en-US" b="1" u="sng" dirty="0" err="1"/>
              <a:t>hình</a:t>
            </a:r>
            <a:r>
              <a:rPr lang="en-US" b="1" u="sng" dirty="0"/>
              <a:t> </a:t>
            </a:r>
            <a:r>
              <a:rPr lang="en-US" b="1" u="sng" dirty="0" err="1"/>
              <a:t>hình</a:t>
            </a:r>
            <a:r>
              <a:rPr lang="en-US" b="1" u="sng" dirty="0"/>
              <a:t> </a:t>
            </a:r>
            <a:r>
              <a:rPr lang="en-US" b="1" u="sng" dirty="0" err="1"/>
              <a:t>chữ</a:t>
            </a:r>
            <a:r>
              <a:rPr lang="en-US" b="1" u="sng" dirty="0"/>
              <a:t> </a:t>
            </a:r>
            <a:r>
              <a:rPr lang="en-US" b="1" u="sng" dirty="0" err="1"/>
              <a:t>nhật</a:t>
            </a:r>
            <a:endParaRPr lang="vi-VN" b="1" dirty="0"/>
          </a:p>
        </p:txBody>
      </p:sp>
      <p:sp>
        <p:nvSpPr>
          <p:cNvPr id="5" name="Rectangle 4"/>
          <p:cNvSpPr/>
          <p:nvPr/>
        </p:nvSpPr>
        <p:spPr>
          <a:xfrm>
            <a:off x="488830" y="1710100"/>
            <a:ext cx="4083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2.4.1 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vi-VN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2853" y="2276872"/>
            <a:ext cx="4581473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0182" y="2483039"/>
            <a:ext cx="4136314" cy="41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3448" y="116632"/>
            <a:ext cx="7023720" cy="563563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/>
              <a:t>CÁC MÔ HÌNH KỸ </a:t>
            </a:r>
            <a:r>
              <a:rPr lang="en-US" dirty="0" smtClean="0"/>
              <a:t>THUẬT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2311357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46" y="1340768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2.4  </a:t>
            </a:r>
            <a:r>
              <a:rPr lang="en-US" b="1" u="sng" dirty="0" err="1"/>
              <a:t>Mô</a:t>
            </a:r>
            <a:r>
              <a:rPr lang="en-US" b="1" u="sng" dirty="0"/>
              <a:t> </a:t>
            </a:r>
            <a:r>
              <a:rPr lang="en-US" b="1" u="sng" dirty="0" err="1"/>
              <a:t>hình</a:t>
            </a:r>
            <a:r>
              <a:rPr lang="en-US" b="1" u="sng" dirty="0"/>
              <a:t> </a:t>
            </a:r>
            <a:r>
              <a:rPr lang="en-US" b="1" u="sng" dirty="0" err="1"/>
              <a:t>hình</a:t>
            </a:r>
            <a:r>
              <a:rPr lang="en-US" b="1" u="sng" dirty="0"/>
              <a:t> </a:t>
            </a:r>
            <a:r>
              <a:rPr lang="en-US" b="1" u="sng" dirty="0" err="1"/>
              <a:t>chữ</a:t>
            </a:r>
            <a:r>
              <a:rPr lang="en-US" b="1" u="sng" dirty="0"/>
              <a:t> </a:t>
            </a:r>
            <a:r>
              <a:rPr lang="en-US" b="1" u="sng" dirty="0" err="1"/>
              <a:t>nhật</a:t>
            </a:r>
            <a:endParaRPr lang="vi-VN" b="1" dirty="0"/>
          </a:p>
        </p:txBody>
      </p:sp>
      <p:sp>
        <p:nvSpPr>
          <p:cNvPr id="3" name="Rectangle 2"/>
          <p:cNvSpPr/>
          <p:nvPr/>
        </p:nvSpPr>
        <p:spPr>
          <a:xfrm>
            <a:off x="467544" y="17101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2.4.2 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 smtClean="0"/>
              <a:t>giá</a:t>
            </a:r>
            <a:endParaRPr lang="vi-VN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29778"/>
            <a:ext cx="3309863" cy="358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4357" y="1894766"/>
            <a:ext cx="4069931" cy="4630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3448" y="116632"/>
            <a:ext cx="7023720" cy="563563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/>
              <a:t>CÁC MÔ HÌNH KỸ </a:t>
            </a:r>
            <a:r>
              <a:rPr lang="en-US" dirty="0" smtClean="0"/>
              <a:t>THUẬT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941734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1340768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2.5  </a:t>
            </a:r>
            <a:r>
              <a:rPr lang="en-US" b="1" u="sng" dirty="0" err="1"/>
              <a:t>Mô</a:t>
            </a:r>
            <a:r>
              <a:rPr lang="en-US" b="1" u="sng" dirty="0"/>
              <a:t> </a:t>
            </a:r>
            <a:r>
              <a:rPr lang="en-US" b="1" u="sng" dirty="0" err="1"/>
              <a:t>hình</a:t>
            </a:r>
            <a:r>
              <a:rPr lang="en-US" b="1" u="sng" dirty="0"/>
              <a:t> </a:t>
            </a:r>
            <a:r>
              <a:rPr lang="en-US" b="1" u="sng" dirty="0" err="1"/>
              <a:t>cờ</a:t>
            </a:r>
            <a:r>
              <a:rPr lang="en-US" b="1" u="sng" dirty="0"/>
              <a:t> </a:t>
            </a:r>
            <a:r>
              <a:rPr lang="en-US" b="1" u="sng" dirty="0" err="1"/>
              <a:t>đuôi</a:t>
            </a:r>
            <a:r>
              <a:rPr lang="en-US" b="1" u="sng" dirty="0"/>
              <a:t> </a:t>
            </a:r>
            <a:r>
              <a:rPr lang="en-US" b="1" u="sng" dirty="0" err="1" smtClean="0"/>
              <a:t>nheo</a:t>
            </a:r>
            <a:endParaRPr lang="vi-VN" b="1" dirty="0"/>
          </a:p>
        </p:txBody>
      </p:sp>
      <p:sp>
        <p:nvSpPr>
          <p:cNvPr id="5" name="Rectangle 4"/>
          <p:cNvSpPr/>
          <p:nvPr/>
        </p:nvSpPr>
        <p:spPr>
          <a:xfrm>
            <a:off x="568979" y="1710100"/>
            <a:ext cx="4003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2.5.1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đuôi</a:t>
            </a:r>
            <a:r>
              <a:rPr lang="en-US" dirty="0" smtClean="0"/>
              <a:t> </a:t>
            </a:r>
            <a:r>
              <a:rPr lang="en-US" dirty="0" err="1" smtClean="0"/>
              <a:t>nheo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.</a:t>
            </a:r>
            <a:endParaRPr lang="vi-VN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7" y="2420888"/>
            <a:ext cx="4042965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48107"/>
            <a:ext cx="3528392" cy="447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3448" y="116632"/>
            <a:ext cx="7023720" cy="563563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/>
              <a:t>CÁC MÔ HÌNH KỸ </a:t>
            </a:r>
            <a:r>
              <a:rPr lang="en-US" dirty="0" smtClean="0"/>
              <a:t>THUẬT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2902611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nến</a:t>
            </a:r>
            <a:endParaRPr lang="en-US" dirty="0"/>
          </a:p>
        </p:txBody>
      </p:sp>
      <p:pic>
        <p:nvPicPr>
          <p:cNvPr id="6" name="Content Placeholder 5" descr="4._doj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9125" y="1452562"/>
            <a:ext cx="7905750" cy="4648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1772816"/>
            <a:ext cx="3887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2.5.2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</a:t>
            </a:r>
            <a:r>
              <a:rPr lang="en-US" dirty="0" err="1"/>
              <a:t>nheo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79512" y="1340768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2.5  </a:t>
            </a:r>
            <a:r>
              <a:rPr lang="en-US" b="1" u="sng" dirty="0" err="1"/>
              <a:t>Mô</a:t>
            </a:r>
            <a:r>
              <a:rPr lang="en-US" b="1" u="sng" dirty="0"/>
              <a:t> </a:t>
            </a:r>
            <a:r>
              <a:rPr lang="en-US" b="1" u="sng" dirty="0" err="1"/>
              <a:t>hình</a:t>
            </a:r>
            <a:r>
              <a:rPr lang="en-US" b="1" u="sng" dirty="0"/>
              <a:t> </a:t>
            </a:r>
            <a:r>
              <a:rPr lang="en-US" b="1" u="sng" dirty="0" err="1"/>
              <a:t>cờ</a:t>
            </a:r>
            <a:r>
              <a:rPr lang="en-US" b="1" u="sng" dirty="0"/>
              <a:t> </a:t>
            </a:r>
            <a:r>
              <a:rPr lang="en-US" b="1" u="sng" dirty="0" err="1"/>
              <a:t>đuôi</a:t>
            </a:r>
            <a:r>
              <a:rPr lang="en-US" b="1" u="sng" dirty="0"/>
              <a:t> </a:t>
            </a:r>
            <a:r>
              <a:rPr lang="en-US" b="1" u="sng" dirty="0" err="1" smtClean="0"/>
              <a:t>nheo</a:t>
            </a:r>
            <a:endParaRPr lang="vi-VN" b="1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759" y="2297480"/>
            <a:ext cx="3722177" cy="440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5748" y="2276872"/>
            <a:ext cx="3672408" cy="420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3448" y="116632"/>
            <a:ext cx="7023720" cy="563563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/>
              <a:t>CÁC MÔ HÌNH KỸ </a:t>
            </a:r>
            <a:r>
              <a:rPr lang="en-US" dirty="0" smtClean="0"/>
              <a:t>THUẬT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1831105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358" y="1268760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2.6  </a:t>
            </a:r>
            <a:r>
              <a:rPr lang="en-US" b="1" u="sng" dirty="0" err="1"/>
              <a:t>Mô</a:t>
            </a:r>
            <a:r>
              <a:rPr lang="en-US" b="1" u="sng" dirty="0"/>
              <a:t> </a:t>
            </a:r>
            <a:r>
              <a:rPr lang="en-US" b="1" u="sng" dirty="0" err="1"/>
              <a:t>hình</a:t>
            </a:r>
            <a:r>
              <a:rPr lang="en-US" b="1" u="sng" dirty="0"/>
              <a:t> tam </a:t>
            </a:r>
            <a:r>
              <a:rPr lang="en-US" b="1" u="sng" dirty="0" err="1"/>
              <a:t>giác</a:t>
            </a:r>
            <a:endParaRPr lang="vi-VN" b="1" dirty="0"/>
          </a:p>
        </p:txBody>
      </p:sp>
      <p:sp>
        <p:nvSpPr>
          <p:cNvPr id="5" name="Rectangle 4"/>
          <p:cNvSpPr/>
          <p:nvPr/>
        </p:nvSpPr>
        <p:spPr>
          <a:xfrm>
            <a:off x="395536" y="1635722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2.6.1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tam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cân</a:t>
            </a:r>
            <a:endParaRPr lang="vi-VN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3932885" cy="39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45643" y="2132856"/>
            <a:ext cx="4082785" cy="38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3448" y="116632"/>
            <a:ext cx="7023720" cy="563563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/>
              <a:t>CÁC MÔ HÌNH KỸ </a:t>
            </a:r>
            <a:r>
              <a:rPr lang="en-US" dirty="0" smtClean="0"/>
              <a:t>THUẬT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1295552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358" y="1268760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2.6  </a:t>
            </a:r>
            <a:r>
              <a:rPr lang="en-US" b="1" u="sng" dirty="0" err="1"/>
              <a:t>Mô</a:t>
            </a:r>
            <a:r>
              <a:rPr lang="en-US" b="1" u="sng" dirty="0"/>
              <a:t> </a:t>
            </a:r>
            <a:r>
              <a:rPr lang="en-US" b="1" u="sng" dirty="0" err="1"/>
              <a:t>hình</a:t>
            </a:r>
            <a:r>
              <a:rPr lang="en-US" b="1" u="sng" dirty="0"/>
              <a:t> tam </a:t>
            </a:r>
            <a:r>
              <a:rPr lang="en-US" b="1" u="sng" dirty="0" err="1"/>
              <a:t>giác</a:t>
            </a:r>
            <a:endParaRPr lang="vi-VN" b="1" dirty="0"/>
          </a:p>
        </p:txBody>
      </p:sp>
      <p:sp>
        <p:nvSpPr>
          <p:cNvPr id="4" name="Rectangle 3"/>
          <p:cNvSpPr/>
          <p:nvPr/>
        </p:nvSpPr>
        <p:spPr>
          <a:xfrm>
            <a:off x="393557" y="1638092"/>
            <a:ext cx="2806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2.6.2 Tam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lên</a:t>
            </a:r>
            <a:endParaRPr lang="vi-V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429" y="2443781"/>
            <a:ext cx="3202822" cy="360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335769"/>
            <a:ext cx="518457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3448" y="116632"/>
            <a:ext cx="7023720" cy="563563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/>
              <a:t>CÁC MÔ HÌNH KỸ </a:t>
            </a:r>
            <a:r>
              <a:rPr lang="en-US" dirty="0" smtClean="0"/>
              <a:t>THUẬT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20273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358" y="1268760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2.6  </a:t>
            </a:r>
            <a:r>
              <a:rPr lang="en-US" b="1" u="sng" dirty="0" err="1"/>
              <a:t>Mô</a:t>
            </a:r>
            <a:r>
              <a:rPr lang="en-US" b="1" u="sng" dirty="0"/>
              <a:t> </a:t>
            </a:r>
            <a:r>
              <a:rPr lang="en-US" b="1" u="sng" dirty="0" err="1"/>
              <a:t>hình</a:t>
            </a:r>
            <a:r>
              <a:rPr lang="en-US" b="1" u="sng" dirty="0"/>
              <a:t> tam </a:t>
            </a:r>
            <a:r>
              <a:rPr lang="en-US" b="1" u="sng" dirty="0" err="1"/>
              <a:t>giác</a:t>
            </a:r>
            <a:endParaRPr lang="vi-VN" b="1" dirty="0"/>
          </a:p>
        </p:txBody>
      </p:sp>
      <p:sp>
        <p:nvSpPr>
          <p:cNvPr id="4" name="Rectangle 3"/>
          <p:cNvSpPr/>
          <p:nvPr/>
        </p:nvSpPr>
        <p:spPr>
          <a:xfrm>
            <a:off x="323528" y="1638092"/>
            <a:ext cx="3126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2.6.3 Tam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xuống</a:t>
            </a:r>
            <a:endParaRPr lang="vi-V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58" y="2238431"/>
            <a:ext cx="385229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2" y="1564095"/>
            <a:ext cx="4391921" cy="4688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3448" y="116632"/>
            <a:ext cx="7023720" cy="563563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/>
              <a:t>CÁC MÔ HÌNH KỸ </a:t>
            </a:r>
            <a:r>
              <a:rPr lang="en-US" dirty="0" smtClean="0"/>
              <a:t>THUẬT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461385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45" y="1268760"/>
            <a:ext cx="4673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7</a:t>
            </a:r>
            <a:r>
              <a:rPr lang="en-US" b="1" dirty="0" smtClean="0"/>
              <a:t>.7 </a:t>
            </a:r>
            <a:r>
              <a:rPr lang="en-US" b="1" u="sng" dirty="0" err="1"/>
              <a:t>Cách</a:t>
            </a:r>
            <a:r>
              <a:rPr lang="en-US" b="1" u="sng" dirty="0"/>
              <a:t> </a:t>
            </a:r>
            <a:r>
              <a:rPr lang="en-US" b="1" u="sng" dirty="0" err="1"/>
              <a:t>giao</a:t>
            </a:r>
            <a:r>
              <a:rPr lang="en-US" b="1" u="sng" dirty="0"/>
              <a:t> </a:t>
            </a:r>
            <a:r>
              <a:rPr lang="en-US" b="1" u="sng" dirty="0" err="1"/>
              <a:t>dịch</a:t>
            </a:r>
            <a:r>
              <a:rPr lang="en-US" b="1" u="sng" dirty="0"/>
              <a:t> </a:t>
            </a:r>
            <a:r>
              <a:rPr lang="en-US" b="1" u="sng" dirty="0" err="1"/>
              <a:t>theo</a:t>
            </a:r>
            <a:r>
              <a:rPr lang="en-US" b="1" u="sng" dirty="0"/>
              <a:t> </a:t>
            </a:r>
            <a:r>
              <a:rPr lang="en-US" b="1" u="sng" dirty="0" err="1"/>
              <a:t>mô</a:t>
            </a:r>
            <a:r>
              <a:rPr lang="en-US" b="1" u="sng" dirty="0"/>
              <a:t> </a:t>
            </a:r>
            <a:r>
              <a:rPr lang="en-US" b="1" u="sng" dirty="0" err="1"/>
              <a:t>hình</a:t>
            </a:r>
            <a:r>
              <a:rPr lang="en-US" b="1" u="sng" dirty="0"/>
              <a:t> </a:t>
            </a:r>
            <a:r>
              <a:rPr lang="en-US" b="1" u="sng" dirty="0" err="1"/>
              <a:t>kỹ</a:t>
            </a:r>
            <a:r>
              <a:rPr lang="en-US" b="1" u="sng" dirty="0"/>
              <a:t> </a:t>
            </a:r>
            <a:r>
              <a:rPr lang="en-US" b="1" u="sng" dirty="0" err="1"/>
              <a:t>thuật</a:t>
            </a:r>
            <a:endParaRPr lang="vi-VN" b="1" dirty="0"/>
          </a:p>
        </p:txBody>
      </p:sp>
      <p:sp>
        <p:nvSpPr>
          <p:cNvPr id="5" name="Rectangle 4"/>
          <p:cNvSpPr/>
          <p:nvPr/>
        </p:nvSpPr>
        <p:spPr>
          <a:xfrm>
            <a:off x="539552" y="1638092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.7.1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:</a:t>
            </a:r>
            <a:endParaRPr lang="vi-VN" dirty="0"/>
          </a:p>
        </p:txBody>
      </p:sp>
      <p:sp>
        <p:nvSpPr>
          <p:cNvPr id="6" name="Rectangle 5"/>
          <p:cNvSpPr/>
          <p:nvPr/>
        </p:nvSpPr>
        <p:spPr>
          <a:xfrm>
            <a:off x="559946" y="2007424"/>
            <a:ext cx="32199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 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đỉnh</a:t>
            </a:r>
            <a:endParaRPr lang="vi-VN" dirty="0"/>
          </a:p>
          <a:p>
            <a:r>
              <a:rPr lang="en-US" dirty="0"/>
              <a:t>2.  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đáy</a:t>
            </a:r>
            <a:endParaRPr lang="vi-VN" dirty="0"/>
          </a:p>
          <a:p>
            <a:r>
              <a:rPr lang="en-US" dirty="0"/>
              <a:t>3.  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 smtClean="0"/>
              <a:t>thuận</a:t>
            </a:r>
            <a:endParaRPr lang="vi-V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9946" y="3011717"/>
            <a:ext cx="1872208" cy="374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69497" y="3138641"/>
            <a:ext cx="1762449" cy="35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117226" y="195489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4.  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ngược</a:t>
            </a:r>
            <a:endParaRPr lang="vi-VN" dirty="0"/>
          </a:p>
          <a:p>
            <a:r>
              <a:rPr lang="en-US" dirty="0"/>
              <a:t>5.  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nêm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xuống</a:t>
            </a:r>
            <a:endParaRPr lang="vi-VN" dirty="0"/>
          </a:p>
          <a:p>
            <a:r>
              <a:rPr lang="en-US" dirty="0"/>
              <a:t>6.  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nêm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lên</a:t>
            </a:r>
            <a:endParaRPr lang="vi-VN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059655"/>
            <a:ext cx="1767557" cy="354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-3448" y="116632"/>
            <a:ext cx="7023720" cy="563563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/>
              <a:t>CÁC MÔ HÌNH KỸ </a:t>
            </a:r>
            <a:r>
              <a:rPr lang="en-US" dirty="0" smtClean="0"/>
              <a:t>THUẬT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164684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45" y="1268760"/>
            <a:ext cx="4673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7</a:t>
            </a:r>
            <a:r>
              <a:rPr lang="en-US" b="1" dirty="0" smtClean="0"/>
              <a:t>.7 </a:t>
            </a:r>
            <a:r>
              <a:rPr lang="en-US" b="1" u="sng" dirty="0" err="1"/>
              <a:t>Cách</a:t>
            </a:r>
            <a:r>
              <a:rPr lang="en-US" b="1" u="sng" dirty="0"/>
              <a:t> </a:t>
            </a:r>
            <a:r>
              <a:rPr lang="en-US" b="1" u="sng" dirty="0" err="1"/>
              <a:t>giao</a:t>
            </a:r>
            <a:r>
              <a:rPr lang="en-US" b="1" u="sng" dirty="0"/>
              <a:t> </a:t>
            </a:r>
            <a:r>
              <a:rPr lang="en-US" b="1" u="sng" dirty="0" err="1"/>
              <a:t>dịch</a:t>
            </a:r>
            <a:r>
              <a:rPr lang="en-US" b="1" u="sng" dirty="0"/>
              <a:t> </a:t>
            </a:r>
            <a:r>
              <a:rPr lang="en-US" b="1" u="sng" dirty="0" err="1"/>
              <a:t>theo</a:t>
            </a:r>
            <a:r>
              <a:rPr lang="en-US" b="1" u="sng" dirty="0"/>
              <a:t> </a:t>
            </a:r>
            <a:r>
              <a:rPr lang="en-US" b="1" u="sng" dirty="0" err="1"/>
              <a:t>mô</a:t>
            </a:r>
            <a:r>
              <a:rPr lang="en-US" b="1" u="sng" dirty="0"/>
              <a:t> </a:t>
            </a:r>
            <a:r>
              <a:rPr lang="en-US" b="1" u="sng" dirty="0" err="1"/>
              <a:t>hình</a:t>
            </a:r>
            <a:r>
              <a:rPr lang="en-US" b="1" u="sng" dirty="0"/>
              <a:t> </a:t>
            </a:r>
            <a:r>
              <a:rPr lang="en-US" b="1" u="sng" dirty="0" err="1"/>
              <a:t>kỹ</a:t>
            </a:r>
            <a:r>
              <a:rPr lang="en-US" b="1" u="sng" dirty="0"/>
              <a:t> </a:t>
            </a:r>
            <a:r>
              <a:rPr lang="en-US" b="1" u="sng" dirty="0" err="1"/>
              <a:t>thuật</a:t>
            </a:r>
            <a:endParaRPr lang="vi-VN" b="1" dirty="0"/>
          </a:p>
        </p:txBody>
      </p:sp>
      <p:sp>
        <p:nvSpPr>
          <p:cNvPr id="5" name="Rectangle 4"/>
          <p:cNvSpPr/>
          <p:nvPr/>
        </p:nvSpPr>
        <p:spPr>
          <a:xfrm>
            <a:off x="395536" y="1663431"/>
            <a:ext cx="3464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.7.2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err="1"/>
              <a:t>hướng</a:t>
            </a:r>
            <a:endParaRPr lang="vi-V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59790"/>
            <a:ext cx="2237471" cy="45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29096" y="2132856"/>
            <a:ext cx="2179008" cy="4322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083865"/>
            <a:ext cx="2168175" cy="436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3448" y="116632"/>
            <a:ext cx="7023720" cy="563563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/>
              <a:t>CÁC MÔ HÌNH KỸ </a:t>
            </a:r>
            <a:r>
              <a:rPr lang="en-US" dirty="0" smtClean="0"/>
              <a:t>THUẬT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1540316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638092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.7.3 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4745" y="1268760"/>
            <a:ext cx="4673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7</a:t>
            </a:r>
            <a:r>
              <a:rPr lang="en-US" b="1" dirty="0" smtClean="0"/>
              <a:t>.7 </a:t>
            </a:r>
            <a:r>
              <a:rPr lang="en-US" b="1" u="sng" dirty="0" err="1"/>
              <a:t>Cách</a:t>
            </a:r>
            <a:r>
              <a:rPr lang="en-US" b="1" u="sng" dirty="0"/>
              <a:t> </a:t>
            </a:r>
            <a:r>
              <a:rPr lang="en-US" b="1" u="sng" dirty="0" err="1"/>
              <a:t>giao</a:t>
            </a:r>
            <a:r>
              <a:rPr lang="en-US" b="1" u="sng" dirty="0"/>
              <a:t> </a:t>
            </a:r>
            <a:r>
              <a:rPr lang="en-US" b="1" u="sng" dirty="0" err="1"/>
              <a:t>dịch</a:t>
            </a:r>
            <a:r>
              <a:rPr lang="en-US" b="1" u="sng" dirty="0"/>
              <a:t> </a:t>
            </a:r>
            <a:r>
              <a:rPr lang="en-US" b="1" u="sng" dirty="0" err="1"/>
              <a:t>theo</a:t>
            </a:r>
            <a:r>
              <a:rPr lang="en-US" b="1" u="sng" dirty="0"/>
              <a:t> </a:t>
            </a:r>
            <a:r>
              <a:rPr lang="en-US" b="1" u="sng" dirty="0" err="1"/>
              <a:t>mô</a:t>
            </a:r>
            <a:r>
              <a:rPr lang="en-US" b="1" u="sng" dirty="0"/>
              <a:t> </a:t>
            </a:r>
            <a:r>
              <a:rPr lang="en-US" b="1" u="sng" dirty="0" err="1"/>
              <a:t>hình</a:t>
            </a:r>
            <a:r>
              <a:rPr lang="en-US" b="1" u="sng" dirty="0"/>
              <a:t> </a:t>
            </a:r>
            <a:r>
              <a:rPr lang="en-US" b="1" u="sng" dirty="0" err="1"/>
              <a:t>kỹ</a:t>
            </a:r>
            <a:r>
              <a:rPr lang="en-US" b="1" u="sng" dirty="0"/>
              <a:t> </a:t>
            </a:r>
            <a:r>
              <a:rPr lang="en-US" b="1" u="sng" dirty="0" err="1"/>
              <a:t>thuật</a:t>
            </a:r>
            <a:endParaRPr lang="vi-VN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50076"/>
            <a:ext cx="2667375" cy="263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00986" y="2950076"/>
            <a:ext cx="2639166" cy="263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3167" y="2950076"/>
            <a:ext cx="2636034" cy="263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3448" y="116632"/>
            <a:ext cx="7023720" cy="563563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</a:t>
            </a:r>
            <a:r>
              <a:rPr lang="en-US" dirty="0"/>
              <a:t>CÁC MÔ HÌNH KỸ </a:t>
            </a:r>
            <a:r>
              <a:rPr lang="en-US" dirty="0" smtClean="0"/>
              <a:t>THUẬT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3289555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nến</a:t>
            </a:r>
            <a:endParaRPr lang="en-US" dirty="0"/>
          </a:p>
        </p:txBody>
      </p:sp>
      <p:pic>
        <p:nvPicPr>
          <p:cNvPr id="6" name="Content Placeholder 5" descr="5._doji_nam_m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5337" y="1581150"/>
            <a:ext cx="7553325" cy="43910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nến</a:t>
            </a:r>
            <a:endParaRPr lang="en-US" dirty="0"/>
          </a:p>
        </p:txBody>
      </p:sp>
      <p:pic>
        <p:nvPicPr>
          <p:cNvPr id="6" name="Content Placeholder 5" descr="6._dinh_da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7212" y="1552575"/>
            <a:ext cx="8029575" cy="44481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nến</a:t>
            </a:r>
            <a:endParaRPr lang="en-US" dirty="0"/>
          </a:p>
        </p:txBody>
      </p:sp>
      <p:pic>
        <p:nvPicPr>
          <p:cNvPr id="6" name="Content Placeholder 5" descr="7._bua_tao_da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2925" y="1466850"/>
            <a:ext cx="8058150" cy="46196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nến</a:t>
            </a:r>
            <a:endParaRPr lang="en-US" dirty="0"/>
          </a:p>
        </p:txBody>
      </p:sp>
      <p:pic>
        <p:nvPicPr>
          <p:cNvPr id="6" name="Content Placeholder 5" descr="8._bua_tao_din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52462" y="1604962"/>
            <a:ext cx="7839075" cy="43434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I GIANG FOREX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BAI GIANG FOREX</Template>
  <TotalTime>304</TotalTime>
  <Words>1893</Words>
  <Application>Microsoft Office PowerPoint</Application>
  <PresentationFormat>On-screen Show (4:3)</PresentationFormat>
  <Paragraphs>192</Paragraphs>
  <Slides>56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BAI GIANG FOREX</vt:lpstr>
      <vt:lpstr>MÔ HÌNH NẾN</vt:lpstr>
      <vt:lpstr>Mô hình nến</vt:lpstr>
      <vt:lpstr>Mô hình nến</vt:lpstr>
      <vt:lpstr>Mô hình nến</vt:lpstr>
      <vt:lpstr>Mô hình nến</vt:lpstr>
      <vt:lpstr>Mô hình nến</vt:lpstr>
      <vt:lpstr>Mô hình nến</vt:lpstr>
      <vt:lpstr>Mô hình nến</vt:lpstr>
      <vt:lpstr>Mô hình nến</vt:lpstr>
      <vt:lpstr>Mô hình nến</vt:lpstr>
      <vt:lpstr>Mô hình nến</vt:lpstr>
      <vt:lpstr>Mô hình nến</vt:lpstr>
      <vt:lpstr>Mô hình nến</vt:lpstr>
      <vt:lpstr>Mô hình nến</vt:lpstr>
      <vt:lpstr>Mô hình nến</vt:lpstr>
      <vt:lpstr>Mô hình nến</vt:lpstr>
      <vt:lpstr>END</vt:lpstr>
      <vt:lpstr>2. HỖ TRỢ VÀ KHÁNG CỰ ( SUPPORT AND RESISTANCE)</vt:lpstr>
      <vt:lpstr>2. HỖ TRỢ VÀ KHÁNG CỰ ( SUPPORT AND RESISTANCE)</vt:lpstr>
      <vt:lpstr>2. HỖ TRỢ VÀ KHÁNG CỰ ( SUPPORT AND RESISTANCE)</vt:lpstr>
      <vt:lpstr>2. HỖ TRỢ VÀ KHÁNG CỰ ( SUPPORT AND RESISTANCE)</vt:lpstr>
      <vt:lpstr>3. ĐƯỜNG XU HƯỚNG ( TRENDLINES)</vt:lpstr>
      <vt:lpstr>3. ĐƯỜNG XU HƯỚNG ( TRENDLINES)</vt:lpstr>
      <vt:lpstr>3. KÊNH XU HƯỚNG </vt:lpstr>
      <vt:lpstr>4. CHUỖI FIBONACCI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7. CÁC MÔ HÌNH KỸ THUẬT</vt:lpstr>
      <vt:lpstr>Slide 39</vt:lpstr>
      <vt:lpstr>7. CÁC MÔ HÌNH KỸ THUẬT</vt:lpstr>
      <vt:lpstr>7. CÁC MÔ HÌNH KỸ THUẬT</vt:lpstr>
      <vt:lpstr>7. CÁC MÔ HÌNH KỸ THUẬT</vt:lpstr>
      <vt:lpstr>7. CÁC MÔ HÌNH KỸ THUẬT</vt:lpstr>
      <vt:lpstr>7. CÁC MÔ HÌNH KỸ THUẬT</vt:lpstr>
      <vt:lpstr>7. CÁC MÔ HÌNH KỸ THUẬT</vt:lpstr>
      <vt:lpstr>7. CÁC MÔ HÌNH KỸ THUẬT</vt:lpstr>
      <vt:lpstr>7. CÁC MÔ HÌNH KỸ THUẬT</vt:lpstr>
      <vt:lpstr>7. CÁC MÔ HÌNH KỸ THUẬT</vt:lpstr>
      <vt:lpstr>7. CÁC MÔ HÌNH KỸ THUẬT</vt:lpstr>
      <vt:lpstr>7. CÁC MÔ HÌNH KỸ THUẬT</vt:lpstr>
      <vt:lpstr>7. CÁC MÔ HÌNH KỸ THUẬT</vt:lpstr>
      <vt:lpstr>7. CÁC MÔ HÌNH KỸ THUẬT</vt:lpstr>
      <vt:lpstr>7. CÁC MÔ HÌNH KỸ THUẬT</vt:lpstr>
      <vt:lpstr>7. CÁC MÔ HÌNH KỸ THUẬT</vt:lpstr>
      <vt:lpstr>7. CÁC MÔ HÌNH KỸ THUẬT</vt:lpstr>
      <vt:lpstr>7. CÁC MÔ HÌNH KỸ THUẬT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2 :  PHÂN TÍCH KỸ THUẬT</dc:title>
  <dc:creator>THANHTUNG</dc:creator>
  <cp:lastModifiedBy>Windows User</cp:lastModifiedBy>
  <cp:revision>39</cp:revision>
  <dcterms:created xsi:type="dcterms:W3CDTF">2012-11-11T16:41:45Z</dcterms:created>
  <dcterms:modified xsi:type="dcterms:W3CDTF">2017-05-04T07:30:16Z</dcterms:modified>
</cp:coreProperties>
</file>