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4"/>
  </p:notesMasterIdLst>
  <p:sldIdLst>
    <p:sldId id="256" r:id="rId3"/>
    <p:sldId id="270" r:id="rId4"/>
    <p:sldId id="271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12700" y="1"/>
            <a:ext cx="12192000" cy="57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-12699" y="5838825"/>
            <a:ext cx="12217501" cy="1028700"/>
          </a:xfrm>
          <a:prstGeom prst="rect">
            <a:avLst/>
          </a:prstGeom>
          <a:solidFill>
            <a:srgbClr val="73777A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97841" y="1381125"/>
            <a:ext cx="11125200" cy="261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95301" y="4038600"/>
            <a:ext cx="11129400" cy="137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1342768" y="6120182"/>
            <a:ext cx="9564000" cy="43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1" i="0" u="none" strike="noStrike" cap="none">
                <a:solidFill>
                  <a:srgbClr val="FF9368"/>
                </a:solidFill>
                <a:latin typeface="Arial"/>
                <a:ea typeface="Arial"/>
                <a:cs typeface="Arial"/>
                <a:sym typeface="Arial"/>
              </a:rPr>
              <a:t>Computational Cinematics </a:t>
            </a:r>
            <a:r>
              <a:rPr lang="en-US" sz="1100" b="1" i="0" u="none" strike="noStrike" cap="none">
                <a:solidFill>
                  <a:srgbClr val="ECEDE8"/>
                </a:solidFill>
                <a:latin typeface="Arial"/>
                <a:ea typeface="Arial"/>
                <a:cs typeface="Arial"/>
                <a:sym typeface="Arial"/>
              </a:rPr>
              <a:t>Studio </a:t>
            </a: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      	                	                                  				</a:t>
            </a:r>
            <a:r>
              <a:rPr lang="en-US" sz="1100" b="1" i="0" u="none" strike="noStrike" cap="none">
                <a:solidFill>
                  <a:srgbClr val="FF3434"/>
                </a:solidFill>
                <a:latin typeface="Arial"/>
                <a:ea typeface="Arial"/>
                <a:cs typeface="Arial"/>
                <a:sym typeface="Arial"/>
              </a:rPr>
              <a:t>Center for Games </a:t>
            </a:r>
            <a:r>
              <a:rPr lang="en-US" sz="1100" b="1" i="0" u="none" strike="noStrike" cap="none">
                <a:solidFill>
                  <a:srgbClr val="ECEDE8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100" b="1" i="0" u="none" strike="noStrike" cap="none">
                <a:solidFill>
                  <a:srgbClr val="F59436"/>
                </a:solidFill>
                <a:latin typeface="Arial"/>
                <a:ea typeface="Arial"/>
                <a:cs typeface="Arial"/>
                <a:sym typeface="Arial"/>
              </a:rPr>
              <a:t>Playable Media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1" i="0" u="none" strike="noStrike" cap="none">
                <a:solidFill>
                  <a:srgbClr val="B5C9D4"/>
                </a:solidFill>
                <a:latin typeface="Arial"/>
                <a:ea typeface="Arial"/>
                <a:cs typeface="Arial"/>
                <a:sym typeface="Arial"/>
              </a:rPr>
              <a:t>http://games.soe.ucsc.edu/ccs  </a:t>
            </a: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                              				</a:t>
            </a:r>
            <a:r>
              <a:rPr lang="en-US" sz="1100" b="1" i="0" u="none" strike="noStrike" cap="none">
                <a:solidFill>
                  <a:srgbClr val="B5C9D4"/>
                </a:solidFill>
                <a:latin typeface="Arial"/>
                <a:ea typeface="Arial"/>
                <a:cs typeface="Arial"/>
                <a:sym typeface="Arial"/>
              </a:rPr>
              <a:t>http://games.soe.ucsc.edu</a:t>
            </a:r>
          </a:p>
        </p:txBody>
      </p:sp>
      <p:sp>
        <p:nvSpPr>
          <p:cNvPr id="26" name="Shape 26"/>
          <p:cNvSpPr/>
          <p:nvPr/>
        </p:nvSpPr>
        <p:spPr>
          <a:xfrm rot="-5400000">
            <a:off x="5877054" y="-476026"/>
            <a:ext cx="425100" cy="12204600"/>
          </a:xfrm>
          <a:prstGeom prst="rect">
            <a:avLst/>
          </a:prstGeom>
          <a:solidFill>
            <a:srgbClr val="FD7E47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Shape 27" descr="C:\Users\Trevor\Dropbox\Research\3 - Talks\CGPM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6573" y="5984266"/>
            <a:ext cx="840300" cy="7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 descr="C:\Users\Trevor\Dropbox\Research\3 - Talks\Templates\CCS-Logo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848" y="5959092"/>
            <a:ext cx="857700" cy="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09600" y="421240"/>
            <a:ext cx="10972800" cy="7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3756750" y="-1699349"/>
            <a:ext cx="4678500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508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508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7285050" y="1828793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7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508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508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wrap="square"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317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wrap="square" lIns="121900" tIns="121900" rIns="121900" bIns="1219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wrap="square" lIns="121900" tIns="121900" rIns="121900" bIns="1219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wrap="square" lIns="121900" tIns="121900" rIns="121900" bIns="1219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spcBef>
                <a:spcPts val="50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09600" y="441788"/>
            <a:ext cx="10972800" cy="67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09600" y="1482811"/>
            <a:ext cx="10972800" cy="46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508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508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63084" y="4406905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0" y="421240"/>
            <a:ext cx="10972800" cy="7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0" y="1600205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97600" y="1600205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421240"/>
            <a:ext cx="10972800" cy="7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93370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2887500"/>
            <a:ext cx="10972800" cy="7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" name="Shape 59"/>
          <p:cNvGrpSpPr/>
          <p:nvPr/>
        </p:nvGrpSpPr>
        <p:grpSpPr>
          <a:xfrm>
            <a:off x="1057399" y="3548861"/>
            <a:ext cx="11134670" cy="166800"/>
            <a:chOff x="609725" y="1188233"/>
            <a:chExt cx="11134670" cy="166800"/>
          </a:xfrm>
        </p:grpSpPr>
        <p:sp>
          <p:nvSpPr>
            <p:cNvPr id="60" name="Shape 60"/>
            <p:cNvSpPr/>
            <p:nvPr/>
          </p:nvSpPr>
          <p:spPr>
            <a:xfrm>
              <a:off x="639720" y="1276538"/>
              <a:ext cx="11104500" cy="45600"/>
            </a:xfrm>
            <a:prstGeom prst="rect">
              <a:avLst/>
            </a:prstGeom>
            <a:solidFill>
              <a:srgbClr val="73777A"/>
            </a:solidFill>
            <a:ln w="9525" cap="flat" cmpd="sng">
              <a:solidFill>
                <a:srgbClr val="73777A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6169945" y="-4297913"/>
              <a:ext cx="47400" cy="11101500"/>
            </a:xfrm>
            <a:prstGeom prst="rect">
              <a:avLst/>
            </a:prstGeom>
            <a:solidFill>
              <a:srgbClr val="FD7E47"/>
            </a:solidFill>
            <a:ln w="9525" cap="flat" cmpd="sng">
              <a:solidFill>
                <a:srgbClr val="FD7E47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 rot="5400000">
              <a:off x="609725" y="1188233"/>
              <a:ext cx="166800" cy="1668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Shape 63"/>
          <p:cNvSpPr/>
          <p:nvPr/>
        </p:nvSpPr>
        <p:spPr>
          <a:xfrm>
            <a:off x="238897" y="428368"/>
            <a:ext cx="11953200" cy="131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Shape 68"/>
          <p:cNvGrpSpPr/>
          <p:nvPr/>
        </p:nvGrpSpPr>
        <p:grpSpPr>
          <a:xfrm>
            <a:off x="1057399" y="1111774"/>
            <a:ext cx="11134670" cy="166800"/>
            <a:chOff x="609725" y="1188233"/>
            <a:chExt cx="11134670" cy="166800"/>
          </a:xfrm>
        </p:grpSpPr>
        <p:sp>
          <p:nvSpPr>
            <p:cNvPr id="69" name="Shape 69"/>
            <p:cNvSpPr/>
            <p:nvPr/>
          </p:nvSpPr>
          <p:spPr>
            <a:xfrm>
              <a:off x="639720" y="1276538"/>
              <a:ext cx="11104500" cy="45600"/>
            </a:xfrm>
            <a:prstGeom prst="rect">
              <a:avLst/>
            </a:prstGeom>
            <a:solidFill>
              <a:srgbClr val="73777A"/>
            </a:solidFill>
            <a:ln w="9525" cap="flat" cmpd="sng">
              <a:solidFill>
                <a:srgbClr val="73777A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6169945" y="-4297913"/>
              <a:ext cx="47400" cy="11101500"/>
            </a:xfrm>
            <a:prstGeom prst="rect">
              <a:avLst/>
            </a:prstGeom>
            <a:solidFill>
              <a:srgbClr val="FD7E47"/>
            </a:solidFill>
            <a:ln w="9525" cap="flat" cmpd="sng">
              <a:solidFill>
                <a:srgbClr val="FD7E47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5400000">
              <a:off x="609725" y="1188233"/>
              <a:ext cx="166800" cy="1668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66733" y="273055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09600" y="1447801"/>
            <a:ext cx="10972800" cy="46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508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508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421240"/>
            <a:ext cx="10972800" cy="7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379681" y="6449331"/>
            <a:ext cx="913800" cy="30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ECEDE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ECED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1057399" y="1111774"/>
            <a:ext cx="11134670" cy="166800"/>
            <a:chOff x="609725" y="1188233"/>
            <a:chExt cx="11134670" cy="166800"/>
          </a:xfrm>
        </p:grpSpPr>
        <p:sp>
          <p:nvSpPr>
            <p:cNvPr id="17" name="Shape 17"/>
            <p:cNvSpPr/>
            <p:nvPr/>
          </p:nvSpPr>
          <p:spPr>
            <a:xfrm>
              <a:off x="639720" y="1276538"/>
              <a:ext cx="11104500" cy="45600"/>
            </a:xfrm>
            <a:prstGeom prst="rect">
              <a:avLst/>
            </a:prstGeom>
            <a:solidFill>
              <a:srgbClr val="73777A"/>
            </a:solidFill>
            <a:ln w="9525" cap="flat" cmpd="sng">
              <a:solidFill>
                <a:srgbClr val="73777A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 rot="-5400000">
              <a:off x="6169945" y="-4297913"/>
              <a:ext cx="47400" cy="11101500"/>
            </a:xfrm>
            <a:prstGeom prst="rect">
              <a:avLst/>
            </a:prstGeom>
            <a:solidFill>
              <a:srgbClr val="FD7E47"/>
            </a:solidFill>
            <a:ln w="9525" cap="flat" cmpd="sng">
              <a:solidFill>
                <a:srgbClr val="FD7E47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609725" y="1188233"/>
              <a:ext cx="166800" cy="1668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spcBef>
                <a:spcPts val="800"/>
              </a:spcBef>
              <a:buClr>
                <a:schemeClr val="dk1"/>
              </a:buClr>
              <a:buSzPct val="100000"/>
              <a:buChar char="●"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600"/>
              </a:spcBef>
              <a:buClr>
                <a:schemeClr val="dk1"/>
              </a:buClr>
              <a:buSzPct val="100000"/>
              <a:buChar char="○"/>
              <a:defRPr sz="3200">
                <a:solidFill>
                  <a:schemeClr val="dk1"/>
                </a:solidFill>
              </a:defRPr>
            </a:lvl2pPr>
            <a:lvl3pPr lvl="2">
              <a:spcBef>
                <a:spcPts val="600"/>
              </a:spcBef>
              <a:buClr>
                <a:schemeClr val="dk1"/>
              </a:buClr>
              <a:buSzPct val="100000"/>
              <a:buChar char="■"/>
              <a:defRPr sz="3200">
                <a:solidFill>
                  <a:schemeClr val="dk1"/>
                </a:solidFill>
              </a:defRPr>
            </a:lvl3pPr>
            <a:lvl4pPr lvl="3">
              <a:spcBef>
                <a:spcPts val="500"/>
              </a:spcBef>
              <a:buClr>
                <a:schemeClr val="dk1"/>
              </a:buClr>
              <a:buSzPct val="100000"/>
              <a:buChar char="●"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50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50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500"/>
              </a:spcBef>
              <a:buClr>
                <a:schemeClr val="dk1"/>
              </a:buClr>
              <a:buSzPct val="100000"/>
              <a:buChar char="●"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50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50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700">
                <a:solidFill>
                  <a:schemeClr val="dk1"/>
                </a:solidFill>
              </a:rPr>
              <a:t>‹#›</a:t>
            </a:fld>
            <a:endParaRPr lang="en-US" sz="17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90675" y="336750"/>
            <a:ext cx="8626500" cy="1647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dk1"/>
                </a:solidFill>
              </a:rPr>
              <a:t>P3 Assigned: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chemeClr val="dk1"/>
                </a:solidFill>
              </a:rPr>
              <a:t>MCTS for Ultimate Tic Tac Toe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300" y="2374925"/>
            <a:ext cx="45434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666500" y="1776100"/>
            <a:ext cx="11154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Do the vanilla MCTS pieces one at a time.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</a:rPr>
              <a:t>What’s the first step?  It depends on some other steps.  Can we dummy those out with random or deterministic choice and do them later?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</a:rPr>
              <a:t>And so on with each other piece.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Make sure your MCTS beats the random player and rollout player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Then make your modified MCTS bot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And finally run your experiments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90675" y="336750"/>
            <a:ext cx="8626500" cy="1647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P3: One approach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666500" y="1776100"/>
            <a:ext cx="11154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90675" y="336750"/>
            <a:ext cx="8626500" cy="1647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P3: Questions?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8626567" y="74967"/>
            <a:ext cx="3474300" cy="54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900" dirty="0"/>
              <a:t>Due before class 01/29/2020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1A5E-A9E4-46DC-8AC7-56650411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Tic Tac Toe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2A36-AB0D-444A-A270-9589C743D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different, group, bunch, lined&#10;&#10;Description automatically generated">
            <a:extLst>
              <a:ext uri="{FF2B5EF4-FFF2-40B4-BE49-F238E27FC236}">
                <a16:creationId xmlns:a16="http://schemas.microsoft.com/office/drawing/2014/main" id="{BD87853B-CD08-4695-8D31-1B67724A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75" y="1783080"/>
            <a:ext cx="6135752" cy="46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1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15A0-4FA9-4E9F-9555-86E11005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Tic Tac Toe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2053-FDD0-47EC-8741-0E0D91F4F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EE56DEAB-66ED-4843-89B9-503B4B98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28" y="2067633"/>
            <a:ext cx="5376944" cy="40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CFF9-38BF-4A9E-BA97-ED989E31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E00-2746-444F-8DD5-243886249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8E04A0F-2BA8-453D-AB1C-EC318924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21" y="2401085"/>
            <a:ext cx="4063477" cy="3047608"/>
          </a:xfrm>
          <a:prstGeom prst="rect">
            <a:avLst/>
          </a:prstGeom>
        </p:spPr>
      </p:pic>
      <p:pic>
        <p:nvPicPr>
          <p:cNvPr id="7" name="Picture 6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2747E25-6321-48A6-ACF6-430792D1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185" y="2401085"/>
            <a:ext cx="4063477" cy="30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883316" y="1050236"/>
            <a:ext cx="11154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 dirty="0"/>
              <a:t>Implement MCTS for a simple-</a:t>
            </a:r>
            <a:r>
              <a:rPr lang="en-US" sz="2800" dirty="0" err="1"/>
              <a:t>ish</a:t>
            </a:r>
            <a:r>
              <a:rPr lang="en-US" sz="2800" dirty="0"/>
              <a:t> game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 dirty="0"/>
              <a:t>(Your code won’t have much game-specific stuff in it)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 dirty="0"/>
              <a:t>Implement a variation of MCTS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 dirty="0"/>
              <a:t>(E.g., from today’s lecture; suggestions in the writeup)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 dirty="0"/>
              <a:t>Evaluate differences in win rates between your bots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666500" y="1776100"/>
            <a:ext cx="11154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p3_play.py: Interactive command-line player.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“python p3_play.py human human” for human v human play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“python p3_play.py human rollout_bot” for human v robot play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Generally: “python p3_play.py P1 P2”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p3_sim.py: Multi-game simulator with minimal output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</a:rPr>
              <a:t>E.g., “python p3_sim.py random_bot rollout_bot”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</a:rPr>
              <a:t>Generally: “python p3_sim.py P1 P2”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Adding new bots to these scripts requires modifying the ‘players’ dictionary they define.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p3_t3.py: Core simulation functions and Board class for ultimate tic-tac-toe.  © 2014 Jeff Bradberry.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90675" y="336750"/>
            <a:ext cx="8626500" cy="1647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P3: Key modules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66500" y="1776100"/>
            <a:ext cx="11154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800"/>
              <a:t>Sample bots: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US" sz="2800"/>
              <a:t>random_bot.py: Picks and plays a random action.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rollout_bot.py: Picks and plays the action which, on average, tends to lead to the best outcome in random rollouts.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Bots all define a think(board, state) function which returns an action.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You can ask the board for the legal actions in a state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And you can ask the board for the next state after applying an action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90675" y="336750"/>
            <a:ext cx="8626500" cy="1647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P3: Key modules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666500" y="1776100"/>
            <a:ext cx="11154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mcts_node.py: Utility class for MCTS nodes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mcts_vanilla.py: Basic MCTS implementation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>
                <a:solidFill>
                  <a:schemeClr val="dk1"/>
                </a:solidFill>
              </a:rPr>
              <a:t>mcts_modified.py: Modified/enhanced MCTS implementation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90675" y="336750"/>
            <a:ext cx="8626500" cy="1647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P3: Your turn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666500" y="1776100"/>
            <a:ext cx="11154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Start by playing the game with your partner.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Then play the random and rollout bots against each other in a single game, and then in a simulated competition.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Then read the code for those bots and figure out how they work and how they use p3_t3.py.  </a:t>
            </a:r>
            <a:r>
              <a:rPr lang="en-US" sz="2800" dirty="0">
                <a:solidFill>
                  <a:srgbClr val="FF0000"/>
                </a:solidFill>
              </a:rPr>
              <a:t>rollout_bot.py</a:t>
            </a:r>
            <a:r>
              <a:rPr lang="en-US" sz="2800" dirty="0">
                <a:solidFill>
                  <a:schemeClr val="dk1"/>
                </a:solidFill>
              </a:rPr>
              <a:t> will be especially useful.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The writeup also has some really useful info.  It will tell you what functions you ought to call in p3_t3.py.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800" i="1" dirty="0">
                <a:solidFill>
                  <a:schemeClr val="dk1"/>
                </a:solidFill>
              </a:rPr>
              <a:t>Main thing to keep in mind: states are immutable tuples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800" dirty="0">
                <a:solidFill>
                  <a:schemeClr val="dk1"/>
                </a:solidFill>
              </a:rPr>
              <a:t>Nothing modifies a state; you get a new state from an old one using </a:t>
            </a:r>
            <a:r>
              <a:rPr lang="en-US" sz="2800" dirty="0" err="1">
                <a:solidFill>
                  <a:schemeClr val="dk1"/>
                </a:solidFill>
              </a:rPr>
              <a:t>board.next_state</a:t>
            </a:r>
            <a:r>
              <a:rPr lang="en-US" sz="2800" dirty="0">
                <a:solidFill>
                  <a:schemeClr val="dk1"/>
                </a:solidFill>
              </a:rPr>
              <a:t>(state, action).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90675" y="336750"/>
            <a:ext cx="8626500" cy="1647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chemeClr val="dk1"/>
                </a:solidFill>
              </a:rPr>
              <a:t>P3: One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CS (1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533</Words>
  <Application>Microsoft Office PowerPoint</Application>
  <PresentationFormat>Widescreen</PresentationFormat>
  <Paragraphs>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1_CCS (1)</vt:lpstr>
      <vt:lpstr>Simple Light</vt:lpstr>
      <vt:lpstr>PowerPoint Presentation</vt:lpstr>
      <vt:lpstr>Usual Tic Tac Toe</vt:lpstr>
      <vt:lpstr>Ultimate Tic Tac Toe</vt:lpstr>
      <vt:lpstr>How to move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Abdul Jawad</cp:lastModifiedBy>
  <cp:revision>5</cp:revision>
  <dcterms:modified xsi:type="dcterms:W3CDTF">2020-01-22T19:52:26Z</dcterms:modified>
</cp:coreProperties>
</file>