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8"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2520" y="4800600"/>
            <a:ext cx="914076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4750560"/>
            <a:ext cx="9140760" cy="4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905400" y="3257280"/>
            <a:ext cx="740664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8" name="PlaceHolder 5"/>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1324440"/>
            <a:ext cx="8519760" cy="961920"/>
          </a:xfrm>
          <a:prstGeom prst="rect">
            <a:avLst/>
          </a:prstGeom>
          <a:noFill/>
          <a:ln>
            <a:noFill/>
          </a:ln>
        </p:spPr>
        <p:style>
          <a:lnRef idx="0"/>
          <a:fillRef idx="0"/>
          <a:effectRef idx="0"/>
          <a:fontRef idx="minor"/>
        </p:style>
        <p:txBody>
          <a:bodyPr lIns="90000" rIns="90000" tIns="91440" bIns="91440" anchor="b">
            <a:noAutofit/>
          </a:bodyPr>
          <a:p>
            <a:pPr algn="ctr">
              <a:lnSpc>
                <a:spcPct val="85000"/>
              </a:lnSpc>
            </a:pPr>
            <a:r>
              <a:rPr b="0" lang="en-US" sz="3000" spc="-38" strike="noStrike">
                <a:solidFill>
                  <a:srgbClr val="262626"/>
                </a:solidFill>
                <a:latin typeface="Arial"/>
              </a:rPr>
              <a:t>Báo Cáo Bài Tập Lớn Học Máy</a:t>
            </a:r>
            <a:br/>
            <a:r>
              <a:rPr b="0" lang="en-US" sz="2200" spc="-38" strike="noStrike">
                <a:solidFill>
                  <a:srgbClr val="262626"/>
                </a:solidFill>
                <a:latin typeface="Arial"/>
              </a:rPr>
              <a:t>Áp dụng học sâu vào bài toán dự đoán độ lệch ảnh</a:t>
            </a:r>
            <a:endParaRPr b="0" lang="en-US" sz="2200" spc="-1" strike="noStrike">
              <a:latin typeface="Arial"/>
            </a:endParaRPr>
          </a:p>
        </p:txBody>
      </p:sp>
      <p:sp>
        <p:nvSpPr>
          <p:cNvPr id="86" name="CustomShape 2"/>
          <p:cNvSpPr/>
          <p:nvPr/>
        </p:nvSpPr>
        <p:spPr>
          <a:xfrm>
            <a:off x="618480" y="2755800"/>
            <a:ext cx="7905960" cy="2140200"/>
          </a:xfrm>
          <a:prstGeom prst="rect">
            <a:avLst/>
          </a:prstGeom>
          <a:noFill/>
          <a:ln>
            <a:noFill/>
          </a:ln>
        </p:spPr>
        <p:style>
          <a:lnRef idx="0"/>
          <a:fillRef idx="0"/>
          <a:effectRef idx="0"/>
          <a:fontRef idx="minor"/>
        </p:style>
        <p:txBody>
          <a:bodyPr lIns="90000" rIns="90000" tIns="91440" bIns="91440">
            <a:noAutofit/>
          </a:bodyPr>
          <a:p>
            <a:pPr marL="914400">
              <a:lnSpc>
                <a:spcPct val="115000"/>
              </a:lnSpc>
              <a:spcBef>
                <a:spcPts val="150"/>
              </a:spcBef>
              <a:spcAft>
                <a:spcPts val="300"/>
              </a:spcAft>
            </a:pPr>
            <a:r>
              <a:rPr b="0" lang="en-US" sz="1800" spc="-1" strike="noStrike">
                <a:solidFill>
                  <a:srgbClr val="000000"/>
                </a:solidFill>
                <a:latin typeface="Arial"/>
              </a:rPr>
              <a:t>Giảng viên hướng dẫn: ThS. Ngô Văn Linh</a:t>
            </a:r>
            <a:endParaRPr b="0" lang="en-US" sz="1800" spc="-1" strike="noStrike">
              <a:latin typeface="Arial"/>
            </a:endParaRPr>
          </a:p>
          <a:p>
            <a:pPr marL="914400">
              <a:lnSpc>
                <a:spcPct val="115000"/>
              </a:lnSpc>
              <a:spcBef>
                <a:spcPts val="150"/>
              </a:spcBef>
              <a:spcAft>
                <a:spcPts val="300"/>
              </a:spcAft>
            </a:pPr>
            <a:r>
              <a:rPr b="0" lang="en-US" sz="1800" spc="-1" strike="noStrike">
                <a:solidFill>
                  <a:srgbClr val="000000"/>
                </a:solidFill>
                <a:latin typeface="Arial"/>
              </a:rPr>
              <a:t>Nhóm sinh viên thực hiện: </a:t>
            </a:r>
            <a:endParaRPr b="0" lang="en-US" sz="1800" spc="-1" strike="noStrike">
              <a:latin typeface="Arial"/>
            </a:endParaRPr>
          </a:p>
          <a:p>
            <a:pPr marL="2070000">
              <a:lnSpc>
                <a:spcPct val="100000"/>
              </a:lnSpc>
            </a:pPr>
            <a:r>
              <a:rPr b="0" lang="en-US" sz="1400" spc="145" strike="noStrike">
                <a:solidFill>
                  <a:srgbClr val="000000"/>
                </a:solidFill>
                <a:latin typeface="Arial"/>
              </a:rPr>
              <a:t>	</a:t>
            </a:r>
            <a:r>
              <a:rPr b="0" lang="en-US" sz="1600" spc="145" strike="noStrike">
                <a:solidFill>
                  <a:srgbClr val="000000"/>
                </a:solidFill>
                <a:latin typeface="Arial"/>
              </a:rPr>
              <a:t>Nguyễn Tử Toàn Lợi </a:t>
            </a:r>
            <a:r>
              <a:rPr b="0" lang="en-US" sz="1600" spc="145" strike="noStrike" cap="all">
                <a:solidFill>
                  <a:srgbClr val="000000"/>
                </a:solidFill>
                <a:latin typeface="Arial"/>
              </a:rPr>
              <a:t>	</a:t>
            </a:r>
            <a:r>
              <a:rPr b="0" lang="en-US" sz="1600" spc="145" strike="noStrike" cap="all">
                <a:solidFill>
                  <a:srgbClr val="000000"/>
                </a:solidFill>
                <a:latin typeface="Arial"/>
              </a:rPr>
              <a:t>20162569</a:t>
            </a:r>
            <a:endParaRPr b="0" lang="en-US" sz="1600" spc="-1" strike="noStrike">
              <a:latin typeface="Arial"/>
            </a:endParaRPr>
          </a:p>
          <a:p>
            <a:pPr marL="2070000">
              <a:lnSpc>
                <a:spcPct val="100000"/>
              </a:lnSpc>
            </a:pPr>
            <a:r>
              <a:rPr b="0" lang="en-US" sz="1600" spc="145" strike="noStrike">
                <a:solidFill>
                  <a:srgbClr val="000000"/>
                </a:solidFill>
                <a:latin typeface="Arial"/>
              </a:rPr>
              <a:t>	</a:t>
            </a:r>
            <a:r>
              <a:rPr b="0" lang="en-US" sz="1600" spc="145" strike="noStrike">
                <a:solidFill>
                  <a:srgbClr val="000000"/>
                </a:solidFill>
                <a:latin typeface="Arial"/>
              </a:rPr>
              <a:t>Nguyễn Trọng Đức </a:t>
            </a:r>
            <a:r>
              <a:rPr b="0" lang="en-US" sz="1600" spc="145" strike="noStrike">
                <a:solidFill>
                  <a:srgbClr val="000000"/>
                </a:solidFill>
                <a:latin typeface="Arial"/>
              </a:rPr>
              <a:t>	</a:t>
            </a:r>
            <a:r>
              <a:rPr b="0" lang="en-US" sz="1600" spc="145" strike="noStrike">
                <a:solidFill>
                  <a:srgbClr val="000000"/>
                </a:solidFill>
                <a:latin typeface="Arial"/>
              </a:rPr>
              <a:t>20161113</a:t>
            </a:r>
            <a:endParaRPr b="0" lang="en-US" sz="1600" spc="-1" strike="noStrike">
              <a:latin typeface="Arial"/>
            </a:endParaRPr>
          </a:p>
          <a:p>
            <a:pPr marL="2070000">
              <a:lnSpc>
                <a:spcPct val="100000"/>
              </a:lnSpc>
            </a:pPr>
            <a:r>
              <a:rPr b="0" lang="en-US" sz="1600" spc="145" strike="noStrike">
                <a:solidFill>
                  <a:srgbClr val="000000"/>
                </a:solidFill>
                <a:latin typeface="Arial"/>
              </a:rPr>
              <a:t>	</a:t>
            </a:r>
            <a:r>
              <a:rPr b="0" lang="en-US" sz="1600" spc="145" strike="noStrike">
                <a:solidFill>
                  <a:srgbClr val="000000"/>
                </a:solidFill>
                <a:latin typeface="Arial"/>
              </a:rPr>
              <a:t>Lê Thanh Tuấn </a:t>
            </a:r>
            <a:r>
              <a:rPr b="0" lang="en-US" sz="1600" spc="145" strike="noStrike">
                <a:solidFill>
                  <a:srgbClr val="000000"/>
                </a:solidFill>
                <a:latin typeface="Arial"/>
              </a:rPr>
              <a:t>	</a:t>
            </a:r>
            <a:r>
              <a:rPr b="0" lang="en-US" sz="1600" spc="145" strike="noStrike">
                <a:solidFill>
                  <a:srgbClr val="000000"/>
                </a:solidFill>
                <a:latin typeface="Arial"/>
              </a:rPr>
              <a:t>	</a:t>
            </a:r>
            <a:r>
              <a:rPr b="0" lang="en-US" sz="1600" spc="145" strike="noStrike">
                <a:solidFill>
                  <a:srgbClr val="000000"/>
                </a:solidFill>
                <a:latin typeface="Arial"/>
              </a:rPr>
              <a:t>20164350</a:t>
            </a:r>
            <a:endParaRPr b="0" lang="en-US" sz="1600" spc="-1" strike="noStrike">
              <a:latin typeface="Arial"/>
            </a:endParaRPr>
          </a:p>
          <a:p>
            <a:pPr marL="2070000">
              <a:lnSpc>
                <a:spcPct val="100000"/>
              </a:lnSpc>
            </a:pPr>
            <a:r>
              <a:rPr b="0" lang="en-US" sz="1600" spc="145" strike="noStrike">
                <a:solidFill>
                  <a:srgbClr val="000000"/>
                </a:solidFill>
                <a:latin typeface="Arial"/>
              </a:rPr>
              <a:t>	</a:t>
            </a:r>
            <a:r>
              <a:rPr b="0" lang="en-US" sz="1600" spc="145" strike="noStrike">
                <a:solidFill>
                  <a:srgbClr val="000000"/>
                </a:solidFill>
                <a:latin typeface="Arial"/>
              </a:rPr>
              <a:t>Lưu Ngọc Thành </a:t>
            </a:r>
            <a:r>
              <a:rPr b="0" lang="en-US" sz="1600" spc="145" strike="noStrike">
                <a:solidFill>
                  <a:srgbClr val="000000"/>
                </a:solidFill>
                <a:latin typeface="Arial"/>
              </a:rPr>
              <a:t>	</a:t>
            </a:r>
            <a:r>
              <a:rPr b="0" lang="en-US" sz="1600" spc="145" strike="noStrike">
                <a:solidFill>
                  <a:srgbClr val="000000"/>
                </a:solidFill>
                <a:latin typeface="Arial"/>
              </a:rPr>
              <a:t>20163712</a:t>
            </a:r>
            <a:endParaRPr b="0" lang="en-US" sz="1600" spc="-1" strike="noStrike">
              <a:latin typeface="Arial"/>
            </a:endParaRPr>
          </a:p>
          <a:p>
            <a:pPr marL="2070000">
              <a:lnSpc>
                <a:spcPct val="90000"/>
              </a:lnSpc>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0"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51"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152" name="CustomShape 5"/>
          <p:cNvSpPr/>
          <p:nvPr/>
        </p:nvSpPr>
        <p:spPr>
          <a:xfrm>
            <a:off x="0" y="0"/>
            <a:ext cx="566028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3" name="CustomShape 6"/>
          <p:cNvSpPr/>
          <p:nvPr/>
        </p:nvSpPr>
        <p:spPr>
          <a:xfrm>
            <a:off x="822960" y="387720"/>
            <a:ext cx="4482720" cy="1249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US" sz="3000" spc="-52" strike="noStrike">
                <a:solidFill>
                  <a:srgbClr val="ffffff"/>
                </a:solidFill>
                <a:latin typeface="Arial"/>
              </a:rPr>
              <a:t>4.1 Kiến trúc chương trình</a:t>
            </a:r>
            <a:endParaRPr b="0" lang="en-US" sz="3000" spc="-1" strike="noStrike">
              <a:latin typeface="Arial"/>
            </a:endParaRPr>
          </a:p>
        </p:txBody>
      </p:sp>
      <p:sp>
        <p:nvSpPr>
          <p:cNvPr id="154" name="CustomShape 7"/>
          <p:cNvSpPr/>
          <p:nvPr/>
        </p:nvSpPr>
        <p:spPr>
          <a:xfrm>
            <a:off x="822960" y="1677240"/>
            <a:ext cx="4482720" cy="2738880"/>
          </a:xfrm>
          <a:prstGeom prst="rect">
            <a:avLst/>
          </a:prstGeom>
          <a:noFill/>
          <a:ln>
            <a:noFill/>
          </a:ln>
        </p:spPr>
        <p:style>
          <a:lnRef idx="0"/>
          <a:fillRef idx="0"/>
          <a:effectRef idx="0"/>
          <a:fontRef idx="minor"/>
        </p:style>
        <p:txBody>
          <a:bodyPr lIns="0" rIns="0" tIns="45000" bIns="45000">
            <a:normAutofit/>
          </a:bodyPr>
          <a:p>
            <a:pPr>
              <a:lnSpc>
                <a:spcPct val="90000"/>
              </a:lnSpc>
            </a:pPr>
            <a:r>
              <a:rPr b="1" lang="en-US" sz="1600" spc="-1" strike="noStrike">
                <a:solidFill>
                  <a:srgbClr val="ffffff"/>
                </a:solidFill>
                <a:latin typeface="Calibri"/>
              </a:rPr>
              <a:t>Cách tiếp cận 2: </a:t>
            </a:r>
            <a:endParaRPr b="0" lang="en-US" sz="1600" spc="-1" strike="noStrike">
              <a:latin typeface="Arial"/>
            </a:endParaRPr>
          </a:p>
          <a:p>
            <a:pPr marL="457200" indent="-342360">
              <a:lnSpc>
                <a:spcPct val="90000"/>
              </a:lnSpc>
              <a:spcBef>
                <a:spcPts val="1599"/>
              </a:spcBef>
              <a:buClr>
                <a:srgbClr val="e48312"/>
              </a:buClr>
              <a:buFont typeface="Calibri"/>
              <a:buChar char="●"/>
            </a:pPr>
            <a:r>
              <a:rPr b="0" lang="en-US" sz="1600" spc="-1" strike="noStrike">
                <a:solidFill>
                  <a:srgbClr val="ffffff"/>
                </a:solidFill>
                <a:latin typeface="Calibri"/>
              </a:rPr>
              <a:t>Phân loại ảnh vào 1 trong 4 lớp, tương ứng với độ lệch nằm trong 4 góc phần tư [0:90), [90,180), [180,270), [270,360). </a:t>
            </a:r>
            <a:endParaRPr b="0" lang="en-US" sz="1600" spc="-1" strike="noStrike">
              <a:latin typeface="Arial"/>
            </a:endParaRPr>
          </a:p>
          <a:p>
            <a:pPr marL="457200" indent="-342360">
              <a:lnSpc>
                <a:spcPct val="90000"/>
              </a:lnSpc>
              <a:buClr>
                <a:srgbClr val="e48312"/>
              </a:buClr>
              <a:buFont typeface="Calibri"/>
              <a:buChar char="●"/>
            </a:pPr>
            <a:r>
              <a:rPr b="0" lang="en-US" sz="1600" spc="-1" strike="noStrike">
                <a:solidFill>
                  <a:srgbClr val="ffffff"/>
                </a:solidFill>
                <a:latin typeface="Calibri"/>
              </a:rPr>
              <a:t>Phân loại ảnh trong từng lớp vào 90 lớp con tương ứng với độ lệch từ 0 đến 89</a:t>
            </a:r>
            <a:endParaRPr b="0" lang="en-US" sz="1600" spc="-1" strike="noStrike">
              <a:latin typeface="Arial"/>
            </a:endParaRPr>
          </a:p>
        </p:txBody>
      </p:sp>
      <p:sp>
        <p:nvSpPr>
          <p:cNvPr id="155" name="CustomShape 8"/>
          <p:cNvSpPr/>
          <p:nvPr/>
        </p:nvSpPr>
        <p:spPr>
          <a:xfrm>
            <a:off x="566100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156" name="Google Shape;115;p22" descr=""/>
          <p:cNvPicPr/>
          <p:nvPr/>
        </p:nvPicPr>
        <p:blipFill>
          <a:blip r:embed="rId1"/>
          <a:stretch/>
        </p:blipFill>
        <p:spPr>
          <a:xfrm>
            <a:off x="6597720" y="253440"/>
            <a:ext cx="1722600" cy="46357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600" spc="-38" strike="noStrike">
                <a:solidFill>
                  <a:srgbClr val="404040"/>
                </a:solidFill>
                <a:latin typeface="Arial"/>
              </a:rPr>
              <a:t>4.2 Kết quả thực nghiệm</a:t>
            </a:r>
            <a:endParaRPr b="0" lang="en-US" sz="3600" spc="-1" strike="noStrike">
              <a:latin typeface="Arial"/>
            </a:endParaRPr>
          </a:p>
        </p:txBody>
      </p:sp>
      <p:sp>
        <p:nvSpPr>
          <p:cNvPr id="158" name="CustomShape 2"/>
          <p:cNvSpPr/>
          <p:nvPr/>
        </p:nvSpPr>
        <p:spPr>
          <a:xfrm>
            <a:off x="311760" y="1311840"/>
            <a:ext cx="4927320" cy="442440"/>
          </a:xfrm>
          <a:prstGeom prst="rect">
            <a:avLst/>
          </a:prstGeom>
          <a:noFill/>
          <a:ln>
            <a:noFill/>
          </a:ln>
        </p:spPr>
        <p:style>
          <a:lnRef idx="0"/>
          <a:fillRef idx="0"/>
          <a:effectRef idx="0"/>
          <a:fontRef idx="minor"/>
        </p:style>
        <p:txBody>
          <a:bodyPr lIns="90000" rIns="90000" tIns="91440" bIns="91440">
            <a:noAutofit/>
          </a:bodyPr>
          <a:p>
            <a:pPr>
              <a:lnSpc>
                <a:spcPct val="100000"/>
              </a:lnSpc>
              <a:spcAft>
                <a:spcPts val="1599"/>
              </a:spcAft>
            </a:pPr>
            <a:r>
              <a:rPr b="0" lang="en-US" sz="1500" spc="-1" strike="noStrike">
                <a:solidFill>
                  <a:srgbClr val="404040"/>
                </a:solidFill>
                <a:latin typeface="Arial"/>
              </a:rPr>
              <a:t>Phương pháp 1 với Tập Google Street View</a:t>
            </a:r>
            <a:endParaRPr b="0" lang="en-US" sz="1500" spc="-1" strike="noStrike">
              <a:latin typeface="Arial"/>
            </a:endParaRPr>
          </a:p>
        </p:txBody>
      </p:sp>
      <p:pic>
        <p:nvPicPr>
          <p:cNvPr id="159" name="Google Shape;122;p23" descr=""/>
          <p:cNvPicPr/>
          <p:nvPr/>
        </p:nvPicPr>
        <p:blipFill>
          <a:blip r:embed="rId1"/>
          <a:srcRect l="0" t="0" r="0" b="11166"/>
          <a:stretch/>
        </p:blipFill>
        <p:spPr>
          <a:xfrm>
            <a:off x="388440" y="2049120"/>
            <a:ext cx="4182840" cy="2648520"/>
          </a:xfrm>
          <a:prstGeom prst="rect">
            <a:avLst/>
          </a:prstGeom>
          <a:ln>
            <a:noFill/>
          </a:ln>
        </p:spPr>
      </p:pic>
      <p:pic>
        <p:nvPicPr>
          <p:cNvPr id="160" name="Google Shape;123;p23" descr=""/>
          <p:cNvPicPr/>
          <p:nvPr/>
        </p:nvPicPr>
        <p:blipFill>
          <a:blip r:embed="rId2"/>
          <a:srcRect l="0" t="0" r="0" b="11856"/>
          <a:stretch/>
        </p:blipFill>
        <p:spPr>
          <a:xfrm>
            <a:off x="4755960" y="2222280"/>
            <a:ext cx="4030920" cy="2475360"/>
          </a:xfrm>
          <a:prstGeom prst="rect">
            <a:avLst/>
          </a:prstGeom>
          <a:ln>
            <a:noFill/>
          </a:ln>
        </p:spPr>
      </p:pic>
      <p:sp>
        <p:nvSpPr>
          <p:cNvPr id="161" name="CustomShape 3"/>
          <p:cNvSpPr/>
          <p:nvPr/>
        </p:nvSpPr>
        <p:spPr>
          <a:xfrm>
            <a:off x="4755960" y="1259280"/>
            <a:ext cx="2715480" cy="7210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DejaVu Sans"/>
              </a:rPr>
              <a:t>Train angle error: 1.9797 độ</a:t>
            </a:r>
            <a:endParaRPr b="0" lang="en-US" sz="1400" spc="-1" strike="noStrike">
              <a:latin typeface="Arial"/>
            </a:endParaRPr>
          </a:p>
          <a:p>
            <a:pPr>
              <a:lnSpc>
                <a:spcPct val="100000"/>
              </a:lnSpc>
            </a:pPr>
            <a:r>
              <a:rPr b="0" lang="en-US" sz="1400" spc="-1" strike="noStrike">
                <a:solidFill>
                  <a:srgbClr val="000000"/>
                </a:solidFill>
                <a:latin typeface="Arial"/>
                <a:ea typeface="DejaVu Sans"/>
              </a:rPr>
              <a:t>Test angle error: 2.2571 độ</a:t>
            </a:r>
            <a:endParaRPr b="0" lang="en-US" sz="1400" spc="-1" strike="noStrike">
              <a:latin typeface="Arial"/>
            </a:endParaRPr>
          </a:p>
          <a:p>
            <a:pPr>
              <a:lnSpc>
                <a:spcPct val="100000"/>
              </a:lnSpc>
            </a:pPr>
            <a:r>
              <a:rPr b="0" lang="en-US" sz="1400" spc="-1" strike="noStrike">
                <a:solidFill>
                  <a:srgbClr val="000000"/>
                </a:solidFill>
                <a:latin typeface="Arial"/>
                <a:ea typeface="DejaVu Sans"/>
              </a:rPr>
              <a:t>Thời gian train : 3h</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0" y="1294560"/>
            <a:ext cx="2715480" cy="7092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DejaVu Sans"/>
              </a:rPr>
              <a:t>Train angle error: 10.2547 độ</a:t>
            </a:r>
            <a:endParaRPr b="0" lang="en-US" sz="1400" spc="-1" strike="noStrike">
              <a:latin typeface="Arial"/>
            </a:endParaRPr>
          </a:p>
          <a:p>
            <a:pPr>
              <a:lnSpc>
                <a:spcPct val="100000"/>
              </a:lnSpc>
            </a:pPr>
            <a:r>
              <a:rPr b="0" lang="en-US" sz="1400" spc="-1" strike="noStrike">
                <a:solidFill>
                  <a:srgbClr val="000000"/>
                </a:solidFill>
                <a:latin typeface="Arial"/>
                <a:ea typeface="DejaVu Sans"/>
              </a:rPr>
              <a:t>Test angle error: 9.9745 độ</a:t>
            </a:r>
            <a:endParaRPr b="0" lang="en-US" sz="1400" spc="-1" strike="noStrike">
              <a:latin typeface="Arial"/>
            </a:endParaRPr>
          </a:p>
          <a:p>
            <a:pPr>
              <a:lnSpc>
                <a:spcPct val="100000"/>
              </a:lnSpc>
            </a:pPr>
            <a:r>
              <a:rPr b="0" lang="en-US" sz="1400" spc="-1" strike="noStrike">
                <a:solidFill>
                  <a:srgbClr val="000000"/>
                </a:solidFill>
                <a:latin typeface="Arial"/>
                <a:ea typeface="DejaVu Sans"/>
              </a:rPr>
              <a:t>Thời gian train : 19h</a:t>
            </a:r>
            <a:endParaRPr b="0" lang="en-US" sz="1400" spc="-1" strike="noStrike">
              <a:latin typeface="Arial"/>
            </a:endParaRPr>
          </a:p>
        </p:txBody>
      </p:sp>
      <p:sp>
        <p:nvSpPr>
          <p:cNvPr id="163" name="CustomShape 2"/>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600" spc="-38" strike="noStrike">
                <a:solidFill>
                  <a:srgbClr val="404040"/>
                </a:solidFill>
                <a:latin typeface="Arial"/>
              </a:rPr>
              <a:t>4.2 Kết quả thực nghiệm</a:t>
            </a:r>
            <a:endParaRPr b="0" lang="en-US" sz="3600" spc="-1" strike="noStrike">
              <a:latin typeface="Arial"/>
            </a:endParaRPr>
          </a:p>
        </p:txBody>
      </p:sp>
      <p:sp>
        <p:nvSpPr>
          <p:cNvPr id="164" name="CustomShape 3"/>
          <p:cNvSpPr/>
          <p:nvPr/>
        </p:nvSpPr>
        <p:spPr>
          <a:xfrm>
            <a:off x="311760" y="1337040"/>
            <a:ext cx="4535640" cy="431640"/>
          </a:xfrm>
          <a:prstGeom prst="rect">
            <a:avLst/>
          </a:prstGeom>
          <a:noFill/>
          <a:ln>
            <a:noFill/>
          </a:ln>
        </p:spPr>
        <p:style>
          <a:lnRef idx="0"/>
          <a:fillRef idx="0"/>
          <a:effectRef idx="0"/>
          <a:fontRef idx="minor"/>
        </p:style>
        <p:txBody>
          <a:bodyPr lIns="90000" rIns="90000" tIns="91440" bIns="91440">
            <a:noAutofit/>
          </a:bodyPr>
          <a:p>
            <a:pPr>
              <a:lnSpc>
                <a:spcPct val="100000"/>
              </a:lnSpc>
              <a:spcAft>
                <a:spcPts val="1599"/>
              </a:spcAft>
            </a:pPr>
            <a:r>
              <a:rPr b="0" lang="en-US" sz="1500" spc="-1" strike="noStrike">
                <a:solidFill>
                  <a:srgbClr val="404040"/>
                </a:solidFill>
                <a:latin typeface="Arial"/>
              </a:rPr>
              <a:t>Phương pháp 1 với Tập Coco</a:t>
            </a:r>
            <a:endParaRPr b="0" lang="en-US" sz="1500" spc="-1" strike="noStrike">
              <a:latin typeface="Arial"/>
            </a:endParaRPr>
          </a:p>
          <a:p>
            <a:pPr>
              <a:lnSpc>
                <a:spcPct val="100000"/>
              </a:lnSpc>
              <a:spcAft>
                <a:spcPts val="1599"/>
              </a:spcAft>
            </a:pPr>
            <a:endParaRPr b="0" lang="en-US" sz="1500" spc="-1" strike="noStrike">
              <a:latin typeface="Arial"/>
            </a:endParaRPr>
          </a:p>
        </p:txBody>
      </p:sp>
      <p:pic>
        <p:nvPicPr>
          <p:cNvPr id="165" name="Google Shape;132;p24" descr=""/>
          <p:cNvPicPr/>
          <p:nvPr/>
        </p:nvPicPr>
        <p:blipFill>
          <a:blip r:embed="rId1"/>
          <a:stretch/>
        </p:blipFill>
        <p:spPr>
          <a:xfrm>
            <a:off x="4663440" y="2088720"/>
            <a:ext cx="4126680" cy="2549880"/>
          </a:xfrm>
          <a:prstGeom prst="rect">
            <a:avLst/>
          </a:prstGeom>
          <a:ln>
            <a:noFill/>
          </a:ln>
        </p:spPr>
      </p:pic>
      <p:pic>
        <p:nvPicPr>
          <p:cNvPr id="166" name="Google Shape;133;p24" descr=""/>
          <p:cNvPicPr/>
          <p:nvPr/>
        </p:nvPicPr>
        <p:blipFill>
          <a:blip r:embed="rId2"/>
          <a:stretch/>
        </p:blipFill>
        <p:spPr>
          <a:xfrm>
            <a:off x="446040" y="2088720"/>
            <a:ext cx="4126680" cy="257796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24280" y="146880"/>
            <a:ext cx="2794680" cy="641520"/>
          </a:xfrm>
          <a:prstGeom prst="rect">
            <a:avLst/>
          </a:prstGeom>
          <a:noFill/>
          <a:ln>
            <a:noFill/>
          </a:ln>
        </p:spPr>
        <p:style>
          <a:lnRef idx="0"/>
          <a:fillRef idx="0"/>
          <a:effectRef idx="0"/>
          <a:fontRef idx="minor"/>
        </p:style>
        <p:txBody>
          <a:bodyPr lIns="90000" rIns="90000" tIns="91440" bIns="91440">
            <a:noAutofit/>
          </a:bodyPr>
          <a:p>
            <a:pPr>
              <a:lnSpc>
                <a:spcPct val="100000"/>
              </a:lnSpc>
              <a:spcAft>
                <a:spcPts val="1599"/>
              </a:spcAft>
            </a:pPr>
            <a:r>
              <a:rPr b="0" lang="en-US" sz="1500" spc="-1" strike="noStrike">
                <a:solidFill>
                  <a:srgbClr val="404040"/>
                </a:solidFill>
                <a:latin typeface="Arial"/>
              </a:rPr>
              <a:t>Phương pháp 2 với Tập Coco</a:t>
            </a:r>
            <a:endParaRPr b="0" lang="en-US" sz="1500" spc="-1" strike="noStrike">
              <a:latin typeface="Arial"/>
            </a:endParaRPr>
          </a:p>
        </p:txBody>
      </p:sp>
      <p:pic>
        <p:nvPicPr>
          <p:cNvPr id="168" name="Google Shape;139;p25" descr=""/>
          <p:cNvPicPr/>
          <p:nvPr/>
        </p:nvPicPr>
        <p:blipFill>
          <a:blip r:embed="rId1"/>
          <a:stretch/>
        </p:blipFill>
        <p:spPr>
          <a:xfrm>
            <a:off x="3019680" y="146880"/>
            <a:ext cx="5526720" cy="2552400"/>
          </a:xfrm>
          <a:prstGeom prst="rect">
            <a:avLst/>
          </a:prstGeom>
          <a:ln>
            <a:noFill/>
          </a:ln>
        </p:spPr>
      </p:pic>
      <p:pic>
        <p:nvPicPr>
          <p:cNvPr id="169" name="Google Shape;140;p25" descr=""/>
          <p:cNvPicPr/>
          <p:nvPr/>
        </p:nvPicPr>
        <p:blipFill>
          <a:blip r:embed="rId2"/>
          <a:stretch/>
        </p:blipFill>
        <p:spPr>
          <a:xfrm>
            <a:off x="3019680" y="2763360"/>
            <a:ext cx="5751000" cy="2137320"/>
          </a:xfrm>
          <a:prstGeom prst="rect">
            <a:avLst/>
          </a:prstGeom>
          <a:ln>
            <a:noFill/>
          </a:ln>
        </p:spPr>
      </p:pic>
      <p:sp>
        <p:nvSpPr>
          <p:cNvPr id="170" name="CustomShape 2"/>
          <p:cNvSpPr/>
          <p:nvPr/>
        </p:nvSpPr>
        <p:spPr>
          <a:xfrm>
            <a:off x="481680" y="1368000"/>
            <a:ext cx="2417760" cy="98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637052"/>
                </a:solidFill>
                <a:latin typeface="Arial"/>
                <a:ea typeface="DejaVu Sans"/>
              </a:rPr>
              <a:t>Accuracy của task 1: Phân loại độ lệch của ảnh vào 4 góc phần tư</a:t>
            </a:r>
            <a:endParaRPr b="0" lang="en-US" sz="1400" spc="-1" strike="noStrike">
              <a:latin typeface="Arial"/>
            </a:endParaRPr>
          </a:p>
        </p:txBody>
      </p:sp>
      <p:sp>
        <p:nvSpPr>
          <p:cNvPr id="171" name="CustomShape 3"/>
          <p:cNvSpPr/>
          <p:nvPr/>
        </p:nvSpPr>
        <p:spPr>
          <a:xfrm>
            <a:off x="481680" y="2642040"/>
            <a:ext cx="2417760" cy="98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637052"/>
                </a:solidFill>
                <a:latin typeface="Calibri"/>
                <a:ea typeface="DejaVu Sans"/>
              </a:rPr>
              <a:t>Angle Loss của task 2: Phân loại độ lệch của ảnh vào 90 lớp</a:t>
            </a:r>
            <a:endParaRPr b="0" lang="en-US" sz="1400" spc="-1" strike="noStrike">
              <a:latin typeface="Arial"/>
            </a:endParaRPr>
          </a:p>
        </p:txBody>
      </p:sp>
      <p:sp>
        <p:nvSpPr>
          <p:cNvPr id="172" name="CustomShape 4"/>
          <p:cNvSpPr/>
          <p:nvPr/>
        </p:nvSpPr>
        <p:spPr>
          <a:xfrm>
            <a:off x="224280" y="3916080"/>
            <a:ext cx="2729880" cy="98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637052"/>
                </a:solidFill>
                <a:latin typeface="Arial"/>
                <a:ea typeface="DejaVu Sans"/>
              </a:rPr>
              <a:t>Kết hợp cả 2 task, độ lệch trung bình cho tập test là xấp xỉ 50 độ</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11760" y="2844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600" spc="-38" strike="noStrike">
                <a:solidFill>
                  <a:srgbClr val="404040"/>
                </a:solidFill>
                <a:latin typeface="Arial"/>
              </a:rPr>
              <a:t>Các ảnh dự đoán sai </a:t>
            </a:r>
            <a:endParaRPr b="0" lang="en-US" sz="3600" spc="-1" strike="noStrike">
              <a:latin typeface="Arial"/>
            </a:endParaRPr>
          </a:p>
        </p:txBody>
      </p:sp>
      <p:pic>
        <p:nvPicPr>
          <p:cNvPr id="174" name="Google Shape;149;p26" descr=""/>
          <p:cNvPicPr/>
          <p:nvPr/>
        </p:nvPicPr>
        <p:blipFill>
          <a:blip r:embed="rId1"/>
          <a:stretch/>
        </p:blipFill>
        <p:spPr>
          <a:xfrm>
            <a:off x="1730520" y="2199960"/>
            <a:ext cx="5682240" cy="1440000"/>
          </a:xfrm>
          <a:prstGeom prst="rect">
            <a:avLst/>
          </a:prstGeom>
          <a:ln>
            <a:noFill/>
          </a:ln>
        </p:spPr>
      </p:pic>
      <p:pic>
        <p:nvPicPr>
          <p:cNvPr id="175" name="Google Shape;150;p26" descr=""/>
          <p:cNvPicPr/>
          <p:nvPr/>
        </p:nvPicPr>
        <p:blipFill>
          <a:blip r:embed="rId2"/>
          <a:stretch/>
        </p:blipFill>
        <p:spPr>
          <a:xfrm>
            <a:off x="1730520" y="639000"/>
            <a:ext cx="5682240" cy="1440000"/>
          </a:xfrm>
          <a:prstGeom prst="rect">
            <a:avLst/>
          </a:prstGeom>
          <a:ln>
            <a:noFill/>
          </a:ln>
        </p:spPr>
      </p:pic>
      <p:pic>
        <p:nvPicPr>
          <p:cNvPr id="176" name="Google Shape;151;p26" descr=""/>
          <p:cNvPicPr/>
          <p:nvPr/>
        </p:nvPicPr>
        <p:blipFill>
          <a:blip r:embed="rId3"/>
          <a:stretch/>
        </p:blipFill>
        <p:spPr>
          <a:xfrm>
            <a:off x="1674000" y="3640680"/>
            <a:ext cx="5795640" cy="14414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11760" y="2844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600" spc="-38" strike="noStrike">
                <a:solidFill>
                  <a:srgbClr val="404040"/>
                </a:solidFill>
                <a:latin typeface="Arial"/>
              </a:rPr>
              <a:t>Các ảnh dự đoán sai</a:t>
            </a:r>
            <a:endParaRPr b="0" lang="en-US" sz="3600" spc="-1" strike="noStrike">
              <a:latin typeface="Arial"/>
            </a:endParaRPr>
          </a:p>
        </p:txBody>
      </p:sp>
      <p:pic>
        <p:nvPicPr>
          <p:cNvPr id="178" name="Google Shape;157;p27" descr=""/>
          <p:cNvPicPr/>
          <p:nvPr/>
        </p:nvPicPr>
        <p:blipFill>
          <a:blip r:embed="rId1"/>
          <a:stretch/>
        </p:blipFill>
        <p:spPr>
          <a:xfrm>
            <a:off x="2361240" y="792000"/>
            <a:ext cx="4420440" cy="423612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600" spc="-38" strike="noStrike">
                <a:solidFill>
                  <a:srgbClr val="404040"/>
                </a:solidFill>
                <a:latin typeface="Arial"/>
              </a:rPr>
              <a:t>5. Đánh giá và kết luận</a:t>
            </a:r>
            <a:endParaRPr b="0" lang="en-US" sz="3600" spc="-1" strike="noStrike">
              <a:latin typeface="Arial"/>
            </a:endParaRPr>
          </a:p>
        </p:txBody>
      </p:sp>
      <p:sp>
        <p:nvSpPr>
          <p:cNvPr id="180" name="CustomShape 2"/>
          <p:cNvSpPr/>
          <p:nvPr/>
        </p:nvSpPr>
        <p:spPr>
          <a:xfrm>
            <a:off x="880920" y="1338120"/>
            <a:ext cx="7481880" cy="3229920"/>
          </a:xfrm>
          <a:prstGeom prst="rect">
            <a:avLst/>
          </a:prstGeom>
          <a:noFill/>
          <a:ln>
            <a:noFill/>
          </a:ln>
        </p:spPr>
        <p:style>
          <a:lnRef idx="0"/>
          <a:fillRef idx="0"/>
          <a:effectRef idx="0"/>
          <a:fontRef idx="minor"/>
        </p:style>
        <p:txBody>
          <a:bodyPr lIns="90000" rIns="90000" tIns="91440" bIns="91440">
            <a:noAutofit/>
          </a:bodyPr>
          <a:p>
            <a:pPr>
              <a:lnSpc>
                <a:spcPct val="90000"/>
              </a:lnSpc>
              <a:spcAft>
                <a:spcPts val="1599"/>
              </a:spcAft>
            </a:pPr>
            <a:r>
              <a:rPr b="0" lang="en-US" sz="1600" spc="-1" strike="noStrike">
                <a:solidFill>
                  <a:srgbClr val="404040"/>
                </a:solidFill>
                <a:latin typeface="Arial"/>
              </a:rPr>
              <a:t>  </a:t>
            </a:r>
            <a:r>
              <a:rPr b="0" lang="en-US" sz="1600" spc="-1" strike="noStrike">
                <a:solidFill>
                  <a:srgbClr val="404040"/>
                </a:solidFill>
                <a:latin typeface="Arial"/>
              </a:rPr>
              <a:t>So sánh với HoughLine </a:t>
            </a:r>
            <a:endParaRPr b="0" lang="en-US" sz="1600" spc="-1" strike="noStrike">
              <a:latin typeface="Arial"/>
            </a:endParaRPr>
          </a:p>
          <a:p>
            <a:pPr marL="457200" indent="-342360">
              <a:lnSpc>
                <a:spcPct val="90000"/>
              </a:lnSpc>
              <a:buClr>
                <a:srgbClr val="e48312"/>
              </a:buClr>
              <a:buFont typeface="Calibri"/>
              <a:buChar char="●"/>
            </a:pPr>
            <a:r>
              <a:rPr b="0" lang="en-US" sz="1400" spc="-1" strike="noStrike">
                <a:solidFill>
                  <a:srgbClr val="404040"/>
                </a:solidFill>
                <a:latin typeface="Arial"/>
              </a:rPr>
              <a:t>Angle Error của 300 ảnh easy : 87 độ</a:t>
            </a:r>
            <a:endParaRPr b="0" lang="en-US" sz="1400" spc="-1" strike="noStrike">
              <a:latin typeface="Arial"/>
            </a:endParaRPr>
          </a:p>
          <a:p>
            <a:pPr marL="457200" indent="-342360">
              <a:lnSpc>
                <a:spcPct val="90000"/>
              </a:lnSpc>
              <a:buClr>
                <a:srgbClr val="e48312"/>
              </a:buClr>
              <a:buFont typeface="Calibri"/>
              <a:buChar char="●"/>
            </a:pPr>
            <a:r>
              <a:rPr b="0" lang="en-US" sz="1400" spc="-1" strike="noStrike">
                <a:solidFill>
                  <a:srgbClr val="404040"/>
                </a:solidFill>
                <a:latin typeface="Arial"/>
              </a:rPr>
              <a:t>Angle Error của 700 ảnh hard : 91 độ</a:t>
            </a:r>
            <a:endParaRPr b="0" lang="en-US" sz="1400" spc="-1" strike="noStrike">
              <a:latin typeface="Arial"/>
            </a:endParaRPr>
          </a:p>
          <a:p>
            <a:pPr marL="114480">
              <a:lnSpc>
                <a:spcPct val="90000"/>
              </a:lnSpc>
            </a:pPr>
            <a:endParaRPr b="0" lang="en-US" sz="1400" spc="-1" strike="noStrike">
              <a:latin typeface="Arial"/>
            </a:endParaRPr>
          </a:p>
          <a:p>
            <a:pPr marL="114480">
              <a:lnSpc>
                <a:spcPct val="90000"/>
              </a:lnSpc>
            </a:pPr>
            <a:r>
              <a:rPr b="0" lang="en-US" sz="1600" spc="-1" strike="noStrike">
                <a:solidFill>
                  <a:srgbClr val="404040"/>
                </a:solidFill>
                <a:latin typeface="Arial"/>
              </a:rPr>
              <a:t>Độ lệch của phương pháp HoughLineP là rất lớn. Trong những trường hợp ảnh input bị xoay &gt; 90 độ, phương pháp này hoàn toàn ra kết quả sai. Nghĩa là phương pháp này không thể thực hiện với những ảnh có góc xoay lớn là những ảnh không có đường thẳng (cây cối, đường chân trời …).</a:t>
            </a:r>
            <a:endParaRPr b="0" lang="en-US" sz="1600" spc="-1" strike="noStrike">
              <a:latin typeface="Arial"/>
            </a:endParaRPr>
          </a:p>
          <a:p>
            <a:pPr marL="114480">
              <a:lnSpc>
                <a:spcPct val="90000"/>
              </a:lnSpc>
            </a:pPr>
            <a:endParaRPr b="0" lang="en-US" sz="1600" spc="-1" strike="noStrike">
              <a:latin typeface="Arial"/>
            </a:endParaRPr>
          </a:p>
          <a:p>
            <a:pPr marL="457200" indent="-342360">
              <a:lnSpc>
                <a:spcPct val="90000"/>
              </a:lnSpc>
              <a:buClr>
                <a:srgbClr val="e48312"/>
              </a:buClr>
              <a:buFont typeface="Wingdings" charset="2"/>
              <a:buChar char=""/>
            </a:pPr>
            <a:r>
              <a:rPr b="0" lang="en-US" sz="1600" spc="-1" strike="noStrike">
                <a:solidFill>
                  <a:srgbClr val="404040"/>
                </a:solidFill>
                <a:latin typeface="Arial"/>
              </a:rPr>
              <a:t>Cách tiếp cận bài toán xoay ảnh bằng áp dụng các mô hình học sâu đem lại hiệu quả tốt hơn nhiều với baseline sử dụng HoughlineP</a:t>
            </a:r>
            <a:endParaRPr b="0" lang="en-US" sz="1600" spc="-1" strike="noStrike">
              <a:latin typeface="Arial"/>
            </a:endParaRPr>
          </a:p>
          <a:p>
            <a:pPr marL="114480">
              <a:lnSpc>
                <a:spcPct val="90000"/>
              </a:lnSpc>
            </a:pPr>
            <a:endParaRPr b="0" lang="en-US" sz="1600" spc="-1" strike="noStrike">
              <a:latin typeface="Arial"/>
            </a:endParaRPr>
          </a:p>
          <a:p>
            <a:pPr marL="114480">
              <a:lnSpc>
                <a:spcPct val="90000"/>
              </a:lnSpc>
              <a:spcAft>
                <a:spcPts val="1599"/>
              </a:spcAft>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999000" y="1590120"/>
            <a:ext cx="7145640" cy="1648440"/>
          </a:xfrm>
          <a:prstGeom prst="rect">
            <a:avLst/>
          </a:prstGeom>
          <a:noFill/>
          <a:ln>
            <a:noFill/>
          </a:ln>
        </p:spPr>
        <p:style>
          <a:lnRef idx="0"/>
          <a:fillRef idx="0"/>
          <a:effectRef idx="0"/>
          <a:fontRef idx="minor"/>
        </p:style>
        <p:txBody>
          <a:bodyPr lIns="90000" rIns="90000" tIns="91440" bIns="91440">
            <a:noAutofit/>
          </a:bodyPr>
          <a:p>
            <a:pPr algn="ctr">
              <a:lnSpc>
                <a:spcPct val="90000"/>
              </a:lnSpc>
              <a:spcAft>
                <a:spcPts val="1599"/>
              </a:spcAft>
            </a:pPr>
            <a:r>
              <a:rPr b="0" lang="en-US" sz="3000" spc="-1" strike="noStrike">
                <a:solidFill>
                  <a:srgbClr val="404040"/>
                </a:solidFill>
                <a:latin typeface="Arial"/>
              </a:rPr>
              <a:t>Cảm ơn thầy và các bạn đã quan tâm lắng nghe !</a:t>
            </a:r>
            <a:endParaRPr b="0" lang="en-US" sz="30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8"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0"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91" name="CustomShape 5"/>
          <p:cNvSpPr/>
          <p:nvPr/>
        </p:nvSpPr>
        <p:spPr>
          <a:xfrm>
            <a:off x="0" y="0"/>
            <a:ext cx="303732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6"/>
          <p:cNvSpPr/>
          <p:nvPr/>
        </p:nvSpPr>
        <p:spPr>
          <a:xfrm>
            <a:off x="369360" y="454320"/>
            <a:ext cx="2313000" cy="4233960"/>
          </a:xfrm>
          <a:prstGeom prst="rect">
            <a:avLst/>
          </a:prstGeom>
          <a:noFill/>
          <a:ln>
            <a:noFill/>
          </a:ln>
        </p:spPr>
        <p:style>
          <a:lnRef idx="0"/>
          <a:fillRef idx="0"/>
          <a:effectRef idx="0"/>
          <a:fontRef idx="minor"/>
        </p:style>
        <p:txBody>
          <a:bodyPr lIns="90000" rIns="90000" tIns="45000" bIns="45000" anchor="ctr">
            <a:normAutofit/>
          </a:bodyPr>
          <a:p>
            <a:pPr>
              <a:lnSpc>
                <a:spcPct val="85000"/>
              </a:lnSpc>
            </a:pPr>
            <a:r>
              <a:rPr b="0" lang="en-US" sz="2700" spc="-52" strike="noStrike">
                <a:solidFill>
                  <a:srgbClr val="ffffff"/>
                </a:solidFill>
                <a:latin typeface="Arial"/>
              </a:rPr>
              <a:t>Nội dung bài trình bày</a:t>
            </a:r>
            <a:endParaRPr b="0" lang="en-US" sz="2700" spc="-1" strike="noStrike">
              <a:latin typeface="Arial"/>
            </a:endParaRPr>
          </a:p>
        </p:txBody>
      </p:sp>
      <p:sp>
        <p:nvSpPr>
          <p:cNvPr id="93" name="CustomShape 7"/>
          <p:cNvSpPr/>
          <p:nvPr/>
        </p:nvSpPr>
        <p:spPr>
          <a:xfrm>
            <a:off x="303012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4" name="CustomShape 8"/>
          <p:cNvSpPr/>
          <p:nvPr/>
        </p:nvSpPr>
        <p:spPr>
          <a:xfrm>
            <a:off x="3556440" y="454320"/>
            <a:ext cx="4809600" cy="4233960"/>
          </a:xfrm>
          <a:prstGeom prst="rect">
            <a:avLst/>
          </a:prstGeom>
          <a:noFill/>
          <a:ln>
            <a:noFill/>
          </a:ln>
        </p:spPr>
        <p:style>
          <a:lnRef idx="0"/>
          <a:fillRef idx="0"/>
          <a:effectRef idx="0"/>
          <a:fontRef idx="minor"/>
        </p:style>
        <p:txBody>
          <a:bodyPr lIns="0" rIns="0" tIns="45000" bIns="45000" anchor="ctr">
            <a:normAutofit/>
          </a:bodyPr>
          <a:p>
            <a:pPr>
              <a:lnSpc>
                <a:spcPct val="90000"/>
              </a:lnSpc>
              <a:spcBef>
                <a:spcPts val="499"/>
              </a:spcBef>
            </a:pPr>
            <a:r>
              <a:rPr b="0" lang="en-US" sz="1800" spc="-1" strike="noStrike">
                <a:solidFill>
                  <a:srgbClr val="404040"/>
                </a:solidFill>
                <a:latin typeface="Arial"/>
              </a:rPr>
              <a:t>1. Giới thiệu về đề tài</a:t>
            </a:r>
            <a:endParaRPr b="0" lang="en-US" sz="1800" spc="-1" strike="noStrike">
              <a:latin typeface="Arial"/>
            </a:endParaRPr>
          </a:p>
          <a:p>
            <a:pPr>
              <a:lnSpc>
                <a:spcPct val="90000"/>
              </a:lnSpc>
              <a:spcBef>
                <a:spcPts val="499"/>
              </a:spcBef>
            </a:pPr>
            <a:r>
              <a:rPr b="0" lang="en-US" sz="1800" spc="-1" strike="noStrike">
                <a:solidFill>
                  <a:srgbClr val="404040"/>
                </a:solidFill>
                <a:latin typeface="Arial"/>
              </a:rPr>
              <a:t>2. Phương pháp tiếp cận</a:t>
            </a:r>
            <a:endParaRPr b="0" lang="en-US" sz="1800" spc="-1" strike="noStrike">
              <a:latin typeface="Arial"/>
            </a:endParaRPr>
          </a:p>
          <a:p>
            <a:pPr>
              <a:lnSpc>
                <a:spcPct val="90000"/>
              </a:lnSpc>
              <a:spcBef>
                <a:spcPts val="499"/>
              </a:spcBef>
            </a:pPr>
            <a:r>
              <a:rPr b="0" lang="en-US" sz="1800" spc="-1" strike="noStrike">
                <a:solidFill>
                  <a:srgbClr val="404040"/>
                </a:solidFill>
                <a:latin typeface="Arial"/>
              </a:rPr>
              <a:t>3. Các lý thuyết quan trọng</a:t>
            </a:r>
            <a:endParaRPr b="0" lang="en-US" sz="1800" spc="-1" strike="noStrike">
              <a:latin typeface="Arial"/>
            </a:endParaRPr>
          </a:p>
          <a:p>
            <a:pPr>
              <a:lnSpc>
                <a:spcPct val="90000"/>
              </a:lnSpc>
              <a:spcBef>
                <a:spcPts val="499"/>
              </a:spcBef>
            </a:pPr>
            <a:r>
              <a:rPr b="0" lang="en-US" sz="1800" spc="-1" strike="noStrike">
                <a:solidFill>
                  <a:srgbClr val="404040"/>
                </a:solidFill>
                <a:latin typeface="Arial"/>
              </a:rPr>
              <a:t>4. Thực nghiệm</a:t>
            </a:r>
            <a:endParaRPr b="0" lang="en-US" sz="1800" spc="-1" strike="noStrike">
              <a:latin typeface="Arial"/>
            </a:endParaRPr>
          </a:p>
          <a:p>
            <a:pPr>
              <a:lnSpc>
                <a:spcPct val="90000"/>
              </a:lnSpc>
              <a:spcBef>
                <a:spcPts val="499"/>
              </a:spcBef>
            </a:pPr>
            <a:r>
              <a:rPr b="0" lang="en-US" sz="1600" spc="-1" strike="noStrike">
                <a:solidFill>
                  <a:srgbClr val="404040"/>
                </a:solidFill>
                <a:latin typeface="Arial"/>
              </a:rPr>
              <a:t>        </a:t>
            </a:r>
            <a:r>
              <a:rPr b="0" lang="en-US" sz="1600" spc="-1" strike="noStrike">
                <a:solidFill>
                  <a:srgbClr val="404040"/>
                </a:solidFill>
                <a:latin typeface="Arial"/>
              </a:rPr>
              <a:t>4.1 Kiến trúc chương trình</a:t>
            </a:r>
            <a:endParaRPr b="0" lang="en-US" sz="1600" spc="-1" strike="noStrike">
              <a:latin typeface="Arial"/>
            </a:endParaRPr>
          </a:p>
          <a:p>
            <a:pPr>
              <a:lnSpc>
                <a:spcPct val="90000"/>
              </a:lnSpc>
              <a:spcBef>
                <a:spcPts val="499"/>
              </a:spcBef>
            </a:pPr>
            <a:r>
              <a:rPr b="0" lang="en-US" sz="1600" spc="-1" strike="noStrike">
                <a:solidFill>
                  <a:srgbClr val="404040"/>
                </a:solidFill>
                <a:latin typeface="Arial"/>
              </a:rPr>
              <a:t>        </a:t>
            </a:r>
            <a:r>
              <a:rPr b="0" lang="en-US" sz="1600" spc="-1" strike="noStrike">
                <a:solidFill>
                  <a:srgbClr val="404040"/>
                </a:solidFill>
                <a:latin typeface="Arial"/>
              </a:rPr>
              <a:t>4.2 Kết quả thực nghiệm</a:t>
            </a:r>
            <a:endParaRPr b="0" lang="en-US" sz="1600" spc="-1" strike="noStrike">
              <a:latin typeface="Arial"/>
            </a:endParaRPr>
          </a:p>
          <a:p>
            <a:pPr>
              <a:lnSpc>
                <a:spcPct val="90000"/>
              </a:lnSpc>
              <a:spcBef>
                <a:spcPts val="499"/>
              </a:spcBef>
              <a:spcAft>
                <a:spcPts val="1599"/>
              </a:spcAft>
            </a:pPr>
            <a:r>
              <a:rPr b="0" lang="en-US" sz="1800" spc="-1" strike="noStrike">
                <a:solidFill>
                  <a:srgbClr val="404040"/>
                </a:solidFill>
                <a:latin typeface="Arial"/>
              </a:rPr>
              <a:t>5. Đánh giá và kết luận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7"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8"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99" name="CustomShape 5"/>
          <p:cNvSpPr/>
          <p:nvPr/>
        </p:nvSpPr>
        <p:spPr>
          <a:xfrm>
            <a:off x="0" y="0"/>
            <a:ext cx="303732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0" name="CustomShape 6"/>
          <p:cNvSpPr/>
          <p:nvPr/>
        </p:nvSpPr>
        <p:spPr>
          <a:xfrm>
            <a:off x="369360" y="454320"/>
            <a:ext cx="2313000" cy="4233960"/>
          </a:xfrm>
          <a:prstGeom prst="rect">
            <a:avLst/>
          </a:prstGeom>
          <a:noFill/>
          <a:ln>
            <a:noFill/>
          </a:ln>
        </p:spPr>
        <p:style>
          <a:lnRef idx="0"/>
          <a:fillRef idx="0"/>
          <a:effectRef idx="0"/>
          <a:fontRef idx="minor"/>
        </p:style>
        <p:txBody>
          <a:bodyPr lIns="90000" rIns="90000" tIns="45000" bIns="45000" anchor="ctr">
            <a:normAutofit/>
          </a:bodyPr>
          <a:p>
            <a:pPr>
              <a:lnSpc>
                <a:spcPct val="85000"/>
              </a:lnSpc>
            </a:pPr>
            <a:r>
              <a:rPr b="0" lang="en-US" sz="2700" spc="-52" strike="noStrike">
                <a:solidFill>
                  <a:srgbClr val="ffffff"/>
                </a:solidFill>
                <a:latin typeface="Arial"/>
              </a:rPr>
              <a:t>1. Giới thiệu về đề tài</a:t>
            </a:r>
            <a:endParaRPr b="0" lang="en-US" sz="2700" spc="-1" strike="noStrike">
              <a:latin typeface="Arial"/>
            </a:endParaRPr>
          </a:p>
        </p:txBody>
      </p:sp>
      <p:sp>
        <p:nvSpPr>
          <p:cNvPr id="101" name="CustomShape 7"/>
          <p:cNvSpPr/>
          <p:nvPr/>
        </p:nvSpPr>
        <p:spPr>
          <a:xfrm>
            <a:off x="303012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2" name="CustomShape 8"/>
          <p:cNvSpPr/>
          <p:nvPr/>
        </p:nvSpPr>
        <p:spPr>
          <a:xfrm>
            <a:off x="3556440" y="454320"/>
            <a:ext cx="4809600" cy="4233960"/>
          </a:xfrm>
          <a:prstGeom prst="rect">
            <a:avLst/>
          </a:prstGeom>
          <a:noFill/>
          <a:ln>
            <a:noFill/>
          </a:ln>
        </p:spPr>
        <p:style>
          <a:lnRef idx="0"/>
          <a:fillRef idx="0"/>
          <a:effectRef idx="0"/>
          <a:fontRef idx="minor"/>
        </p:style>
        <p:txBody>
          <a:bodyPr lIns="0" rIns="0" tIns="45000" bIns="45000" anchor="ctr">
            <a:normAutofit/>
          </a:bodyPr>
          <a:p>
            <a:pPr>
              <a:lnSpc>
                <a:spcPct val="90000"/>
              </a:lnSpc>
              <a:spcAft>
                <a:spcPts val="601"/>
              </a:spcAft>
            </a:pPr>
            <a:r>
              <a:rPr b="0" lang="en-US" sz="1600" spc="-1" strike="noStrike">
                <a:solidFill>
                  <a:srgbClr val="404040"/>
                </a:solidFill>
                <a:latin typeface="Arial"/>
              </a:rPr>
              <a:t>Dự đoán độ lệch ảnh là bài toán dự đoán xem một ảnh bị lệch bao nhiêu độ so với phương thẳng đứng để xoay ảnh lại cho đúng.</a:t>
            </a:r>
            <a:endParaRPr b="0" lang="en-US" sz="1600" spc="-1" strike="noStrike">
              <a:latin typeface="Arial"/>
            </a:endParaRPr>
          </a:p>
          <a:p>
            <a:pPr>
              <a:lnSpc>
                <a:spcPct val="90000"/>
              </a:lnSpc>
              <a:spcAft>
                <a:spcPts val="601"/>
              </a:spcAft>
            </a:pPr>
            <a:endParaRPr b="0" lang="en-US" sz="1600" spc="-1" strike="noStrike">
              <a:latin typeface="Arial"/>
            </a:endParaRPr>
          </a:p>
          <a:p>
            <a:pPr>
              <a:lnSpc>
                <a:spcPct val="90000"/>
              </a:lnSpc>
              <a:spcAft>
                <a:spcPts val="601"/>
              </a:spcAft>
            </a:pPr>
            <a:r>
              <a:rPr b="0" lang="en-US" sz="1600" spc="-1" strike="noStrike">
                <a:solidFill>
                  <a:srgbClr val="404040"/>
                </a:solidFill>
                <a:latin typeface="Arial"/>
              </a:rPr>
              <a:t>Bài toán dự đoán độ lệch ảnh là một trong những bài toán tiền xử lý quan trọng trong một số tác vụ xử lý ảnh.</a:t>
            </a:r>
            <a:endParaRPr b="0" lang="en-US" sz="1600" spc="-1" strike="noStrike">
              <a:latin typeface="Arial"/>
            </a:endParaRPr>
          </a:p>
          <a:p>
            <a:pPr>
              <a:lnSpc>
                <a:spcPct val="90000"/>
              </a:lnSpc>
              <a:spcAft>
                <a:spcPts val="601"/>
              </a:spcAft>
            </a:pPr>
            <a:endParaRPr b="0" lang="en-US" sz="1600" spc="-1" strike="noStrike">
              <a:latin typeface="Arial"/>
            </a:endParaRPr>
          </a:p>
          <a:p>
            <a:pPr>
              <a:lnSpc>
                <a:spcPct val="90000"/>
              </a:lnSpc>
              <a:spcAft>
                <a:spcPts val="601"/>
              </a:spcAft>
            </a:pPr>
            <a:r>
              <a:rPr b="0" lang="en-US" sz="1600" spc="-1" strike="noStrike">
                <a:solidFill>
                  <a:srgbClr val="404040"/>
                </a:solidFill>
                <a:latin typeface="Arial"/>
              </a:rPr>
              <a:t>Có ứng dụng quan trọng trong nhiều bài toán như: OCR, Hỗ trợ người dùng căn chỉnh ảnh, …</a:t>
            </a:r>
            <a:endParaRPr b="0" lang="en-US" sz="1600" spc="-1" strike="noStrike">
              <a:latin typeface="Arial"/>
            </a:endParaRPr>
          </a:p>
          <a:p>
            <a:pPr>
              <a:lnSpc>
                <a:spcPct val="90000"/>
              </a:lnSpc>
              <a:spcAft>
                <a:spcPts val="601"/>
              </a:spcAft>
            </a:pPr>
            <a:endParaRPr b="0" lang="en-US" sz="1600" spc="-1" strike="noStrike">
              <a:latin typeface="Arial"/>
            </a:endParaRPr>
          </a:p>
          <a:p>
            <a:pPr>
              <a:lnSpc>
                <a:spcPct val="90000"/>
              </a:lnSpc>
              <a:spcAft>
                <a:spcPts val="601"/>
              </a:spcAft>
            </a:pPr>
            <a:r>
              <a:rPr b="0" lang="en-US" sz="1600" spc="-1" strike="noStrike">
                <a:solidFill>
                  <a:srgbClr val="404040"/>
                </a:solidFill>
                <a:latin typeface="Arial"/>
              </a:rPr>
              <a:t>→ </a:t>
            </a:r>
            <a:r>
              <a:rPr b="0" lang="en-US" sz="1600" spc="-1" strike="noStrike">
                <a:solidFill>
                  <a:srgbClr val="404040"/>
                </a:solidFill>
                <a:latin typeface="Arial"/>
              </a:rPr>
              <a:t>Chỉ sử dụng xử lý ảnh ?</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5"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6"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107" name="CustomShape 5"/>
          <p:cNvSpPr/>
          <p:nvPr/>
        </p:nvSpPr>
        <p:spPr>
          <a:xfrm>
            <a:off x="0" y="0"/>
            <a:ext cx="303732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8" name="CustomShape 6"/>
          <p:cNvSpPr/>
          <p:nvPr/>
        </p:nvSpPr>
        <p:spPr>
          <a:xfrm>
            <a:off x="369360" y="454320"/>
            <a:ext cx="2313000" cy="4233960"/>
          </a:xfrm>
          <a:prstGeom prst="rect">
            <a:avLst/>
          </a:prstGeom>
          <a:noFill/>
          <a:ln>
            <a:noFill/>
          </a:ln>
        </p:spPr>
        <p:style>
          <a:lnRef idx="0"/>
          <a:fillRef idx="0"/>
          <a:effectRef idx="0"/>
          <a:fontRef idx="minor"/>
        </p:style>
        <p:txBody>
          <a:bodyPr lIns="90000" rIns="90000" tIns="45000" bIns="45000" anchor="ctr">
            <a:normAutofit/>
          </a:bodyPr>
          <a:p>
            <a:pPr>
              <a:lnSpc>
                <a:spcPct val="85000"/>
              </a:lnSpc>
            </a:pPr>
            <a:r>
              <a:rPr b="0" lang="en-US" sz="2700" spc="-52" strike="noStrike">
                <a:solidFill>
                  <a:srgbClr val="ffffff"/>
                </a:solidFill>
                <a:latin typeface="Arial"/>
              </a:rPr>
              <a:t>2. Phương pháp tiếp cận</a:t>
            </a:r>
            <a:endParaRPr b="0" lang="en-US" sz="2700" spc="-1" strike="noStrike">
              <a:latin typeface="Arial"/>
            </a:endParaRPr>
          </a:p>
        </p:txBody>
      </p:sp>
      <p:sp>
        <p:nvSpPr>
          <p:cNvPr id="109" name="CustomShape 7"/>
          <p:cNvSpPr/>
          <p:nvPr/>
        </p:nvSpPr>
        <p:spPr>
          <a:xfrm>
            <a:off x="303012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0" name="CustomShape 8"/>
          <p:cNvSpPr/>
          <p:nvPr/>
        </p:nvSpPr>
        <p:spPr>
          <a:xfrm>
            <a:off x="3556440" y="454320"/>
            <a:ext cx="4809600" cy="4233960"/>
          </a:xfrm>
          <a:prstGeom prst="rect">
            <a:avLst/>
          </a:prstGeom>
          <a:noFill/>
          <a:ln>
            <a:noFill/>
          </a:ln>
        </p:spPr>
        <p:style>
          <a:lnRef idx="0"/>
          <a:fillRef idx="0"/>
          <a:effectRef idx="0"/>
          <a:fontRef idx="minor"/>
        </p:style>
        <p:txBody>
          <a:bodyPr lIns="0" rIns="0" tIns="45000" bIns="45000" anchor="ctr">
            <a:normAutofit/>
          </a:bodyPr>
          <a:p>
            <a:pPr>
              <a:lnSpc>
                <a:spcPct val="90000"/>
              </a:lnSpc>
              <a:spcBef>
                <a:spcPts val="499"/>
              </a:spcBef>
            </a:pPr>
            <a:r>
              <a:rPr b="0" lang="en-US" sz="1600" spc="-1" strike="noStrike">
                <a:solidFill>
                  <a:srgbClr val="404040"/>
                </a:solidFill>
                <a:latin typeface="Arial"/>
              </a:rPr>
              <a:t>Hai cách tiếp cận : Classification và Regression</a:t>
            </a:r>
            <a:endParaRPr b="0" lang="en-US" sz="1600" spc="-1" strike="noStrike">
              <a:latin typeface="Arial"/>
            </a:endParaRPr>
          </a:p>
          <a:p>
            <a:pPr marL="285840" indent="-285120">
              <a:lnSpc>
                <a:spcPct val="90000"/>
              </a:lnSpc>
              <a:spcBef>
                <a:spcPts val="499"/>
              </a:spcBef>
              <a:buClr>
                <a:srgbClr val="e48312"/>
              </a:buClr>
              <a:buFont typeface="Calibri"/>
              <a:buChar char="●"/>
            </a:pPr>
            <a:r>
              <a:rPr b="0" lang="en-US" sz="1600" spc="-1" strike="noStrike">
                <a:solidFill>
                  <a:srgbClr val="404040"/>
                </a:solidFill>
                <a:latin typeface="Arial"/>
              </a:rPr>
              <a:t>Regression: dự đoán xem một ảnh sẽ lệch bao nhiêu độ, kết quả sẽ là một số nguyên hoặc số thực nằm trong khoảng từ 0 đến 360.</a:t>
            </a:r>
            <a:endParaRPr b="0" lang="en-US" sz="1600" spc="-1" strike="noStrike">
              <a:latin typeface="Arial"/>
            </a:endParaRPr>
          </a:p>
          <a:p>
            <a:pPr marL="285840" indent="-285120">
              <a:lnSpc>
                <a:spcPct val="90000"/>
              </a:lnSpc>
              <a:spcBef>
                <a:spcPts val="499"/>
              </a:spcBef>
              <a:buClr>
                <a:srgbClr val="e48312"/>
              </a:buClr>
              <a:buFont typeface="Calibri"/>
              <a:buChar char="●"/>
            </a:pPr>
            <a:r>
              <a:rPr b="0" lang="en-US" sz="1600" spc="-1" strike="noStrike">
                <a:solidFill>
                  <a:srgbClr val="404040"/>
                </a:solidFill>
                <a:latin typeface="Arial"/>
              </a:rPr>
              <a:t>Classification:</a:t>
            </a:r>
            <a:endParaRPr b="0" lang="en-US" sz="1600" spc="-1" strike="noStrike">
              <a:latin typeface="Arial"/>
            </a:endParaRPr>
          </a:p>
          <a:p>
            <a:pPr lvl="1" marL="743040" indent="-285120">
              <a:lnSpc>
                <a:spcPct val="90000"/>
              </a:lnSpc>
              <a:spcBef>
                <a:spcPts val="499"/>
              </a:spcBef>
              <a:buClr>
                <a:srgbClr val="e48312"/>
              </a:buClr>
              <a:buFont typeface="Calibri"/>
              <a:buChar char="○"/>
            </a:pPr>
            <a:r>
              <a:rPr b="0" lang="en-US" sz="1400" spc="-1" strike="noStrike">
                <a:solidFill>
                  <a:srgbClr val="404040"/>
                </a:solidFill>
                <a:latin typeface="Arial"/>
              </a:rPr>
              <a:t>Phương pháp 1: Phân loại ảnh vào 1 trong 360 lớp, </a:t>
            </a:r>
            <a:endParaRPr b="0" lang="en-US" sz="1400" spc="-1" strike="noStrike">
              <a:latin typeface="Arial"/>
            </a:endParaRPr>
          </a:p>
          <a:p>
            <a:pPr lvl="1" marL="743040" indent="-285120">
              <a:lnSpc>
                <a:spcPct val="90000"/>
              </a:lnSpc>
              <a:spcBef>
                <a:spcPts val="499"/>
              </a:spcBef>
              <a:buClr>
                <a:srgbClr val="e48312"/>
              </a:buClr>
              <a:buFont typeface="Calibri"/>
              <a:buChar char="○"/>
            </a:pPr>
            <a:r>
              <a:rPr b="0" lang="en-US" sz="1400" spc="-1" strike="noStrike">
                <a:solidFill>
                  <a:srgbClr val="404040"/>
                </a:solidFill>
                <a:latin typeface="Arial"/>
              </a:rPr>
              <a:t>Phương pháp 2: Phân loại ảnh vào 1 trong 4 lớp, tương ứng với độ lệch nằm trong 4 góc phần tư [0:90), [90,180),[180,270),[270,360). Sau đó, phân loại ảnh trong từng lớp vào 90 lớp con tương ứng với độ lệch từ 0 đến 89.</a:t>
            </a:r>
            <a:endParaRPr b="0" lang="en-US" sz="1400" spc="-1" strike="noStrike">
              <a:latin typeface="Arial"/>
            </a:endParaRPr>
          </a:p>
          <a:p>
            <a:pPr>
              <a:lnSpc>
                <a:spcPct val="90000"/>
              </a:lnSpc>
              <a:spcBef>
                <a:spcPts val="499"/>
              </a:spcBef>
            </a:pPr>
            <a:endParaRPr b="0" lang="en-US" sz="1400" spc="-1" strike="noStrike">
              <a:latin typeface="Arial"/>
            </a:endParaRPr>
          </a:p>
          <a:p>
            <a:pPr marL="285840" indent="-285120">
              <a:lnSpc>
                <a:spcPct val="100000"/>
              </a:lnSpc>
              <a:spcBef>
                <a:spcPts val="1417"/>
              </a:spcBef>
              <a:buClr>
                <a:srgbClr val="e48312"/>
              </a:buClr>
              <a:buFont typeface="Calibri"/>
              <a:buChar char="●"/>
            </a:pPr>
            <a:r>
              <a:rPr b="0" lang="en-US" sz="1400" spc="-1" strike="noStrike">
                <a:solidFill>
                  <a:srgbClr val="404040"/>
                </a:solidFill>
                <a:latin typeface="Arial"/>
              </a:rPr>
              <a:t>→ </a:t>
            </a:r>
            <a:r>
              <a:rPr b="0" lang="en-US" sz="1400" spc="-1" strike="noStrike">
                <a:solidFill>
                  <a:srgbClr val="404040"/>
                </a:solidFill>
                <a:latin typeface="Arial"/>
              </a:rPr>
              <a:t>Không sử dụng cách tiếp cận regression vì hàm loss không biểu thị được tính chất của dữ liệu</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3"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14" name="CustomShape 4"/>
          <p:cNvSpPr/>
          <p:nvPr/>
        </p:nvSpPr>
        <p:spPr>
          <a:xfrm>
            <a:off x="0" y="0"/>
            <a:ext cx="9143280" cy="474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 name="CustomShape 5"/>
          <p:cNvSpPr/>
          <p:nvPr/>
        </p:nvSpPr>
        <p:spPr>
          <a:xfrm>
            <a:off x="5894640" y="476280"/>
            <a:ext cx="3081240" cy="1087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US" sz="3400" spc="-52" strike="noStrike">
                <a:solidFill>
                  <a:srgbClr val="404040"/>
                </a:solidFill>
                <a:latin typeface="Arial"/>
              </a:rPr>
              <a:t>3. Các lý thuyết quan trọng</a:t>
            </a:r>
            <a:endParaRPr b="0" lang="en-US" sz="3400" spc="-1" strike="noStrike">
              <a:latin typeface="Arial"/>
            </a:endParaRPr>
          </a:p>
        </p:txBody>
      </p:sp>
      <p:pic>
        <p:nvPicPr>
          <p:cNvPr id="116" name="Google Shape;80;p17" descr=""/>
          <p:cNvPicPr/>
          <p:nvPr/>
        </p:nvPicPr>
        <p:blipFill>
          <a:blip r:embed="rId1"/>
          <a:stretch/>
        </p:blipFill>
        <p:spPr>
          <a:xfrm>
            <a:off x="475560" y="1145160"/>
            <a:ext cx="5181480" cy="2655360"/>
          </a:xfrm>
          <a:prstGeom prst="rect">
            <a:avLst/>
          </a:prstGeom>
          <a:ln>
            <a:noFill/>
          </a:ln>
        </p:spPr>
      </p:pic>
      <p:sp>
        <p:nvSpPr>
          <p:cNvPr id="117" name="Line 6"/>
          <p:cNvSpPr/>
          <p:nvPr/>
        </p:nvSpPr>
        <p:spPr>
          <a:xfrm>
            <a:off x="5918760" y="1564200"/>
            <a:ext cx="2674800" cy="360"/>
          </a:xfrm>
          <a:prstGeom prst="line">
            <a:avLst/>
          </a:prstGeom>
          <a:ln w="6480">
            <a:solidFill>
              <a:schemeClr val="tx1">
                <a:lumMod val="50000"/>
                <a:lumOff val="50000"/>
                <a:alpha val="90000"/>
              </a:schemeClr>
            </a:solidFill>
            <a:round/>
          </a:ln>
        </p:spPr>
        <p:style>
          <a:lnRef idx="1">
            <a:schemeClr val="accent1"/>
          </a:lnRef>
          <a:fillRef idx="0">
            <a:schemeClr val="accent1"/>
          </a:fillRef>
          <a:effectRef idx="0">
            <a:schemeClr val="accent1"/>
          </a:effectRef>
          <a:fontRef idx="minor"/>
        </p:style>
      </p:sp>
      <p:sp>
        <p:nvSpPr>
          <p:cNvPr id="118" name="CustomShape 7"/>
          <p:cNvSpPr/>
          <p:nvPr/>
        </p:nvSpPr>
        <p:spPr>
          <a:xfrm>
            <a:off x="5894640" y="1649160"/>
            <a:ext cx="2766960" cy="2751840"/>
          </a:xfrm>
          <a:prstGeom prst="rect">
            <a:avLst/>
          </a:prstGeom>
          <a:noFill/>
          <a:ln>
            <a:noFill/>
          </a:ln>
        </p:spPr>
        <p:style>
          <a:lnRef idx="0"/>
          <a:fillRef idx="0"/>
          <a:effectRef idx="0"/>
          <a:fontRef idx="minor"/>
        </p:style>
        <p:txBody>
          <a:bodyPr lIns="0" rIns="0" tIns="45000" bIns="45000">
            <a:normAutofit/>
          </a:bodyPr>
          <a:p>
            <a:pPr>
              <a:lnSpc>
                <a:spcPct val="90000"/>
              </a:lnSpc>
            </a:pPr>
            <a:endParaRPr b="0" lang="en-US" sz="1800" spc="-1" strike="noStrike">
              <a:latin typeface="Arial"/>
            </a:endParaRPr>
          </a:p>
          <a:p>
            <a:pPr>
              <a:lnSpc>
                <a:spcPct val="90000"/>
              </a:lnSpc>
            </a:pPr>
            <a:r>
              <a:rPr b="1" lang="en-US" sz="1600" spc="-1" strike="noStrike">
                <a:solidFill>
                  <a:srgbClr val="404040"/>
                </a:solidFill>
                <a:latin typeface="Arial"/>
              </a:rPr>
              <a:t>ResNet50</a:t>
            </a:r>
            <a:endParaRPr b="0" lang="en-US" sz="1600" spc="-1" strike="noStrike">
              <a:latin typeface="Arial"/>
            </a:endParaRPr>
          </a:p>
          <a:p>
            <a:pPr>
              <a:lnSpc>
                <a:spcPct val="90000"/>
              </a:lnSpc>
              <a:spcBef>
                <a:spcPts val="1599"/>
              </a:spcBef>
            </a:pPr>
            <a:r>
              <a:rPr b="0" lang="en-US" sz="1600" spc="-1" strike="noStrike">
                <a:solidFill>
                  <a:srgbClr val="404040"/>
                </a:solidFill>
                <a:latin typeface="Arial"/>
              </a:rPr>
              <a:t>Resnet 50 là 1 kiến trúc mạng CNN phục vụ cho bài toán classification. Resnet là viết tắt của: Residual network.</a:t>
            </a:r>
            <a:endParaRPr b="0" lang="en-US" sz="1600" spc="-1" strike="noStrike">
              <a:latin typeface="Arial"/>
            </a:endParaRPr>
          </a:p>
          <a:p>
            <a:pPr>
              <a:lnSpc>
                <a:spcPct val="90000"/>
              </a:lnSpc>
              <a:spcBef>
                <a:spcPts val="1599"/>
              </a:spcBef>
              <a:spcAft>
                <a:spcPts val="1599"/>
              </a:spcAft>
            </a:pPr>
            <a:endParaRPr b="0" lang="en-US" sz="1600" spc="-1" strike="noStrike">
              <a:latin typeface="Arial"/>
            </a:endParaRPr>
          </a:p>
        </p:txBody>
      </p:sp>
      <p:sp>
        <p:nvSpPr>
          <p:cNvPr id="119" name="CustomShape 8"/>
          <p:cNvSpPr/>
          <p:nvPr/>
        </p:nvSpPr>
        <p:spPr>
          <a:xfrm>
            <a:off x="0" y="4750560"/>
            <a:ext cx="9143280" cy="49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0" name="CustomShape 9"/>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47080" y="746640"/>
            <a:ext cx="8519760" cy="572040"/>
          </a:xfrm>
          <a:prstGeom prst="rect">
            <a:avLst/>
          </a:prstGeom>
          <a:noFill/>
          <a:ln>
            <a:noFill/>
          </a:ln>
        </p:spPr>
        <p:style>
          <a:lnRef idx="0"/>
          <a:fillRef idx="0"/>
          <a:effectRef idx="0"/>
          <a:fontRef idx="minor"/>
        </p:style>
        <p:txBody>
          <a:bodyPr lIns="90000" rIns="90000" tIns="91440" bIns="91440">
            <a:noAutofit/>
          </a:bodyPr>
          <a:p>
            <a:pPr>
              <a:lnSpc>
                <a:spcPct val="85000"/>
              </a:lnSpc>
            </a:pPr>
            <a:r>
              <a:rPr b="0" lang="en-US" sz="3200" spc="-38" strike="noStrike">
                <a:solidFill>
                  <a:srgbClr val="404040"/>
                </a:solidFill>
                <a:latin typeface="Arial"/>
              </a:rPr>
              <a:t>3. Các lý thuyết quan trọng</a:t>
            </a:r>
            <a:endParaRPr b="0" lang="en-US" sz="3200" spc="-1" strike="noStrike">
              <a:latin typeface="Arial"/>
            </a:endParaRPr>
          </a:p>
        </p:txBody>
      </p:sp>
      <p:sp>
        <p:nvSpPr>
          <p:cNvPr id="122" name="CustomShape 2"/>
          <p:cNvSpPr/>
          <p:nvPr/>
        </p:nvSpPr>
        <p:spPr>
          <a:xfrm>
            <a:off x="847080" y="1393920"/>
            <a:ext cx="7538040" cy="40046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1600" spc="-1" strike="noStrike">
                <a:solidFill>
                  <a:srgbClr val="404040"/>
                </a:solidFill>
                <a:latin typeface="Arial"/>
              </a:rPr>
              <a:t>Category Cross Entropy</a:t>
            </a:r>
            <a:endParaRPr b="0" lang="en-US" sz="1600" spc="-1" strike="noStrike">
              <a:latin typeface="Arial"/>
            </a:endParaRPr>
          </a:p>
          <a:p>
            <a:pPr>
              <a:lnSpc>
                <a:spcPct val="100000"/>
              </a:lnSpc>
              <a:spcBef>
                <a:spcPts val="1599"/>
              </a:spcBef>
            </a:pPr>
            <a:r>
              <a:rPr b="0" lang="en-US" sz="1600" spc="-1" strike="noStrike">
                <a:solidFill>
                  <a:srgbClr val="404040"/>
                </a:solidFill>
                <a:latin typeface="Arial"/>
              </a:rPr>
              <a:t>Cross entropy giữa hai phân phối p và q được định nghĩa là:</a:t>
            </a:r>
            <a:endParaRPr b="0" lang="en-US" sz="1600" spc="-1" strike="noStrike">
              <a:latin typeface="Arial"/>
            </a:endParaRPr>
          </a:p>
          <a:p>
            <a:pPr>
              <a:lnSpc>
                <a:spcPct val="100000"/>
              </a:lnSpc>
              <a:spcBef>
                <a:spcPts val="1599"/>
              </a:spcBef>
            </a:pPr>
            <a:r>
              <a:rPr b="0" lang="en-US" sz="1600" spc="-1" strike="noStrike">
                <a:solidFill>
                  <a:srgbClr val="404040"/>
                </a:solidFill>
                <a:latin typeface="Arial"/>
              </a:rPr>
              <a:t>với p và q rời rạc thì ta có :</a:t>
            </a:r>
            <a:endParaRPr b="0" lang="en-US" sz="1600" spc="-1" strike="noStrike">
              <a:latin typeface="Arial"/>
            </a:endParaRPr>
          </a:p>
          <a:p>
            <a:pPr>
              <a:lnSpc>
                <a:spcPct val="100000"/>
              </a:lnSpc>
              <a:spcBef>
                <a:spcPts val="1599"/>
              </a:spcBef>
            </a:pPr>
            <a:r>
              <a:rPr b="0" lang="en-US" sz="1600" spc="-1" strike="noStrike">
                <a:solidFill>
                  <a:srgbClr val="404040"/>
                </a:solidFill>
                <a:latin typeface="Arial"/>
              </a:rPr>
              <a:t>- Cross entropy loss đo lường hiệu suất của mô hình phân loại có đầu ra là giá trị xác suất trong khoảng từ 0 đến 1.</a:t>
            </a:r>
            <a:endParaRPr b="0" lang="en-US" sz="1600" spc="-1" strike="noStrike">
              <a:latin typeface="Arial"/>
            </a:endParaRPr>
          </a:p>
          <a:p>
            <a:pPr>
              <a:lnSpc>
                <a:spcPct val="100000"/>
              </a:lnSpc>
              <a:spcBef>
                <a:spcPts val="1599"/>
              </a:spcBef>
            </a:pPr>
            <a:r>
              <a:rPr b="0" lang="en-US" sz="1600" spc="-1" strike="noStrike">
                <a:solidFill>
                  <a:srgbClr val="404040"/>
                </a:solidFill>
                <a:latin typeface="Arial"/>
              </a:rPr>
              <a:t>- Cross entropy loss tăng khi xác suất dự đoán khác biệt nhiều so với nhãn thực tế</a:t>
            </a:r>
            <a:endParaRPr b="0" lang="en-US" sz="1600" spc="-1" strike="noStrike">
              <a:latin typeface="Arial"/>
            </a:endParaRPr>
          </a:p>
          <a:p>
            <a:pPr>
              <a:lnSpc>
                <a:spcPct val="100000"/>
              </a:lnSpc>
              <a:spcBef>
                <a:spcPts val="1599"/>
              </a:spcBef>
              <a:spcAft>
                <a:spcPts val="1599"/>
              </a:spcAft>
            </a:pPr>
            <a:r>
              <a:rPr b="0" lang="en-US" sz="1600" spc="-1" strike="noStrike">
                <a:solidFill>
                  <a:srgbClr val="404040"/>
                </a:solidFill>
                <a:latin typeface="Arial"/>
              </a:rPr>
              <a:t>- Cross entropy có xu hướng làm giá trị loss lớn hơn các hàm loss thông thường như MSE, MAE khi p và q ở xa nhau.</a:t>
            </a:r>
            <a:endParaRPr b="0" lang="en-US" sz="1600" spc="-1" strike="noStrike">
              <a:latin typeface="Arial"/>
            </a:endParaRPr>
          </a:p>
        </p:txBody>
      </p:sp>
      <p:pic>
        <p:nvPicPr>
          <p:cNvPr id="123" name="Google Shape;87;p18" descr=""/>
          <p:cNvPicPr/>
          <p:nvPr/>
        </p:nvPicPr>
        <p:blipFill>
          <a:blip r:embed="rId1"/>
          <a:stretch/>
        </p:blipFill>
        <p:spPr>
          <a:xfrm>
            <a:off x="6397200" y="1817640"/>
            <a:ext cx="2122920" cy="572040"/>
          </a:xfrm>
          <a:prstGeom prst="rect">
            <a:avLst/>
          </a:prstGeom>
          <a:ln>
            <a:noFill/>
          </a:ln>
        </p:spPr>
      </p:pic>
      <p:pic>
        <p:nvPicPr>
          <p:cNvPr id="124" name="Google Shape;88;p18" descr=""/>
          <p:cNvPicPr/>
          <p:nvPr/>
        </p:nvPicPr>
        <p:blipFill>
          <a:blip r:embed="rId2"/>
          <a:stretch/>
        </p:blipFill>
        <p:spPr>
          <a:xfrm>
            <a:off x="3464280" y="2265480"/>
            <a:ext cx="2122920" cy="5720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6"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7"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28" name="CustomShape 4"/>
          <p:cNvSpPr/>
          <p:nvPr/>
        </p:nvSpPr>
        <p:spPr>
          <a:xfrm>
            <a:off x="822960" y="214920"/>
            <a:ext cx="7543080" cy="1087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US" sz="3200" spc="-52" strike="noStrike">
                <a:solidFill>
                  <a:srgbClr val="404040"/>
                </a:solidFill>
                <a:latin typeface="Arial"/>
              </a:rPr>
              <a:t>3. Các lý thuyết quan trọng</a:t>
            </a:r>
            <a:endParaRPr b="0" lang="en-US" sz="3200" spc="-1" strike="noStrike">
              <a:latin typeface="Arial"/>
            </a:endParaRPr>
          </a:p>
        </p:txBody>
      </p:sp>
      <p:sp>
        <p:nvSpPr>
          <p:cNvPr id="129" name="CustomShape 5"/>
          <p:cNvSpPr/>
          <p:nvPr/>
        </p:nvSpPr>
        <p:spPr>
          <a:xfrm>
            <a:off x="895320" y="1517760"/>
            <a:ext cx="4840560" cy="3016800"/>
          </a:xfrm>
          <a:prstGeom prst="rect">
            <a:avLst/>
          </a:prstGeom>
          <a:noFill/>
          <a:ln>
            <a:noFill/>
          </a:ln>
        </p:spPr>
        <p:style>
          <a:lnRef idx="0"/>
          <a:fillRef idx="0"/>
          <a:effectRef idx="0"/>
          <a:fontRef idx="minor"/>
        </p:style>
        <p:txBody>
          <a:bodyPr lIns="0" rIns="0" tIns="45000" bIns="45000">
            <a:normAutofit/>
          </a:bodyPr>
          <a:p>
            <a:pPr>
              <a:lnSpc>
                <a:spcPct val="90000"/>
              </a:lnSpc>
              <a:spcAft>
                <a:spcPts val="601"/>
              </a:spcAft>
            </a:pPr>
            <a:r>
              <a:rPr b="1" lang="en-US" sz="1600" spc="-1" strike="noStrike">
                <a:solidFill>
                  <a:srgbClr val="404040"/>
                </a:solidFill>
                <a:latin typeface="Arial"/>
              </a:rPr>
              <a:t>Baseline – HoughLineP</a:t>
            </a:r>
            <a:endParaRPr b="0" lang="en-US" sz="1600" spc="-1" strike="noStrike">
              <a:latin typeface="Arial"/>
            </a:endParaRPr>
          </a:p>
          <a:p>
            <a:pPr>
              <a:lnSpc>
                <a:spcPct val="90000"/>
              </a:lnSpc>
              <a:spcAft>
                <a:spcPts val="601"/>
              </a:spcAft>
            </a:pPr>
            <a:endParaRPr b="0" lang="en-US" sz="1600" spc="-1" strike="noStrike">
              <a:latin typeface="Arial"/>
            </a:endParaRPr>
          </a:p>
          <a:p>
            <a:pPr>
              <a:lnSpc>
                <a:spcPct val="90000"/>
              </a:lnSpc>
              <a:spcAft>
                <a:spcPts val="601"/>
              </a:spcAft>
            </a:pPr>
            <a:r>
              <a:rPr b="0" lang="en-US" sz="1600" spc="-1" strike="noStrike">
                <a:solidFill>
                  <a:srgbClr val="404040"/>
                </a:solidFill>
                <a:latin typeface="Arial"/>
              </a:rPr>
              <a:t>Trích xuất đường thẳng có trong ảnh.</a:t>
            </a:r>
            <a:endParaRPr b="0" lang="en-US" sz="1600" spc="-1" strike="noStrike">
              <a:latin typeface="Arial"/>
            </a:endParaRPr>
          </a:p>
          <a:p>
            <a:pPr marL="914400" indent="-342360">
              <a:lnSpc>
                <a:spcPct val="90000"/>
              </a:lnSpc>
              <a:spcAft>
                <a:spcPts val="601"/>
              </a:spcAft>
              <a:buClr>
                <a:srgbClr val="e48312"/>
              </a:buClr>
              <a:buFont typeface="Calibri"/>
              <a:buChar char="●"/>
            </a:pPr>
            <a:r>
              <a:rPr b="0" lang="en-US" sz="1600" spc="-1" strike="noStrike">
                <a:solidFill>
                  <a:srgbClr val="404040"/>
                </a:solidFill>
                <a:latin typeface="Arial"/>
              </a:rPr>
              <a:t>Tìm biên của object trong ảnh</a:t>
            </a:r>
            <a:endParaRPr b="0" lang="en-US" sz="1600" spc="-1" strike="noStrike">
              <a:latin typeface="Arial"/>
            </a:endParaRPr>
          </a:p>
          <a:p>
            <a:pPr marL="914400" indent="-342360">
              <a:lnSpc>
                <a:spcPct val="90000"/>
              </a:lnSpc>
              <a:spcAft>
                <a:spcPts val="601"/>
              </a:spcAft>
              <a:buClr>
                <a:srgbClr val="e48312"/>
              </a:buClr>
              <a:buFont typeface="Calibri"/>
              <a:buChar char="●"/>
            </a:pPr>
            <a:r>
              <a:rPr b="0" lang="en-US" sz="1600" spc="-1" strike="noStrike">
                <a:solidFill>
                  <a:srgbClr val="404040"/>
                </a:solidFill>
                <a:latin typeface="Arial"/>
              </a:rPr>
              <a:t>Từ 1 điểm biên, tìm tất cả  các đường thẳng đi qua điểm đó.</a:t>
            </a:r>
            <a:endParaRPr b="0" lang="en-US" sz="1600" spc="-1" strike="noStrike">
              <a:latin typeface="Arial"/>
            </a:endParaRPr>
          </a:p>
          <a:p>
            <a:pPr marL="914400" indent="-342360">
              <a:lnSpc>
                <a:spcPct val="90000"/>
              </a:lnSpc>
              <a:spcAft>
                <a:spcPts val="601"/>
              </a:spcAft>
              <a:buClr>
                <a:srgbClr val="e48312"/>
              </a:buClr>
              <a:buFont typeface="Calibri"/>
              <a:buChar char="●"/>
            </a:pPr>
            <a:r>
              <a:rPr b="0" lang="en-US" sz="1600" spc="-1" strike="noStrike">
                <a:solidFill>
                  <a:srgbClr val="404040"/>
                </a:solidFill>
                <a:latin typeface="Arial"/>
              </a:rPr>
              <a:t>Các đường thẳng được biểu thị qua 2 tham đó ρ và θ</a:t>
            </a:r>
            <a:endParaRPr b="0" lang="en-US" sz="1600" spc="-1" strike="noStrike">
              <a:latin typeface="Arial"/>
            </a:endParaRPr>
          </a:p>
          <a:p>
            <a:pPr marL="914400" indent="-342360">
              <a:lnSpc>
                <a:spcPct val="90000"/>
              </a:lnSpc>
              <a:spcAft>
                <a:spcPts val="601"/>
              </a:spcAft>
              <a:buClr>
                <a:srgbClr val="e48312"/>
              </a:buClr>
              <a:buFont typeface="Calibri"/>
              <a:buChar char="●"/>
            </a:pPr>
            <a:r>
              <a:rPr b="0" lang="en-US" sz="1600" spc="-1" strike="noStrike">
                <a:solidFill>
                  <a:srgbClr val="404040"/>
                </a:solidFill>
                <a:latin typeface="Arial"/>
              </a:rPr>
              <a:t>Tìm đường thẳng đi qua nhiều điểm biên nhất</a:t>
            </a:r>
            <a:endParaRPr b="0" lang="en-US" sz="1600" spc="-1" strike="noStrike">
              <a:latin typeface="Arial"/>
            </a:endParaRPr>
          </a:p>
        </p:txBody>
      </p:sp>
      <p:pic>
        <p:nvPicPr>
          <p:cNvPr id="130" name="Google Shape;95;p19" descr=""/>
          <p:cNvPicPr/>
          <p:nvPr/>
        </p:nvPicPr>
        <p:blipFill>
          <a:blip r:embed="rId1"/>
          <a:stretch/>
        </p:blipFill>
        <p:spPr>
          <a:xfrm>
            <a:off x="6015600" y="1680120"/>
            <a:ext cx="2350440" cy="21168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3"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34"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135" name="CustomShape 5"/>
          <p:cNvSpPr/>
          <p:nvPr/>
        </p:nvSpPr>
        <p:spPr>
          <a:xfrm>
            <a:off x="0" y="0"/>
            <a:ext cx="303732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a:off x="369360" y="454320"/>
            <a:ext cx="2313000" cy="4233960"/>
          </a:xfrm>
          <a:prstGeom prst="rect">
            <a:avLst/>
          </a:prstGeom>
          <a:noFill/>
          <a:ln>
            <a:noFill/>
          </a:ln>
        </p:spPr>
        <p:style>
          <a:lnRef idx="0"/>
          <a:fillRef idx="0"/>
          <a:effectRef idx="0"/>
          <a:fontRef idx="minor"/>
        </p:style>
        <p:txBody>
          <a:bodyPr lIns="90000" rIns="90000" tIns="45000" bIns="45000" anchor="ctr">
            <a:normAutofit/>
          </a:bodyPr>
          <a:p>
            <a:pPr>
              <a:lnSpc>
                <a:spcPct val="85000"/>
              </a:lnSpc>
            </a:pPr>
            <a:r>
              <a:rPr b="0" lang="en-US" sz="3200" spc="-52" strike="noStrike">
                <a:solidFill>
                  <a:srgbClr val="ffffff"/>
                </a:solidFill>
                <a:latin typeface="Arial"/>
              </a:rPr>
              <a:t>4. Thực nghiệm</a:t>
            </a:r>
            <a:endParaRPr b="0" lang="en-US" sz="3200" spc="-1" strike="noStrike">
              <a:latin typeface="Arial"/>
            </a:endParaRPr>
          </a:p>
        </p:txBody>
      </p:sp>
      <p:sp>
        <p:nvSpPr>
          <p:cNvPr id="137" name="CustomShape 7"/>
          <p:cNvSpPr/>
          <p:nvPr/>
        </p:nvSpPr>
        <p:spPr>
          <a:xfrm>
            <a:off x="303012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8" name="CustomShape 8"/>
          <p:cNvSpPr/>
          <p:nvPr/>
        </p:nvSpPr>
        <p:spPr>
          <a:xfrm>
            <a:off x="3556440" y="454320"/>
            <a:ext cx="4809600" cy="4233960"/>
          </a:xfrm>
          <a:prstGeom prst="rect">
            <a:avLst/>
          </a:prstGeom>
          <a:noFill/>
          <a:ln>
            <a:noFill/>
          </a:ln>
        </p:spPr>
        <p:style>
          <a:lnRef idx="0"/>
          <a:fillRef idx="0"/>
          <a:effectRef idx="0"/>
          <a:fontRef idx="minor"/>
        </p:style>
        <p:txBody>
          <a:bodyPr lIns="0" rIns="0" tIns="45000" bIns="45000" anchor="ctr">
            <a:normAutofit/>
          </a:bodyPr>
          <a:p>
            <a:pPr>
              <a:lnSpc>
                <a:spcPct val="90000"/>
              </a:lnSpc>
            </a:pPr>
            <a:r>
              <a:rPr b="1" lang="en-US" sz="1600" spc="-1" strike="noStrike">
                <a:solidFill>
                  <a:srgbClr val="404040"/>
                </a:solidFill>
                <a:latin typeface="Arial"/>
              </a:rPr>
              <a:t>Dữ liệu </a:t>
            </a:r>
            <a:r>
              <a:rPr b="0" lang="en-US" sz="1600" spc="-1" strike="noStrike">
                <a:solidFill>
                  <a:srgbClr val="404040"/>
                </a:solidFill>
                <a:latin typeface="Arial"/>
              </a:rPr>
              <a:t>: Nhóm thử nghiệm trên hai tập dữ liệu là Google Street View (gần 9 nghìn ảnh) và Coco 2017 (hơn 40 nghìn ảnh)</a:t>
            </a:r>
            <a:endParaRPr b="0" lang="en-US" sz="1600" spc="-1" strike="noStrike">
              <a:latin typeface="Arial"/>
            </a:endParaRPr>
          </a:p>
          <a:p>
            <a:pPr>
              <a:lnSpc>
                <a:spcPct val="90000"/>
              </a:lnSpc>
              <a:spcBef>
                <a:spcPts val="1599"/>
              </a:spcBef>
            </a:pPr>
            <a:r>
              <a:rPr b="1" lang="en-US" sz="1600" spc="-1" strike="noStrike">
                <a:solidFill>
                  <a:srgbClr val="404040"/>
                </a:solidFill>
                <a:latin typeface="Arial"/>
              </a:rPr>
              <a:t>Data Augment</a:t>
            </a:r>
            <a:r>
              <a:rPr b="0" lang="en-US" sz="1600" spc="-1" strike="noStrike">
                <a:solidFill>
                  <a:srgbClr val="404040"/>
                </a:solidFill>
                <a:latin typeface="Arial"/>
              </a:rPr>
              <a:t> : Kỹ thuật trong deep learning làm tăng cường dữ liệu để đào tạo model.</a:t>
            </a:r>
            <a:endParaRPr b="0" lang="en-US" sz="1600" spc="-1" strike="noStrike">
              <a:latin typeface="Arial"/>
            </a:endParaRPr>
          </a:p>
          <a:p>
            <a:pPr>
              <a:lnSpc>
                <a:spcPct val="90000"/>
              </a:lnSpc>
              <a:spcBef>
                <a:spcPts val="1599"/>
              </a:spcBef>
            </a:pPr>
            <a:r>
              <a:rPr b="0" lang="en-US" sz="1600" spc="-1" strike="noStrike">
                <a:solidFill>
                  <a:srgbClr val="404040"/>
                </a:solidFill>
                <a:latin typeface="Arial"/>
              </a:rPr>
              <a:t>Trong bài toán này, nhóm sử dụng 3 kỹ thuật: Flip, Random Crop, Transitional</a:t>
            </a:r>
            <a:endParaRPr b="0" lang="en-US" sz="1600" spc="-1" strike="noStrike">
              <a:latin typeface="Arial"/>
            </a:endParaRPr>
          </a:p>
          <a:p>
            <a:pPr marL="457200" indent="-342360">
              <a:lnSpc>
                <a:spcPct val="90000"/>
              </a:lnSpc>
              <a:spcBef>
                <a:spcPts val="1599"/>
              </a:spcBef>
              <a:buClr>
                <a:srgbClr val="e48312"/>
              </a:buClr>
              <a:buFont typeface="Calibri"/>
              <a:buChar char="●"/>
            </a:pPr>
            <a:r>
              <a:rPr b="0" lang="en-US" sz="1600" spc="-1" strike="noStrike">
                <a:solidFill>
                  <a:srgbClr val="404040"/>
                </a:solidFill>
                <a:latin typeface="Arial"/>
              </a:rPr>
              <a:t>Flip (Lật): lật theo chiều dọc, ngang miễn sao ý nghĩa của ảnh (label) được giữ nguyên hoặc suy ra được.</a:t>
            </a:r>
            <a:endParaRPr b="0" lang="en-US" sz="1600" spc="-1" strike="noStrike">
              <a:latin typeface="Arial"/>
            </a:endParaRPr>
          </a:p>
          <a:p>
            <a:pPr marL="457200" indent="-342360">
              <a:lnSpc>
                <a:spcPct val="90000"/>
              </a:lnSpc>
              <a:buClr>
                <a:srgbClr val="e48312"/>
              </a:buClr>
              <a:buFont typeface="Calibri"/>
              <a:buChar char="●"/>
            </a:pPr>
            <a:r>
              <a:rPr b="0" lang="en-US" sz="1600" spc="-1" strike="noStrike">
                <a:solidFill>
                  <a:srgbClr val="404040"/>
                </a:solidFill>
                <a:latin typeface="Arial"/>
              </a:rPr>
              <a:t>Random crop (Cắt ngẫu nhiên): cắt ngẫu nhiên một phần của bức ảnh.</a:t>
            </a:r>
            <a:endParaRPr b="0" lang="en-US" sz="1600" spc="-1" strike="noStrike">
              <a:latin typeface="Arial"/>
            </a:endParaRPr>
          </a:p>
          <a:p>
            <a:pPr marL="457200" indent="-342360">
              <a:lnSpc>
                <a:spcPct val="90000"/>
              </a:lnSpc>
              <a:buClr>
                <a:srgbClr val="e48312"/>
              </a:buClr>
              <a:buFont typeface="Calibri"/>
              <a:buChar char="●"/>
            </a:pPr>
            <a:r>
              <a:rPr b="0" lang="en-US" sz="1600" spc="-1" strike="noStrike">
                <a:solidFill>
                  <a:srgbClr val="404040"/>
                </a:solidFill>
                <a:latin typeface="Arial"/>
              </a:rPr>
              <a:t>Transitional: dịch chuyển ảnh sang trái phải.</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0" y="4800600"/>
            <a:ext cx="9143280" cy="34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0" y="4750560"/>
            <a:ext cx="9143280" cy="4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1"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42" name="CustomShape 4"/>
          <p:cNvSpPr/>
          <p:nvPr/>
        </p:nvSpPr>
        <p:spPr>
          <a:xfrm>
            <a:off x="0" y="0"/>
            <a:ext cx="9138960" cy="514296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143" name="CustomShape 5"/>
          <p:cNvSpPr/>
          <p:nvPr/>
        </p:nvSpPr>
        <p:spPr>
          <a:xfrm>
            <a:off x="0" y="0"/>
            <a:ext cx="5660280" cy="514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4" name="CustomShape 6"/>
          <p:cNvSpPr/>
          <p:nvPr/>
        </p:nvSpPr>
        <p:spPr>
          <a:xfrm>
            <a:off x="822960" y="387720"/>
            <a:ext cx="4482720" cy="1249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US" sz="3000" spc="-52" strike="noStrike">
                <a:solidFill>
                  <a:srgbClr val="ffffff"/>
                </a:solidFill>
                <a:latin typeface="Arial"/>
              </a:rPr>
              <a:t>4.1 Kiến trúc chương trình</a:t>
            </a:r>
            <a:endParaRPr b="0" lang="en-US" sz="3000" spc="-1" strike="noStrike">
              <a:latin typeface="Arial"/>
            </a:endParaRPr>
          </a:p>
        </p:txBody>
      </p:sp>
      <p:sp>
        <p:nvSpPr>
          <p:cNvPr id="145" name="CustomShape 7"/>
          <p:cNvSpPr/>
          <p:nvPr/>
        </p:nvSpPr>
        <p:spPr>
          <a:xfrm>
            <a:off x="822960" y="1677240"/>
            <a:ext cx="4482720" cy="2738880"/>
          </a:xfrm>
          <a:prstGeom prst="rect">
            <a:avLst/>
          </a:prstGeom>
          <a:noFill/>
          <a:ln>
            <a:noFill/>
          </a:ln>
        </p:spPr>
        <p:style>
          <a:lnRef idx="0"/>
          <a:fillRef idx="0"/>
          <a:effectRef idx="0"/>
          <a:fontRef idx="minor"/>
        </p:style>
        <p:txBody>
          <a:bodyPr lIns="0" rIns="0" tIns="45000" bIns="45000">
            <a:normAutofit/>
          </a:bodyPr>
          <a:p>
            <a:pPr>
              <a:lnSpc>
                <a:spcPct val="90000"/>
              </a:lnSpc>
            </a:pPr>
            <a:r>
              <a:rPr b="1" lang="en-US" sz="1600" spc="-1" strike="noStrike">
                <a:solidFill>
                  <a:srgbClr val="ffffff"/>
                </a:solidFill>
                <a:latin typeface="Arial"/>
              </a:rPr>
              <a:t>Cách tiếp cận 1:</a:t>
            </a:r>
            <a:r>
              <a:rPr b="0" lang="en-US" sz="1600" spc="-1" strike="noStrike">
                <a:solidFill>
                  <a:srgbClr val="ffffff"/>
                </a:solidFill>
                <a:latin typeface="Arial"/>
              </a:rPr>
              <a:t> Phân loại ảnh vào 360 lớp</a:t>
            </a:r>
            <a:endParaRPr b="0" lang="en-US" sz="1600" spc="-1" strike="noStrike">
              <a:latin typeface="Arial"/>
            </a:endParaRPr>
          </a:p>
          <a:p>
            <a:pPr marL="457200" indent="-329400">
              <a:lnSpc>
                <a:spcPct val="90000"/>
              </a:lnSpc>
              <a:spcBef>
                <a:spcPts val="1599"/>
              </a:spcBef>
              <a:buClr>
                <a:srgbClr val="e48312"/>
              </a:buClr>
              <a:buFont typeface="Calibri"/>
              <a:buChar char="●"/>
            </a:pPr>
            <a:r>
              <a:rPr b="0" lang="en-US" sz="1600" spc="-1" strike="noStrike">
                <a:solidFill>
                  <a:srgbClr val="ffffff"/>
                </a:solidFill>
                <a:latin typeface="Arial"/>
              </a:rPr>
              <a:t>Generator : Tự động tạo dữ liệu train bằng cách random angle và xoay ảnh tạo image và label </a:t>
            </a:r>
            <a:endParaRPr b="0" lang="en-US" sz="1600" spc="-1" strike="noStrike">
              <a:latin typeface="Arial"/>
            </a:endParaRPr>
          </a:p>
          <a:p>
            <a:pPr marL="457200" indent="-329400">
              <a:lnSpc>
                <a:spcPct val="90000"/>
              </a:lnSpc>
              <a:buClr>
                <a:srgbClr val="e48312"/>
              </a:buClr>
              <a:buFont typeface="Calibri"/>
              <a:buChar char="●"/>
            </a:pPr>
            <a:r>
              <a:rPr b="0" lang="en-US" sz="1600" spc="-1" strike="noStrike">
                <a:solidFill>
                  <a:srgbClr val="ffffff"/>
                </a:solidFill>
                <a:latin typeface="Arial"/>
              </a:rPr>
              <a:t>Resnet50 + Fully connected 360 units</a:t>
            </a:r>
            <a:endParaRPr b="0" lang="en-US" sz="1600" spc="-1" strike="noStrike">
              <a:latin typeface="Arial"/>
            </a:endParaRPr>
          </a:p>
          <a:p>
            <a:pPr marL="457200" indent="-329400">
              <a:lnSpc>
                <a:spcPct val="90000"/>
              </a:lnSpc>
              <a:buClr>
                <a:srgbClr val="e48312"/>
              </a:buClr>
              <a:buFont typeface="Calibri"/>
              <a:buChar char="●"/>
            </a:pPr>
            <a:r>
              <a:rPr b="0" lang="en-US" sz="1600" spc="-1" strike="noStrike">
                <a:solidFill>
                  <a:srgbClr val="ffffff"/>
                </a:solidFill>
                <a:latin typeface="Arial"/>
              </a:rPr>
              <a:t>SGD</a:t>
            </a:r>
            <a:endParaRPr b="0" lang="en-US" sz="1600" spc="-1" strike="noStrike">
              <a:latin typeface="Arial"/>
            </a:endParaRPr>
          </a:p>
          <a:p>
            <a:pPr>
              <a:lnSpc>
                <a:spcPct val="90000"/>
              </a:lnSpc>
              <a:spcBef>
                <a:spcPts val="1599"/>
              </a:spcBef>
              <a:spcAft>
                <a:spcPts val="1599"/>
              </a:spcAft>
            </a:pPr>
            <a:endParaRPr b="0" lang="en-US" sz="1600" spc="-1" strike="noStrike">
              <a:latin typeface="Arial"/>
            </a:endParaRPr>
          </a:p>
        </p:txBody>
      </p:sp>
      <p:sp>
        <p:nvSpPr>
          <p:cNvPr id="146" name="CustomShape 8"/>
          <p:cNvSpPr/>
          <p:nvPr/>
        </p:nvSpPr>
        <p:spPr>
          <a:xfrm>
            <a:off x="5661000" y="0"/>
            <a:ext cx="47160" cy="514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147" name="Google Shape;108;p21" descr=""/>
          <p:cNvPicPr/>
          <p:nvPr/>
        </p:nvPicPr>
        <p:blipFill>
          <a:blip r:embed="rId1"/>
          <a:stretch/>
        </p:blipFill>
        <p:spPr>
          <a:xfrm>
            <a:off x="6063480" y="573120"/>
            <a:ext cx="2778480" cy="417672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TotalTime>
  <Application>LibreOffice/6.1.6.3$Linux_X86_64 LibreOffice_project/10$Build-3</Application>
  <Words>1000</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2020-06-15T16:00:01Z</dcterms:created>
  <dc:creator>nguyentu toanloi</dc:creator>
  <dc:description/>
  <dc:language>en-US</dc:language>
  <cp:lastModifiedBy/>
  <dcterms:modified xsi:type="dcterms:W3CDTF">2020-06-16T09:14:22Z</dcterms:modified>
  <cp:revision>8</cp:revision>
  <dc:subject/>
  <dc:title>Báo Cáo Bài Tập Lớn Học Máy Áp dụng học sâu vào bài toán dự đoán độ lệch ảnh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Trình chiếu Trên màn hình (16:9)</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