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7"/>
  </p:notesMasterIdLst>
  <p:sldIdLst>
    <p:sldId id="256" r:id="rId2"/>
    <p:sldId id="257" r:id="rId3"/>
    <p:sldId id="266" r:id="rId4"/>
    <p:sldId id="260" r:id="rId5"/>
    <p:sldId id="277" r:id="rId6"/>
    <p:sldId id="278" r:id="rId7"/>
    <p:sldId id="261" r:id="rId8"/>
    <p:sldId id="265" r:id="rId9"/>
    <p:sldId id="268" r:id="rId10"/>
    <p:sldId id="279" r:id="rId11"/>
    <p:sldId id="270" r:id="rId12"/>
    <p:sldId id="275" r:id="rId13"/>
    <p:sldId id="269" r:id="rId14"/>
    <p:sldId id="276" r:id="rId15"/>
    <p:sldId id="258"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733231-AA47-820F-5C3B-128AFEED27B8}" v="24" dt="2020-06-17T10:17:02.959"/>
    <p1510:client id="{0E127B8B-D3D0-D88A-FDAA-9DAFBE37A6E5}" v="699" dt="2020-06-17T10:23:18.259"/>
    <p1510:client id="{1E43B5AC-6254-314A-7000-5A54622FFB02}" v="398" dt="2020-06-17T10:29:09.164"/>
    <p1510:client id="{5067E2AA-BC6A-751F-96A1-AAEC09447123}" v="570" dt="2020-06-17T07:48:09.162"/>
    <p1510:client id="{6C65A0AD-5E21-357F-6B4C-B14028FE3F87}" v="63" dt="2020-06-17T09:18:14.786"/>
    <p1510:client id="{733255A8-95D7-11F7-565A-A3696E4141DF}" v="197" dt="2020-05-11T15:50:19.106"/>
    <p1510:client id="{7BED45C6-A780-41F0-96A8-B5F532D2632F}" v="203" dt="2020-05-12T08:22:50.520"/>
    <p1510:client id="{9258C3B9-DC4D-481A-8E78-0E10C7BAED44}" v="275" dt="2020-06-16T14:22:32.514"/>
    <p1510:client id="{A631026E-8FD4-DAE5-60E5-625FEDDDF1F7}" v="3053" dt="2020-06-16T07:22:59.794"/>
    <p1510:client id="{AD88C0FF-E27B-F5FE-C5F6-CCCCFD2E8881}" v="493" dt="2020-06-17T10:06:41.479"/>
    <p1510:client id="{B4508677-9A3D-43F3-419E-9DA1089CF64B}" v="2" dt="2020-05-19T09:06:05.441"/>
    <p1510:client id="{B722F3E4-01B9-42FE-9C25-B87AF3E2FE29}" v="395" dt="2020-05-11T15:59:36.357"/>
    <p1510:client id="{BB90471E-108E-A89C-34EB-AAD99068937A}" v="1" dt="2020-06-17T09:35:43.595"/>
    <p1510:client id="{D337D237-ACC8-00BB-3EBC-03F55D72ADCE}" v="593" dt="2020-06-17T09:13:32.323"/>
    <p1510:client id="{D402D2DA-885F-9179-3B73-B68A32D0B2F8}" v="14" dt="2020-06-16T07:27:53.634"/>
    <p1510:client id="{F5105336-778D-1CDA-51FF-0C039B4814E2}" v="172" dt="2020-06-17T10:29:56.4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038" autoAdjust="0"/>
  </p:normalViewPr>
  <p:slideViewPr>
    <p:cSldViewPr snapToGrid="0">
      <p:cViewPr varScale="1">
        <p:scale>
          <a:sx n="69" d="100"/>
          <a:sy n="69" d="100"/>
        </p:scale>
        <p:origin x="6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EB9B67-07E6-451D-90B8-FCFBB1C397B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DB48666-4C36-4408-91EB-548AFD007A81}">
      <dgm:prSet/>
      <dgm:spPr/>
      <dgm:t>
        <a:bodyPr/>
        <a:lstStyle/>
        <a:p>
          <a:r>
            <a:rPr lang="en-US"/>
            <a:t>Giới thiệu bài toán</a:t>
          </a:r>
        </a:p>
      </dgm:t>
    </dgm:pt>
    <dgm:pt modelId="{9460A5EF-FDDA-456D-BCFD-9B123876FA43}" type="parTrans" cxnId="{84F3BC84-B584-4C2A-BECA-8F09453CA203}">
      <dgm:prSet/>
      <dgm:spPr/>
      <dgm:t>
        <a:bodyPr/>
        <a:lstStyle/>
        <a:p>
          <a:endParaRPr lang="en-US"/>
        </a:p>
      </dgm:t>
    </dgm:pt>
    <dgm:pt modelId="{BD53B847-DF7B-4823-BF21-6C454E601DD6}" type="sibTrans" cxnId="{84F3BC84-B584-4C2A-BECA-8F09453CA203}">
      <dgm:prSet/>
      <dgm:spPr/>
      <dgm:t>
        <a:bodyPr/>
        <a:lstStyle/>
        <a:p>
          <a:endParaRPr lang="en-US"/>
        </a:p>
      </dgm:t>
    </dgm:pt>
    <dgm:pt modelId="{C9442EFC-E573-45F3-838A-583C1B8A7BE1}">
      <dgm:prSet/>
      <dgm:spPr/>
      <dgm:t>
        <a:bodyPr/>
        <a:lstStyle/>
        <a:p>
          <a:r>
            <a:rPr lang="en-US"/>
            <a:t>Giới thiệu mô hình SIFRank</a:t>
          </a:r>
        </a:p>
      </dgm:t>
    </dgm:pt>
    <dgm:pt modelId="{D7A1775F-D972-4B47-825C-1C9731F2E644}" type="parTrans" cxnId="{FF27BCF2-6EAF-4E1C-8442-01FB61D92117}">
      <dgm:prSet/>
      <dgm:spPr/>
      <dgm:t>
        <a:bodyPr/>
        <a:lstStyle/>
        <a:p>
          <a:endParaRPr lang="en-US"/>
        </a:p>
      </dgm:t>
    </dgm:pt>
    <dgm:pt modelId="{254FDD2A-8E54-4ED0-A277-E3C92272CAF8}" type="sibTrans" cxnId="{FF27BCF2-6EAF-4E1C-8442-01FB61D92117}">
      <dgm:prSet/>
      <dgm:spPr/>
      <dgm:t>
        <a:bodyPr/>
        <a:lstStyle/>
        <a:p>
          <a:endParaRPr lang="en-US"/>
        </a:p>
      </dgm:t>
    </dgm:pt>
    <dgm:pt modelId="{B748C721-935E-414B-B858-0F695C98419C}">
      <dgm:prSet/>
      <dgm:spPr/>
      <dgm:t>
        <a:bodyPr/>
        <a:lstStyle/>
        <a:p>
          <a:r>
            <a:rPr lang="en-US"/>
            <a:t>Mô hình SIFRank cho tiếng Anh</a:t>
          </a:r>
        </a:p>
      </dgm:t>
    </dgm:pt>
    <dgm:pt modelId="{8347DBA3-1C1B-4368-AD4F-94FCF8F28D02}" type="parTrans" cxnId="{C3814F13-106E-42EB-A3D3-329C2490E657}">
      <dgm:prSet/>
      <dgm:spPr/>
      <dgm:t>
        <a:bodyPr/>
        <a:lstStyle/>
        <a:p>
          <a:endParaRPr lang="en-US"/>
        </a:p>
      </dgm:t>
    </dgm:pt>
    <dgm:pt modelId="{EC6C3970-BBA7-4859-A57D-66641BE013B7}" type="sibTrans" cxnId="{C3814F13-106E-42EB-A3D3-329C2490E657}">
      <dgm:prSet/>
      <dgm:spPr/>
      <dgm:t>
        <a:bodyPr/>
        <a:lstStyle/>
        <a:p>
          <a:endParaRPr lang="en-US"/>
        </a:p>
      </dgm:t>
    </dgm:pt>
    <dgm:pt modelId="{59E8F1A6-BAEA-46E7-AC20-A7A919A9DE50}">
      <dgm:prSet/>
      <dgm:spPr/>
      <dgm:t>
        <a:bodyPr/>
        <a:lstStyle/>
        <a:p>
          <a:r>
            <a:rPr lang="en-US"/>
            <a:t>Mô hình SIFRank cho tiếng Việt</a:t>
          </a:r>
        </a:p>
      </dgm:t>
    </dgm:pt>
    <dgm:pt modelId="{D26C8AB3-3ED5-417A-9CEB-A09040896975}" type="parTrans" cxnId="{0EBE8BB3-1070-47C3-A294-29640D4A440E}">
      <dgm:prSet/>
      <dgm:spPr/>
      <dgm:t>
        <a:bodyPr/>
        <a:lstStyle/>
        <a:p>
          <a:endParaRPr lang="en-US"/>
        </a:p>
      </dgm:t>
    </dgm:pt>
    <dgm:pt modelId="{3F78370E-7FD4-4F6C-AB1B-3F963BF8D6A6}" type="sibTrans" cxnId="{0EBE8BB3-1070-47C3-A294-29640D4A440E}">
      <dgm:prSet/>
      <dgm:spPr/>
      <dgm:t>
        <a:bodyPr/>
        <a:lstStyle/>
        <a:p>
          <a:endParaRPr lang="en-US"/>
        </a:p>
      </dgm:t>
    </dgm:pt>
    <dgm:pt modelId="{F4E6E625-120C-4078-B4C9-202E5BA226D1}">
      <dgm:prSet/>
      <dgm:spPr/>
      <dgm:t>
        <a:bodyPr/>
        <a:lstStyle/>
        <a:p>
          <a:r>
            <a:rPr lang="en-US"/>
            <a:t>Đánh giá </a:t>
          </a:r>
        </a:p>
      </dgm:t>
    </dgm:pt>
    <dgm:pt modelId="{25F22916-227E-4CCA-B096-09A48FA1AE85}" type="parTrans" cxnId="{2A51DA28-5F71-4EC5-8808-DA85F76EAB64}">
      <dgm:prSet/>
      <dgm:spPr/>
      <dgm:t>
        <a:bodyPr/>
        <a:lstStyle/>
        <a:p>
          <a:endParaRPr lang="en-US"/>
        </a:p>
      </dgm:t>
    </dgm:pt>
    <dgm:pt modelId="{B4D83A80-A39B-4A95-8878-CB8EE4002639}" type="sibTrans" cxnId="{2A51DA28-5F71-4EC5-8808-DA85F76EAB64}">
      <dgm:prSet/>
      <dgm:spPr/>
      <dgm:t>
        <a:bodyPr/>
        <a:lstStyle/>
        <a:p>
          <a:endParaRPr lang="en-US"/>
        </a:p>
      </dgm:t>
    </dgm:pt>
    <dgm:pt modelId="{BD3465FA-AE18-426E-9978-21A46DC5F7C9}" type="pres">
      <dgm:prSet presAssocID="{B9EB9B67-07E6-451D-90B8-FCFBB1C397BB}" presName="linear" presStyleCnt="0">
        <dgm:presLayoutVars>
          <dgm:animLvl val="lvl"/>
          <dgm:resizeHandles val="exact"/>
        </dgm:presLayoutVars>
      </dgm:prSet>
      <dgm:spPr/>
    </dgm:pt>
    <dgm:pt modelId="{B0696098-7893-451D-9A15-6343EBC6D265}" type="pres">
      <dgm:prSet presAssocID="{6DB48666-4C36-4408-91EB-548AFD007A81}" presName="parentText" presStyleLbl="node1" presStyleIdx="0" presStyleCnt="5">
        <dgm:presLayoutVars>
          <dgm:chMax val="0"/>
          <dgm:bulletEnabled val="1"/>
        </dgm:presLayoutVars>
      </dgm:prSet>
      <dgm:spPr/>
    </dgm:pt>
    <dgm:pt modelId="{689E32C2-FF68-420C-8480-2B10CD82B9B8}" type="pres">
      <dgm:prSet presAssocID="{BD53B847-DF7B-4823-BF21-6C454E601DD6}" presName="spacer" presStyleCnt="0"/>
      <dgm:spPr/>
    </dgm:pt>
    <dgm:pt modelId="{49B7ED65-25C5-459A-94AC-E2DD5D6EF8A5}" type="pres">
      <dgm:prSet presAssocID="{C9442EFC-E573-45F3-838A-583C1B8A7BE1}" presName="parentText" presStyleLbl="node1" presStyleIdx="1" presStyleCnt="5">
        <dgm:presLayoutVars>
          <dgm:chMax val="0"/>
          <dgm:bulletEnabled val="1"/>
        </dgm:presLayoutVars>
      </dgm:prSet>
      <dgm:spPr/>
    </dgm:pt>
    <dgm:pt modelId="{1CDBD08E-0987-4268-B254-14C057EF7422}" type="pres">
      <dgm:prSet presAssocID="{254FDD2A-8E54-4ED0-A277-E3C92272CAF8}" presName="spacer" presStyleCnt="0"/>
      <dgm:spPr/>
    </dgm:pt>
    <dgm:pt modelId="{B3CA0EA2-CCA2-45BF-B1F1-F47F0535F6F0}" type="pres">
      <dgm:prSet presAssocID="{B748C721-935E-414B-B858-0F695C98419C}" presName="parentText" presStyleLbl="node1" presStyleIdx="2" presStyleCnt="5">
        <dgm:presLayoutVars>
          <dgm:chMax val="0"/>
          <dgm:bulletEnabled val="1"/>
        </dgm:presLayoutVars>
      </dgm:prSet>
      <dgm:spPr/>
    </dgm:pt>
    <dgm:pt modelId="{6730264B-BE04-48B0-A665-E4D8D18412EB}" type="pres">
      <dgm:prSet presAssocID="{EC6C3970-BBA7-4859-A57D-66641BE013B7}" presName="spacer" presStyleCnt="0"/>
      <dgm:spPr/>
    </dgm:pt>
    <dgm:pt modelId="{53234960-3E92-4F80-8F0D-22704C6D49D3}" type="pres">
      <dgm:prSet presAssocID="{59E8F1A6-BAEA-46E7-AC20-A7A919A9DE50}" presName="parentText" presStyleLbl="node1" presStyleIdx="3" presStyleCnt="5">
        <dgm:presLayoutVars>
          <dgm:chMax val="0"/>
          <dgm:bulletEnabled val="1"/>
        </dgm:presLayoutVars>
      </dgm:prSet>
      <dgm:spPr/>
    </dgm:pt>
    <dgm:pt modelId="{1E914ABD-0542-4E60-BB46-4033B9DC085A}" type="pres">
      <dgm:prSet presAssocID="{3F78370E-7FD4-4F6C-AB1B-3F963BF8D6A6}" presName="spacer" presStyleCnt="0"/>
      <dgm:spPr/>
    </dgm:pt>
    <dgm:pt modelId="{5BC6F64F-4AAC-41BA-BE6E-2E6AB0B78D30}" type="pres">
      <dgm:prSet presAssocID="{F4E6E625-120C-4078-B4C9-202E5BA226D1}" presName="parentText" presStyleLbl="node1" presStyleIdx="4" presStyleCnt="5">
        <dgm:presLayoutVars>
          <dgm:chMax val="0"/>
          <dgm:bulletEnabled val="1"/>
        </dgm:presLayoutVars>
      </dgm:prSet>
      <dgm:spPr/>
    </dgm:pt>
  </dgm:ptLst>
  <dgm:cxnLst>
    <dgm:cxn modelId="{C3814F13-106E-42EB-A3D3-329C2490E657}" srcId="{B9EB9B67-07E6-451D-90B8-FCFBB1C397BB}" destId="{B748C721-935E-414B-B858-0F695C98419C}" srcOrd="2" destOrd="0" parTransId="{8347DBA3-1C1B-4368-AD4F-94FCF8F28D02}" sibTransId="{EC6C3970-BBA7-4859-A57D-66641BE013B7}"/>
    <dgm:cxn modelId="{D17E0116-CF35-4309-BB89-0BAED99A757C}" type="presOf" srcId="{B9EB9B67-07E6-451D-90B8-FCFBB1C397BB}" destId="{BD3465FA-AE18-426E-9978-21A46DC5F7C9}" srcOrd="0" destOrd="0" presId="urn:microsoft.com/office/officeart/2005/8/layout/vList2"/>
    <dgm:cxn modelId="{2A51DA28-5F71-4EC5-8808-DA85F76EAB64}" srcId="{B9EB9B67-07E6-451D-90B8-FCFBB1C397BB}" destId="{F4E6E625-120C-4078-B4C9-202E5BA226D1}" srcOrd="4" destOrd="0" parTransId="{25F22916-227E-4CCA-B096-09A48FA1AE85}" sibTransId="{B4D83A80-A39B-4A95-8878-CB8EE4002639}"/>
    <dgm:cxn modelId="{B8409D3E-B60E-4743-84C1-190E7E14B2FB}" type="presOf" srcId="{F4E6E625-120C-4078-B4C9-202E5BA226D1}" destId="{5BC6F64F-4AAC-41BA-BE6E-2E6AB0B78D30}" srcOrd="0" destOrd="0" presId="urn:microsoft.com/office/officeart/2005/8/layout/vList2"/>
    <dgm:cxn modelId="{84F3BC84-B584-4C2A-BECA-8F09453CA203}" srcId="{B9EB9B67-07E6-451D-90B8-FCFBB1C397BB}" destId="{6DB48666-4C36-4408-91EB-548AFD007A81}" srcOrd="0" destOrd="0" parTransId="{9460A5EF-FDDA-456D-BCFD-9B123876FA43}" sibTransId="{BD53B847-DF7B-4823-BF21-6C454E601DD6}"/>
    <dgm:cxn modelId="{E6F5B498-540A-423F-B345-134F1F0ED078}" type="presOf" srcId="{B748C721-935E-414B-B858-0F695C98419C}" destId="{B3CA0EA2-CCA2-45BF-B1F1-F47F0535F6F0}" srcOrd="0" destOrd="0" presId="urn:microsoft.com/office/officeart/2005/8/layout/vList2"/>
    <dgm:cxn modelId="{0EBE8BB3-1070-47C3-A294-29640D4A440E}" srcId="{B9EB9B67-07E6-451D-90B8-FCFBB1C397BB}" destId="{59E8F1A6-BAEA-46E7-AC20-A7A919A9DE50}" srcOrd="3" destOrd="0" parTransId="{D26C8AB3-3ED5-417A-9CEB-A09040896975}" sibTransId="{3F78370E-7FD4-4F6C-AB1B-3F963BF8D6A6}"/>
    <dgm:cxn modelId="{9431E3CF-4B4B-49A9-858C-C774500CE7BE}" type="presOf" srcId="{59E8F1A6-BAEA-46E7-AC20-A7A919A9DE50}" destId="{53234960-3E92-4F80-8F0D-22704C6D49D3}" srcOrd="0" destOrd="0" presId="urn:microsoft.com/office/officeart/2005/8/layout/vList2"/>
    <dgm:cxn modelId="{65E62FEC-7E79-42B8-80F5-1A9C4A8B845E}" type="presOf" srcId="{6DB48666-4C36-4408-91EB-548AFD007A81}" destId="{B0696098-7893-451D-9A15-6343EBC6D265}" srcOrd="0" destOrd="0" presId="urn:microsoft.com/office/officeart/2005/8/layout/vList2"/>
    <dgm:cxn modelId="{57834EF2-23BA-4BA6-8081-4E3CFB54495B}" type="presOf" srcId="{C9442EFC-E573-45F3-838A-583C1B8A7BE1}" destId="{49B7ED65-25C5-459A-94AC-E2DD5D6EF8A5}" srcOrd="0" destOrd="0" presId="urn:microsoft.com/office/officeart/2005/8/layout/vList2"/>
    <dgm:cxn modelId="{FF27BCF2-6EAF-4E1C-8442-01FB61D92117}" srcId="{B9EB9B67-07E6-451D-90B8-FCFBB1C397BB}" destId="{C9442EFC-E573-45F3-838A-583C1B8A7BE1}" srcOrd="1" destOrd="0" parTransId="{D7A1775F-D972-4B47-825C-1C9731F2E644}" sibTransId="{254FDD2A-8E54-4ED0-A277-E3C92272CAF8}"/>
    <dgm:cxn modelId="{7A912FF2-724B-4868-9A28-849D4544FB65}" type="presParOf" srcId="{BD3465FA-AE18-426E-9978-21A46DC5F7C9}" destId="{B0696098-7893-451D-9A15-6343EBC6D265}" srcOrd="0" destOrd="0" presId="urn:microsoft.com/office/officeart/2005/8/layout/vList2"/>
    <dgm:cxn modelId="{87204F7A-5841-423A-94E3-222C67D72741}" type="presParOf" srcId="{BD3465FA-AE18-426E-9978-21A46DC5F7C9}" destId="{689E32C2-FF68-420C-8480-2B10CD82B9B8}" srcOrd="1" destOrd="0" presId="urn:microsoft.com/office/officeart/2005/8/layout/vList2"/>
    <dgm:cxn modelId="{A49131F3-BC8E-4719-A092-19D116938B3C}" type="presParOf" srcId="{BD3465FA-AE18-426E-9978-21A46DC5F7C9}" destId="{49B7ED65-25C5-459A-94AC-E2DD5D6EF8A5}" srcOrd="2" destOrd="0" presId="urn:microsoft.com/office/officeart/2005/8/layout/vList2"/>
    <dgm:cxn modelId="{D46A2CBB-212C-43AA-B270-348666A96C28}" type="presParOf" srcId="{BD3465FA-AE18-426E-9978-21A46DC5F7C9}" destId="{1CDBD08E-0987-4268-B254-14C057EF7422}" srcOrd="3" destOrd="0" presId="urn:microsoft.com/office/officeart/2005/8/layout/vList2"/>
    <dgm:cxn modelId="{C7991F44-A8D8-4728-8980-D8F7C2B44182}" type="presParOf" srcId="{BD3465FA-AE18-426E-9978-21A46DC5F7C9}" destId="{B3CA0EA2-CCA2-45BF-B1F1-F47F0535F6F0}" srcOrd="4" destOrd="0" presId="urn:microsoft.com/office/officeart/2005/8/layout/vList2"/>
    <dgm:cxn modelId="{CDD20B60-01A5-4A55-BBE6-BB2D02E56645}" type="presParOf" srcId="{BD3465FA-AE18-426E-9978-21A46DC5F7C9}" destId="{6730264B-BE04-48B0-A665-E4D8D18412EB}" srcOrd="5" destOrd="0" presId="urn:microsoft.com/office/officeart/2005/8/layout/vList2"/>
    <dgm:cxn modelId="{B0536D7C-7837-46E9-A5D3-63589FB8A1AB}" type="presParOf" srcId="{BD3465FA-AE18-426E-9978-21A46DC5F7C9}" destId="{53234960-3E92-4F80-8F0D-22704C6D49D3}" srcOrd="6" destOrd="0" presId="urn:microsoft.com/office/officeart/2005/8/layout/vList2"/>
    <dgm:cxn modelId="{DE6C6DD0-0717-46E4-866B-D0BF1534212C}" type="presParOf" srcId="{BD3465FA-AE18-426E-9978-21A46DC5F7C9}" destId="{1E914ABD-0542-4E60-BB46-4033B9DC085A}" srcOrd="7" destOrd="0" presId="urn:microsoft.com/office/officeart/2005/8/layout/vList2"/>
    <dgm:cxn modelId="{2CFBE1AF-1930-473D-BC6A-D49689B83C61}" type="presParOf" srcId="{BD3465FA-AE18-426E-9978-21A46DC5F7C9}" destId="{5BC6F64F-4AAC-41BA-BE6E-2E6AB0B78D3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33D4EB-AFA2-4892-9351-D788A50D003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DB4D310-DFA2-4BA4-A30E-40D2B5E44F7C}">
      <dgm:prSet/>
      <dgm:spPr/>
      <dgm:t>
        <a:bodyPr/>
        <a:lstStyle/>
        <a:p>
          <a:r>
            <a:rPr lang="en-US"/>
            <a:t>Là bài toán quan trọng trong những bài toán về xử lý ngôn ngữ tự nhiên.</a:t>
          </a:r>
        </a:p>
      </dgm:t>
    </dgm:pt>
    <dgm:pt modelId="{46BECEAD-90B8-4748-927A-1B91511CCA85}" type="parTrans" cxnId="{92CAF3E0-8FA5-4320-BFD4-8E97A8B06B6D}">
      <dgm:prSet/>
      <dgm:spPr/>
      <dgm:t>
        <a:bodyPr/>
        <a:lstStyle/>
        <a:p>
          <a:endParaRPr lang="en-US"/>
        </a:p>
      </dgm:t>
    </dgm:pt>
    <dgm:pt modelId="{BF91AB0A-C676-408A-9B74-68B70CA5217A}" type="sibTrans" cxnId="{92CAF3E0-8FA5-4320-BFD4-8E97A8B06B6D}">
      <dgm:prSet/>
      <dgm:spPr/>
      <dgm:t>
        <a:bodyPr/>
        <a:lstStyle/>
        <a:p>
          <a:endParaRPr lang="en-US"/>
        </a:p>
      </dgm:t>
    </dgm:pt>
    <dgm:pt modelId="{BE5BFF14-2281-4CD2-A3BD-0D1BAF68167C}">
      <dgm:prSet/>
      <dgm:spPr/>
      <dgm:t>
        <a:bodyPr/>
        <a:lstStyle/>
        <a:p>
          <a:r>
            <a:rPr lang="en-US"/>
            <a:t>Là bài toán cần xử lý khi muốn tự động tóm tắt văn bản, cũng cho phép tìm kiếm nhanh hơn và chính xác hơn những văn bản chuyên sâu</a:t>
          </a:r>
        </a:p>
      </dgm:t>
    </dgm:pt>
    <dgm:pt modelId="{03BFF25D-7CC6-4DCE-B18B-6067F1C5B59B}" type="parTrans" cxnId="{7696C020-C8C2-49FA-9F09-643ECD0DBC9D}">
      <dgm:prSet/>
      <dgm:spPr/>
      <dgm:t>
        <a:bodyPr/>
        <a:lstStyle/>
        <a:p>
          <a:endParaRPr lang="en-US"/>
        </a:p>
      </dgm:t>
    </dgm:pt>
    <dgm:pt modelId="{A844AB9A-4630-4A00-A164-59B5FB993ABF}" type="sibTrans" cxnId="{7696C020-C8C2-49FA-9F09-643ECD0DBC9D}">
      <dgm:prSet/>
      <dgm:spPr/>
      <dgm:t>
        <a:bodyPr/>
        <a:lstStyle/>
        <a:p>
          <a:endParaRPr lang="en-US"/>
        </a:p>
      </dgm:t>
    </dgm:pt>
    <dgm:pt modelId="{B8FE9E85-C8D8-47E5-AA4E-E8AF34AC90D9}">
      <dgm:prSet/>
      <dgm:spPr/>
      <dgm:t>
        <a:bodyPr/>
        <a:lstStyle/>
        <a:p>
          <a:r>
            <a:rPr lang="en-US"/>
            <a:t>Đặc biệt, trong hoàn cảnh khối lượng thông tin con người có thể tiếp cận được là rất nhiều như hiện tại, bài toán này càng cần được xử lý triệt để, kể cả về hiệu năng lẫn độ chính xác. </a:t>
          </a:r>
        </a:p>
      </dgm:t>
    </dgm:pt>
    <dgm:pt modelId="{52F01F26-A8CB-446D-8287-48D615DF8364}" type="parTrans" cxnId="{48BC72EF-9644-4139-80AE-9DC816C31641}">
      <dgm:prSet/>
      <dgm:spPr/>
      <dgm:t>
        <a:bodyPr/>
        <a:lstStyle/>
        <a:p>
          <a:endParaRPr lang="en-US"/>
        </a:p>
      </dgm:t>
    </dgm:pt>
    <dgm:pt modelId="{A7B53C1A-DE75-4FDE-AA56-99AB9425EDD6}" type="sibTrans" cxnId="{48BC72EF-9644-4139-80AE-9DC816C31641}">
      <dgm:prSet/>
      <dgm:spPr/>
      <dgm:t>
        <a:bodyPr/>
        <a:lstStyle/>
        <a:p>
          <a:endParaRPr lang="en-US"/>
        </a:p>
      </dgm:t>
    </dgm:pt>
    <dgm:pt modelId="{444DB7CC-77BB-48F9-8DA3-E0A97E9A7491}" type="pres">
      <dgm:prSet presAssocID="{FB33D4EB-AFA2-4892-9351-D788A50D0035}" presName="linear" presStyleCnt="0">
        <dgm:presLayoutVars>
          <dgm:animLvl val="lvl"/>
          <dgm:resizeHandles val="exact"/>
        </dgm:presLayoutVars>
      </dgm:prSet>
      <dgm:spPr/>
    </dgm:pt>
    <dgm:pt modelId="{EEB21723-2B60-43D0-BD79-4C0BA3C8E8E4}" type="pres">
      <dgm:prSet presAssocID="{8DB4D310-DFA2-4BA4-A30E-40D2B5E44F7C}" presName="parentText" presStyleLbl="node1" presStyleIdx="0" presStyleCnt="3">
        <dgm:presLayoutVars>
          <dgm:chMax val="0"/>
          <dgm:bulletEnabled val="1"/>
        </dgm:presLayoutVars>
      </dgm:prSet>
      <dgm:spPr/>
    </dgm:pt>
    <dgm:pt modelId="{3C3E9955-A543-4058-8DA3-36744F064B8B}" type="pres">
      <dgm:prSet presAssocID="{BF91AB0A-C676-408A-9B74-68B70CA5217A}" presName="spacer" presStyleCnt="0"/>
      <dgm:spPr/>
    </dgm:pt>
    <dgm:pt modelId="{298D4340-5598-4AAC-82AA-268B3AEA61DC}" type="pres">
      <dgm:prSet presAssocID="{BE5BFF14-2281-4CD2-A3BD-0D1BAF68167C}" presName="parentText" presStyleLbl="node1" presStyleIdx="1" presStyleCnt="3">
        <dgm:presLayoutVars>
          <dgm:chMax val="0"/>
          <dgm:bulletEnabled val="1"/>
        </dgm:presLayoutVars>
      </dgm:prSet>
      <dgm:spPr/>
    </dgm:pt>
    <dgm:pt modelId="{F61305DE-55B7-40FE-8DD1-6293803F9A3B}" type="pres">
      <dgm:prSet presAssocID="{A844AB9A-4630-4A00-A164-59B5FB993ABF}" presName="spacer" presStyleCnt="0"/>
      <dgm:spPr/>
    </dgm:pt>
    <dgm:pt modelId="{B15BBD51-5060-48FA-BF08-E1419B75230D}" type="pres">
      <dgm:prSet presAssocID="{B8FE9E85-C8D8-47E5-AA4E-E8AF34AC90D9}" presName="parentText" presStyleLbl="node1" presStyleIdx="2" presStyleCnt="3">
        <dgm:presLayoutVars>
          <dgm:chMax val="0"/>
          <dgm:bulletEnabled val="1"/>
        </dgm:presLayoutVars>
      </dgm:prSet>
      <dgm:spPr/>
    </dgm:pt>
  </dgm:ptLst>
  <dgm:cxnLst>
    <dgm:cxn modelId="{A5170317-B374-43CA-A607-46591A5BCFDF}" type="presOf" srcId="{FB33D4EB-AFA2-4892-9351-D788A50D0035}" destId="{444DB7CC-77BB-48F9-8DA3-E0A97E9A7491}" srcOrd="0" destOrd="0" presId="urn:microsoft.com/office/officeart/2005/8/layout/vList2"/>
    <dgm:cxn modelId="{7696C020-C8C2-49FA-9F09-643ECD0DBC9D}" srcId="{FB33D4EB-AFA2-4892-9351-D788A50D0035}" destId="{BE5BFF14-2281-4CD2-A3BD-0D1BAF68167C}" srcOrd="1" destOrd="0" parTransId="{03BFF25D-7CC6-4DCE-B18B-6067F1C5B59B}" sibTransId="{A844AB9A-4630-4A00-A164-59B5FB993ABF}"/>
    <dgm:cxn modelId="{10AD607A-E2D9-4E90-AF3C-BA1EFF3DA1C3}" type="presOf" srcId="{BE5BFF14-2281-4CD2-A3BD-0D1BAF68167C}" destId="{298D4340-5598-4AAC-82AA-268B3AEA61DC}" srcOrd="0" destOrd="0" presId="urn:microsoft.com/office/officeart/2005/8/layout/vList2"/>
    <dgm:cxn modelId="{BCC918BF-01DE-46F6-9596-D1758C576875}" type="presOf" srcId="{8DB4D310-DFA2-4BA4-A30E-40D2B5E44F7C}" destId="{EEB21723-2B60-43D0-BD79-4C0BA3C8E8E4}" srcOrd="0" destOrd="0" presId="urn:microsoft.com/office/officeart/2005/8/layout/vList2"/>
    <dgm:cxn modelId="{92CAF3E0-8FA5-4320-BFD4-8E97A8B06B6D}" srcId="{FB33D4EB-AFA2-4892-9351-D788A50D0035}" destId="{8DB4D310-DFA2-4BA4-A30E-40D2B5E44F7C}" srcOrd="0" destOrd="0" parTransId="{46BECEAD-90B8-4748-927A-1B91511CCA85}" sibTransId="{BF91AB0A-C676-408A-9B74-68B70CA5217A}"/>
    <dgm:cxn modelId="{48BC72EF-9644-4139-80AE-9DC816C31641}" srcId="{FB33D4EB-AFA2-4892-9351-D788A50D0035}" destId="{B8FE9E85-C8D8-47E5-AA4E-E8AF34AC90D9}" srcOrd="2" destOrd="0" parTransId="{52F01F26-A8CB-446D-8287-48D615DF8364}" sibTransId="{A7B53C1A-DE75-4FDE-AA56-99AB9425EDD6}"/>
    <dgm:cxn modelId="{B8BB37FD-AC61-4474-BBE4-115AAFCE98C1}" type="presOf" srcId="{B8FE9E85-C8D8-47E5-AA4E-E8AF34AC90D9}" destId="{B15BBD51-5060-48FA-BF08-E1419B75230D}" srcOrd="0" destOrd="0" presId="urn:microsoft.com/office/officeart/2005/8/layout/vList2"/>
    <dgm:cxn modelId="{6572AE39-F67D-42FB-8BA5-06FED3779BB0}" type="presParOf" srcId="{444DB7CC-77BB-48F9-8DA3-E0A97E9A7491}" destId="{EEB21723-2B60-43D0-BD79-4C0BA3C8E8E4}" srcOrd="0" destOrd="0" presId="urn:microsoft.com/office/officeart/2005/8/layout/vList2"/>
    <dgm:cxn modelId="{3405BC6A-8884-40C6-A1DB-E5E77AEA0312}" type="presParOf" srcId="{444DB7CC-77BB-48F9-8DA3-E0A97E9A7491}" destId="{3C3E9955-A543-4058-8DA3-36744F064B8B}" srcOrd="1" destOrd="0" presId="urn:microsoft.com/office/officeart/2005/8/layout/vList2"/>
    <dgm:cxn modelId="{A932B719-76F5-4CF4-BECF-BA72AA0AF7AF}" type="presParOf" srcId="{444DB7CC-77BB-48F9-8DA3-E0A97E9A7491}" destId="{298D4340-5598-4AAC-82AA-268B3AEA61DC}" srcOrd="2" destOrd="0" presId="urn:microsoft.com/office/officeart/2005/8/layout/vList2"/>
    <dgm:cxn modelId="{CFD7E1B6-601D-45FF-91D5-7D519E9770D7}" type="presParOf" srcId="{444DB7CC-77BB-48F9-8DA3-E0A97E9A7491}" destId="{F61305DE-55B7-40FE-8DD1-6293803F9A3B}" srcOrd="3" destOrd="0" presId="urn:microsoft.com/office/officeart/2005/8/layout/vList2"/>
    <dgm:cxn modelId="{202B5DB8-7506-4212-97FC-54C4263CD664}" type="presParOf" srcId="{444DB7CC-77BB-48F9-8DA3-E0A97E9A7491}" destId="{B15BBD51-5060-48FA-BF08-E1419B75230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8BF622-AE0B-4DC2-BAB0-006DB70E47C7}"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6B0D96C0-EF93-4408-ABB2-DC76063741B2}">
      <dgm:prSet/>
      <dgm:spPr/>
      <dgm:t>
        <a:bodyPr/>
        <a:lstStyle/>
        <a:p>
          <a:r>
            <a:rPr lang="en-US"/>
            <a:t>Trích rút các keyphrase từ văn bản dựa trên mô hình học không giám sát.</a:t>
          </a:r>
        </a:p>
      </dgm:t>
    </dgm:pt>
    <dgm:pt modelId="{727B8149-EA77-47F4-BA20-B29DFBD8DDC2}" type="parTrans" cxnId="{CE305C4B-E96B-42ED-9CEC-05F1EF1EB6D2}">
      <dgm:prSet/>
      <dgm:spPr/>
      <dgm:t>
        <a:bodyPr/>
        <a:lstStyle/>
        <a:p>
          <a:endParaRPr lang="en-US"/>
        </a:p>
      </dgm:t>
    </dgm:pt>
    <dgm:pt modelId="{223155B1-4207-4EEF-ADF2-7E70CD47DD6E}" type="sibTrans" cxnId="{CE305C4B-E96B-42ED-9CEC-05F1EF1EB6D2}">
      <dgm:prSet/>
      <dgm:spPr/>
      <dgm:t>
        <a:bodyPr/>
        <a:lstStyle/>
        <a:p>
          <a:endParaRPr lang="en-US"/>
        </a:p>
      </dgm:t>
    </dgm:pt>
    <dgm:pt modelId="{68CD5D5D-4DD2-4AD8-B093-06BEBEFD2EFF}">
      <dgm:prSet/>
      <dgm:spPr/>
      <dgm:t>
        <a:bodyPr/>
        <a:lstStyle/>
        <a:p>
          <a:r>
            <a:rPr lang="en-US"/>
            <a:t>Sử dụng các mô hình pretrain language model như BERT, ELMo, Glove để tính toán các word vector, từ đó tăng độ chính xác</a:t>
          </a:r>
        </a:p>
      </dgm:t>
    </dgm:pt>
    <dgm:pt modelId="{38748331-2A05-4649-9F76-0CEBF9912729}" type="parTrans" cxnId="{ED73F795-0218-4BF2-B893-099E31105C08}">
      <dgm:prSet/>
      <dgm:spPr/>
      <dgm:t>
        <a:bodyPr/>
        <a:lstStyle/>
        <a:p>
          <a:endParaRPr lang="en-US"/>
        </a:p>
      </dgm:t>
    </dgm:pt>
    <dgm:pt modelId="{166876B9-5289-4A13-A079-68C1A175199C}" type="sibTrans" cxnId="{ED73F795-0218-4BF2-B893-099E31105C08}">
      <dgm:prSet/>
      <dgm:spPr/>
      <dgm:t>
        <a:bodyPr/>
        <a:lstStyle/>
        <a:p>
          <a:endParaRPr lang="en-US"/>
        </a:p>
      </dgm:t>
    </dgm:pt>
    <dgm:pt modelId="{DAD61E05-1D78-4AAB-93ED-017A46648658}" type="pres">
      <dgm:prSet presAssocID="{C48BF622-AE0B-4DC2-BAB0-006DB70E47C7}" presName="diagram" presStyleCnt="0">
        <dgm:presLayoutVars>
          <dgm:dir/>
          <dgm:resizeHandles val="exact"/>
        </dgm:presLayoutVars>
      </dgm:prSet>
      <dgm:spPr/>
    </dgm:pt>
    <dgm:pt modelId="{31FC05D3-017C-4AB1-97C0-F852D59E5AD6}" type="pres">
      <dgm:prSet presAssocID="{6B0D96C0-EF93-4408-ABB2-DC76063741B2}" presName="node" presStyleLbl="node1" presStyleIdx="0" presStyleCnt="2">
        <dgm:presLayoutVars>
          <dgm:bulletEnabled val="1"/>
        </dgm:presLayoutVars>
      </dgm:prSet>
      <dgm:spPr/>
    </dgm:pt>
    <dgm:pt modelId="{C6D9DC66-D5BF-4802-A14C-DD1C99EEDCA8}" type="pres">
      <dgm:prSet presAssocID="{223155B1-4207-4EEF-ADF2-7E70CD47DD6E}" presName="sibTrans" presStyleCnt="0"/>
      <dgm:spPr/>
    </dgm:pt>
    <dgm:pt modelId="{8D01C862-2A37-41DD-A937-5E82CE03D4C4}" type="pres">
      <dgm:prSet presAssocID="{68CD5D5D-4DD2-4AD8-B093-06BEBEFD2EFF}" presName="node" presStyleLbl="node1" presStyleIdx="1" presStyleCnt="2">
        <dgm:presLayoutVars>
          <dgm:bulletEnabled val="1"/>
        </dgm:presLayoutVars>
      </dgm:prSet>
      <dgm:spPr/>
    </dgm:pt>
  </dgm:ptLst>
  <dgm:cxnLst>
    <dgm:cxn modelId="{11E31E34-4987-4C84-B695-813C2C0CDE14}" type="presOf" srcId="{68CD5D5D-4DD2-4AD8-B093-06BEBEFD2EFF}" destId="{8D01C862-2A37-41DD-A937-5E82CE03D4C4}" srcOrd="0" destOrd="0" presId="urn:microsoft.com/office/officeart/2005/8/layout/default"/>
    <dgm:cxn modelId="{CE305C4B-E96B-42ED-9CEC-05F1EF1EB6D2}" srcId="{C48BF622-AE0B-4DC2-BAB0-006DB70E47C7}" destId="{6B0D96C0-EF93-4408-ABB2-DC76063741B2}" srcOrd="0" destOrd="0" parTransId="{727B8149-EA77-47F4-BA20-B29DFBD8DDC2}" sibTransId="{223155B1-4207-4EEF-ADF2-7E70CD47DD6E}"/>
    <dgm:cxn modelId="{712E7889-19D8-49EE-A9A6-21AD57B749EA}" type="presOf" srcId="{6B0D96C0-EF93-4408-ABB2-DC76063741B2}" destId="{31FC05D3-017C-4AB1-97C0-F852D59E5AD6}" srcOrd="0" destOrd="0" presId="urn:microsoft.com/office/officeart/2005/8/layout/default"/>
    <dgm:cxn modelId="{ED73F795-0218-4BF2-B893-099E31105C08}" srcId="{C48BF622-AE0B-4DC2-BAB0-006DB70E47C7}" destId="{68CD5D5D-4DD2-4AD8-B093-06BEBEFD2EFF}" srcOrd="1" destOrd="0" parTransId="{38748331-2A05-4649-9F76-0CEBF9912729}" sibTransId="{166876B9-5289-4A13-A079-68C1A175199C}"/>
    <dgm:cxn modelId="{8BCB8AC3-2FB7-4179-8E4F-4ABE394BD499}" type="presOf" srcId="{C48BF622-AE0B-4DC2-BAB0-006DB70E47C7}" destId="{DAD61E05-1D78-4AAB-93ED-017A46648658}" srcOrd="0" destOrd="0" presId="urn:microsoft.com/office/officeart/2005/8/layout/default"/>
    <dgm:cxn modelId="{7658377E-008D-4935-9D2F-CC003F1F34DD}" type="presParOf" srcId="{DAD61E05-1D78-4AAB-93ED-017A46648658}" destId="{31FC05D3-017C-4AB1-97C0-F852D59E5AD6}" srcOrd="0" destOrd="0" presId="urn:microsoft.com/office/officeart/2005/8/layout/default"/>
    <dgm:cxn modelId="{6229FD81-3B85-4C67-BEB0-3755CDCC5E66}" type="presParOf" srcId="{DAD61E05-1D78-4AAB-93ED-017A46648658}" destId="{C6D9DC66-D5BF-4802-A14C-DD1C99EEDCA8}" srcOrd="1" destOrd="0" presId="urn:microsoft.com/office/officeart/2005/8/layout/default"/>
    <dgm:cxn modelId="{B0596D6C-16EE-46FB-A85B-95EE0B0B9694}" type="presParOf" srcId="{DAD61E05-1D78-4AAB-93ED-017A46648658}" destId="{8D01C862-2A37-41DD-A937-5E82CE03D4C4}"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292CA76-A8CE-4AFD-B6EC-4A5EBA5E23F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8CF3380-29FB-42A8-AE04-4CCFD7E76EC3}">
      <dgm:prSet/>
      <dgm:spPr/>
      <dgm:t>
        <a:bodyPr/>
        <a:lstStyle/>
        <a:p>
          <a:r>
            <a:rPr lang="en-US"/>
            <a:t>Sử dụng 160 văn bản trong bộ dữ liệu đã crawl được để tiến hành gán nhãn các keyphrase.</a:t>
          </a:r>
        </a:p>
      </dgm:t>
    </dgm:pt>
    <dgm:pt modelId="{FAF3E5F6-2A83-4C68-B17B-09C4C9177820}" type="parTrans" cxnId="{8FF90F98-5143-4067-ACC0-7E421B2063D6}">
      <dgm:prSet/>
      <dgm:spPr/>
      <dgm:t>
        <a:bodyPr/>
        <a:lstStyle/>
        <a:p>
          <a:endParaRPr lang="en-US"/>
        </a:p>
      </dgm:t>
    </dgm:pt>
    <dgm:pt modelId="{29F4F5BB-B8C0-440E-9475-179B9743E3E7}" type="sibTrans" cxnId="{8FF90F98-5143-4067-ACC0-7E421B2063D6}">
      <dgm:prSet/>
      <dgm:spPr/>
      <dgm:t>
        <a:bodyPr/>
        <a:lstStyle/>
        <a:p>
          <a:endParaRPr lang="en-US"/>
        </a:p>
      </dgm:t>
    </dgm:pt>
    <dgm:pt modelId="{2B817572-3BE7-4A22-B4A6-9BFC4E034771}">
      <dgm:prSet/>
      <dgm:spPr/>
      <dgm:t>
        <a:bodyPr/>
        <a:lstStyle/>
        <a:p>
          <a:r>
            <a:rPr lang="en-US"/>
            <a:t>Sử dụng SIFRank cùng với hai phương pháp khác là YAKE và ti-idf để trích xuất keyphrase cho các văn bản (mỗi phương pháp sẽ lấy ra 10 keyphrase tốt nhất).</a:t>
          </a:r>
        </a:p>
      </dgm:t>
    </dgm:pt>
    <dgm:pt modelId="{439F94C3-1DE6-4CFA-B7B3-04FEDE6FA59A}" type="parTrans" cxnId="{B9A30EF0-2051-4828-BBF9-E0431A70B067}">
      <dgm:prSet/>
      <dgm:spPr/>
      <dgm:t>
        <a:bodyPr/>
        <a:lstStyle/>
        <a:p>
          <a:endParaRPr lang="en-US"/>
        </a:p>
      </dgm:t>
    </dgm:pt>
    <dgm:pt modelId="{1E6B931F-AA8F-4080-911A-364A19BE98F8}" type="sibTrans" cxnId="{B9A30EF0-2051-4828-BBF9-E0431A70B067}">
      <dgm:prSet/>
      <dgm:spPr/>
      <dgm:t>
        <a:bodyPr/>
        <a:lstStyle/>
        <a:p>
          <a:endParaRPr lang="en-US"/>
        </a:p>
      </dgm:t>
    </dgm:pt>
    <dgm:pt modelId="{B87D960B-7CD1-4183-893D-D054F97A4FF0}">
      <dgm:prSet/>
      <dgm:spPr/>
      <dgm:t>
        <a:bodyPr/>
        <a:lstStyle/>
        <a:p>
          <a:r>
            <a:rPr lang="en-US"/>
            <a:t>Đọc văn bản và các ứng cử viên, chọn ra các keyphrase đúng trong tập ứng cử viên để làm nhãn đúng cho văn bản</a:t>
          </a:r>
        </a:p>
      </dgm:t>
    </dgm:pt>
    <dgm:pt modelId="{D6D7F890-0933-4AE9-8E7B-5058284FD689}" type="parTrans" cxnId="{39BCF734-0CC2-4DB5-ABCF-37CE6A91E152}">
      <dgm:prSet/>
      <dgm:spPr/>
      <dgm:t>
        <a:bodyPr/>
        <a:lstStyle/>
        <a:p>
          <a:endParaRPr lang="en-US"/>
        </a:p>
      </dgm:t>
    </dgm:pt>
    <dgm:pt modelId="{EFAE131A-242D-4043-AF36-F6B70FABBCDB}" type="sibTrans" cxnId="{39BCF734-0CC2-4DB5-ABCF-37CE6A91E152}">
      <dgm:prSet/>
      <dgm:spPr/>
      <dgm:t>
        <a:bodyPr/>
        <a:lstStyle/>
        <a:p>
          <a:endParaRPr lang="en-US"/>
        </a:p>
      </dgm:t>
    </dgm:pt>
    <dgm:pt modelId="{AC6DE989-0E5B-4832-B4D9-BE6F2A637622}" type="pres">
      <dgm:prSet presAssocID="{7292CA76-A8CE-4AFD-B6EC-4A5EBA5E23FE}" presName="linear" presStyleCnt="0">
        <dgm:presLayoutVars>
          <dgm:animLvl val="lvl"/>
          <dgm:resizeHandles val="exact"/>
        </dgm:presLayoutVars>
      </dgm:prSet>
      <dgm:spPr/>
    </dgm:pt>
    <dgm:pt modelId="{8F28AF98-45E6-4CD5-AF4C-81169BD62C42}" type="pres">
      <dgm:prSet presAssocID="{A8CF3380-29FB-42A8-AE04-4CCFD7E76EC3}" presName="parentText" presStyleLbl="node1" presStyleIdx="0" presStyleCnt="3">
        <dgm:presLayoutVars>
          <dgm:chMax val="0"/>
          <dgm:bulletEnabled val="1"/>
        </dgm:presLayoutVars>
      </dgm:prSet>
      <dgm:spPr/>
    </dgm:pt>
    <dgm:pt modelId="{8A82590C-25C1-4EDE-9185-86B660110483}" type="pres">
      <dgm:prSet presAssocID="{29F4F5BB-B8C0-440E-9475-179B9743E3E7}" presName="spacer" presStyleCnt="0"/>
      <dgm:spPr/>
    </dgm:pt>
    <dgm:pt modelId="{9D383FCE-B9D6-4836-9A5E-E2138336D4F3}" type="pres">
      <dgm:prSet presAssocID="{2B817572-3BE7-4A22-B4A6-9BFC4E034771}" presName="parentText" presStyleLbl="node1" presStyleIdx="1" presStyleCnt="3">
        <dgm:presLayoutVars>
          <dgm:chMax val="0"/>
          <dgm:bulletEnabled val="1"/>
        </dgm:presLayoutVars>
      </dgm:prSet>
      <dgm:spPr/>
    </dgm:pt>
    <dgm:pt modelId="{27E60381-2721-4149-AF67-73393CA0F5B9}" type="pres">
      <dgm:prSet presAssocID="{1E6B931F-AA8F-4080-911A-364A19BE98F8}" presName="spacer" presStyleCnt="0"/>
      <dgm:spPr/>
    </dgm:pt>
    <dgm:pt modelId="{A858E222-1313-4B82-BB72-F21D4F6DFAC1}" type="pres">
      <dgm:prSet presAssocID="{B87D960B-7CD1-4183-893D-D054F97A4FF0}" presName="parentText" presStyleLbl="node1" presStyleIdx="2" presStyleCnt="3">
        <dgm:presLayoutVars>
          <dgm:chMax val="0"/>
          <dgm:bulletEnabled val="1"/>
        </dgm:presLayoutVars>
      </dgm:prSet>
      <dgm:spPr/>
    </dgm:pt>
  </dgm:ptLst>
  <dgm:cxnLst>
    <dgm:cxn modelId="{F859AE05-2E1F-4BCA-A299-73F0ABCD608E}" type="presOf" srcId="{7292CA76-A8CE-4AFD-B6EC-4A5EBA5E23FE}" destId="{AC6DE989-0E5B-4832-B4D9-BE6F2A637622}" srcOrd="0" destOrd="0" presId="urn:microsoft.com/office/officeart/2005/8/layout/vList2"/>
    <dgm:cxn modelId="{39BCF734-0CC2-4DB5-ABCF-37CE6A91E152}" srcId="{7292CA76-A8CE-4AFD-B6EC-4A5EBA5E23FE}" destId="{B87D960B-7CD1-4183-893D-D054F97A4FF0}" srcOrd="2" destOrd="0" parTransId="{D6D7F890-0933-4AE9-8E7B-5058284FD689}" sibTransId="{EFAE131A-242D-4043-AF36-F6B70FABBCDB}"/>
    <dgm:cxn modelId="{D26C7C8E-A72C-42FE-A969-64B8213D55B5}" type="presOf" srcId="{B87D960B-7CD1-4183-893D-D054F97A4FF0}" destId="{A858E222-1313-4B82-BB72-F21D4F6DFAC1}" srcOrd="0" destOrd="0" presId="urn:microsoft.com/office/officeart/2005/8/layout/vList2"/>
    <dgm:cxn modelId="{0F5C7B91-7927-45A5-BCD8-603CF0118ABC}" type="presOf" srcId="{A8CF3380-29FB-42A8-AE04-4CCFD7E76EC3}" destId="{8F28AF98-45E6-4CD5-AF4C-81169BD62C42}" srcOrd="0" destOrd="0" presId="urn:microsoft.com/office/officeart/2005/8/layout/vList2"/>
    <dgm:cxn modelId="{8FF90F98-5143-4067-ACC0-7E421B2063D6}" srcId="{7292CA76-A8CE-4AFD-B6EC-4A5EBA5E23FE}" destId="{A8CF3380-29FB-42A8-AE04-4CCFD7E76EC3}" srcOrd="0" destOrd="0" parTransId="{FAF3E5F6-2A83-4C68-B17B-09C4C9177820}" sibTransId="{29F4F5BB-B8C0-440E-9475-179B9743E3E7}"/>
    <dgm:cxn modelId="{B9A30EF0-2051-4828-BBF9-E0431A70B067}" srcId="{7292CA76-A8CE-4AFD-B6EC-4A5EBA5E23FE}" destId="{2B817572-3BE7-4A22-B4A6-9BFC4E034771}" srcOrd="1" destOrd="0" parTransId="{439F94C3-1DE6-4CFA-B7B3-04FEDE6FA59A}" sibTransId="{1E6B931F-AA8F-4080-911A-364A19BE98F8}"/>
    <dgm:cxn modelId="{1927D4FB-ADAC-4E2D-8AA4-F2673824A233}" type="presOf" srcId="{2B817572-3BE7-4A22-B4A6-9BFC4E034771}" destId="{9D383FCE-B9D6-4836-9A5E-E2138336D4F3}" srcOrd="0" destOrd="0" presId="urn:microsoft.com/office/officeart/2005/8/layout/vList2"/>
    <dgm:cxn modelId="{52A99B4D-63B1-4C14-9FED-735A74D1D3F8}" type="presParOf" srcId="{AC6DE989-0E5B-4832-B4D9-BE6F2A637622}" destId="{8F28AF98-45E6-4CD5-AF4C-81169BD62C42}" srcOrd="0" destOrd="0" presId="urn:microsoft.com/office/officeart/2005/8/layout/vList2"/>
    <dgm:cxn modelId="{8940C1FD-4122-41CF-BD25-60A25D0502A2}" type="presParOf" srcId="{AC6DE989-0E5B-4832-B4D9-BE6F2A637622}" destId="{8A82590C-25C1-4EDE-9185-86B660110483}" srcOrd="1" destOrd="0" presId="urn:microsoft.com/office/officeart/2005/8/layout/vList2"/>
    <dgm:cxn modelId="{A9C8EC4A-C728-41B2-B35D-2141E9F1BC8F}" type="presParOf" srcId="{AC6DE989-0E5B-4832-B4D9-BE6F2A637622}" destId="{9D383FCE-B9D6-4836-9A5E-E2138336D4F3}" srcOrd="2" destOrd="0" presId="urn:microsoft.com/office/officeart/2005/8/layout/vList2"/>
    <dgm:cxn modelId="{48D338F0-E2C2-4A5E-8448-22C33298B82F}" type="presParOf" srcId="{AC6DE989-0E5B-4832-B4D9-BE6F2A637622}" destId="{27E60381-2721-4149-AF67-73393CA0F5B9}" srcOrd="3" destOrd="0" presId="urn:microsoft.com/office/officeart/2005/8/layout/vList2"/>
    <dgm:cxn modelId="{EFD8C874-9694-4097-8F36-7AC9B5204DCA}" type="presParOf" srcId="{AC6DE989-0E5B-4832-B4D9-BE6F2A637622}" destId="{A858E222-1313-4B82-BB72-F21D4F6DFAC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96098-7893-451D-9A15-6343EBC6D265}">
      <dsp:nvSpPr>
        <dsp:cNvPr id="0" name=""/>
        <dsp:cNvSpPr/>
      </dsp:nvSpPr>
      <dsp:spPr>
        <a:xfrm>
          <a:off x="0" y="919003"/>
          <a:ext cx="5098256" cy="69556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Giới thiệu bài toán</a:t>
          </a:r>
        </a:p>
      </dsp:txBody>
      <dsp:txXfrm>
        <a:off x="33955" y="952958"/>
        <a:ext cx="5030346" cy="627655"/>
      </dsp:txXfrm>
    </dsp:sp>
    <dsp:sp modelId="{49B7ED65-25C5-459A-94AC-E2DD5D6EF8A5}">
      <dsp:nvSpPr>
        <dsp:cNvPr id="0" name=""/>
        <dsp:cNvSpPr/>
      </dsp:nvSpPr>
      <dsp:spPr>
        <a:xfrm>
          <a:off x="0" y="1698088"/>
          <a:ext cx="5098256" cy="695565"/>
        </a:xfrm>
        <a:prstGeom prst="roundRect">
          <a:avLst/>
        </a:prstGeom>
        <a:solidFill>
          <a:schemeClr val="accent5">
            <a:hueOff val="531780"/>
            <a:satOff val="-5973"/>
            <a:lumOff val="-12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Giới thiệu mô hình SIFRank</a:t>
          </a:r>
        </a:p>
      </dsp:txBody>
      <dsp:txXfrm>
        <a:off x="33955" y="1732043"/>
        <a:ext cx="5030346" cy="627655"/>
      </dsp:txXfrm>
    </dsp:sp>
    <dsp:sp modelId="{B3CA0EA2-CCA2-45BF-B1F1-F47F0535F6F0}">
      <dsp:nvSpPr>
        <dsp:cNvPr id="0" name=""/>
        <dsp:cNvSpPr/>
      </dsp:nvSpPr>
      <dsp:spPr>
        <a:xfrm>
          <a:off x="0" y="2477173"/>
          <a:ext cx="5098256" cy="695565"/>
        </a:xfrm>
        <a:prstGeom prst="roundRect">
          <a:avLst/>
        </a:prstGeom>
        <a:solidFill>
          <a:schemeClr val="accent5">
            <a:hueOff val="1063560"/>
            <a:satOff val="-11946"/>
            <a:lumOff val="-25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Mô hình SIFRank cho tiếng Anh</a:t>
          </a:r>
        </a:p>
      </dsp:txBody>
      <dsp:txXfrm>
        <a:off x="33955" y="2511128"/>
        <a:ext cx="5030346" cy="627655"/>
      </dsp:txXfrm>
    </dsp:sp>
    <dsp:sp modelId="{53234960-3E92-4F80-8F0D-22704C6D49D3}">
      <dsp:nvSpPr>
        <dsp:cNvPr id="0" name=""/>
        <dsp:cNvSpPr/>
      </dsp:nvSpPr>
      <dsp:spPr>
        <a:xfrm>
          <a:off x="0" y="3256258"/>
          <a:ext cx="5098256" cy="695565"/>
        </a:xfrm>
        <a:prstGeom prst="roundRect">
          <a:avLst/>
        </a:prstGeom>
        <a:solidFill>
          <a:schemeClr val="accent5">
            <a:hueOff val="1595340"/>
            <a:satOff val="-17918"/>
            <a:lumOff val="-38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Mô hình SIFRank cho tiếng Việt</a:t>
          </a:r>
        </a:p>
      </dsp:txBody>
      <dsp:txXfrm>
        <a:off x="33955" y="3290213"/>
        <a:ext cx="5030346" cy="627655"/>
      </dsp:txXfrm>
    </dsp:sp>
    <dsp:sp modelId="{5BC6F64F-4AAC-41BA-BE6E-2E6AB0B78D30}">
      <dsp:nvSpPr>
        <dsp:cNvPr id="0" name=""/>
        <dsp:cNvSpPr/>
      </dsp:nvSpPr>
      <dsp:spPr>
        <a:xfrm>
          <a:off x="0" y="4035343"/>
          <a:ext cx="5098256" cy="695565"/>
        </a:xfrm>
        <a:prstGeom prst="roundRect">
          <a:avLst/>
        </a:prstGeom>
        <a:solidFill>
          <a:schemeClr val="accent5">
            <a:hueOff val="2127120"/>
            <a:satOff val="-23891"/>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Đánh giá </a:t>
          </a:r>
        </a:p>
      </dsp:txBody>
      <dsp:txXfrm>
        <a:off x="33955" y="4069298"/>
        <a:ext cx="5030346" cy="6276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B21723-2B60-43D0-BD79-4C0BA3C8E8E4}">
      <dsp:nvSpPr>
        <dsp:cNvPr id="0" name=""/>
        <dsp:cNvSpPr/>
      </dsp:nvSpPr>
      <dsp:spPr>
        <a:xfrm>
          <a:off x="0" y="44188"/>
          <a:ext cx="5098256" cy="181352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Là bài toán quan trọng trong những bài toán về xử lý ngôn ngữ tự nhiên.</a:t>
          </a:r>
        </a:p>
      </dsp:txBody>
      <dsp:txXfrm>
        <a:off x="88529" y="132717"/>
        <a:ext cx="4921198" cy="1636467"/>
      </dsp:txXfrm>
    </dsp:sp>
    <dsp:sp modelId="{298D4340-5598-4AAC-82AA-268B3AEA61DC}">
      <dsp:nvSpPr>
        <dsp:cNvPr id="0" name=""/>
        <dsp:cNvSpPr/>
      </dsp:nvSpPr>
      <dsp:spPr>
        <a:xfrm>
          <a:off x="0" y="1918193"/>
          <a:ext cx="5098256" cy="1813525"/>
        </a:xfrm>
        <a:prstGeom prst="round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Là bài toán cần xử lý khi muốn tự động tóm tắt văn bản, cũng cho phép tìm kiếm nhanh hơn và chính xác hơn những văn bản chuyên sâu</a:t>
          </a:r>
        </a:p>
      </dsp:txBody>
      <dsp:txXfrm>
        <a:off x="88529" y="2006722"/>
        <a:ext cx="4921198" cy="1636467"/>
      </dsp:txXfrm>
    </dsp:sp>
    <dsp:sp modelId="{B15BBD51-5060-48FA-BF08-E1419B75230D}">
      <dsp:nvSpPr>
        <dsp:cNvPr id="0" name=""/>
        <dsp:cNvSpPr/>
      </dsp:nvSpPr>
      <dsp:spPr>
        <a:xfrm>
          <a:off x="0" y="3792198"/>
          <a:ext cx="5098256" cy="1813525"/>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Đặc biệt, trong hoàn cảnh khối lượng thông tin con người có thể tiếp cận được là rất nhiều như hiện tại, bài toán này càng cần được xử lý triệt để, kể cả về hiệu năng lẫn độ chính xác. </a:t>
          </a:r>
        </a:p>
      </dsp:txBody>
      <dsp:txXfrm>
        <a:off x="88529" y="3880727"/>
        <a:ext cx="4921198" cy="16364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FC05D3-017C-4AB1-97C0-F852D59E5AD6}">
      <dsp:nvSpPr>
        <dsp:cNvPr id="0" name=""/>
        <dsp:cNvSpPr/>
      </dsp:nvSpPr>
      <dsp:spPr>
        <a:xfrm>
          <a:off x="378386" y="2991"/>
          <a:ext cx="4341483" cy="260489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Trích rút các keyphrase từ văn bản dựa trên mô hình học không giám sát.</a:t>
          </a:r>
        </a:p>
      </dsp:txBody>
      <dsp:txXfrm>
        <a:off x="378386" y="2991"/>
        <a:ext cx="4341483" cy="2604890"/>
      </dsp:txXfrm>
    </dsp:sp>
    <dsp:sp modelId="{8D01C862-2A37-41DD-A937-5E82CE03D4C4}">
      <dsp:nvSpPr>
        <dsp:cNvPr id="0" name=""/>
        <dsp:cNvSpPr/>
      </dsp:nvSpPr>
      <dsp:spPr>
        <a:xfrm>
          <a:off x="378386" y="3042030"/>
          <a:ext cx="4341483" cy="2604890"/>
        </a:xfrm>
        <a:prstGeom prst="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Sử dụng các mô hình pretrain language model như BERT, ELMo, Glove để tính toán các word vector, từ đó tăng độ chính xác</a:t>
          </a:r>
        </a:p>
      </dsp:txBody>
      <dsp:txXfrm>
        <a:off x="378386" y="3042030"/>
        <a:ext cx="4341483" cy="26048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8AF98-45E6-4CD5-AF4C-81169BD62C42}">
      <dsp:nvSpPr>
        <dsp:cNvPr id="0" name=""/>
        <dsp:cNvSpPr/>
      </dsp:nvSpPr>
      <dsp:spPr>
        <a:xfrm>
          <a:off x="0" y="57936"/>
          <a:ext cx="5098256" cy="180435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Sử dụng 160 văn bản trong bộ dữ liệu đã crawl được để tiến hành gán nhãn các keyphrase.</a:t>
          </a:r>
        </a:p>
      </dsp:txBody>
      <dsp:txXfrm>
        <a:off x="88082" y="146018"/>
        <a:ext cx="4922092" cy="1628195"/>
      </dsp:txXfrm>
    </dsp:sp>
    <dsp:sp modelId="{9D383FCE-B9D6-4836-9A5E-E2138336D4F3}">
      <dsp:nvSpPr>
        <dsp:cNvPr id="0" name=""/>
        <dsp:cNvSpPr/>
      </dsp:nvSpPr>
      <dsp:spPr>
        <a:xfrm>
          <a:off x="0" y="1922776"/>
          <a:ext cx="5098256" cy="1804359"/>
        </a:xfrm>
        <a:prstGeom prst="round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Sử dụng SIFRank cùng với hai phương pháp khác là YAKE và ti-idf để trích xuất keyphrase cho các văn bản (mỗi phương pháp sẽ lấy ra 10 keyphrase tốt nhất).</a:t>
          </a:r>
        </a:p>
      </dsp:txBody>
      <dsp:txXfrm>
        <a:off x="88082" y="2010858"/>
        <a:ext cx="4922092" cy="1628195"/>
      </dsp:txXfrm>
    </dsp:sp>
    <dsp:sp modelId="{A858E222-1313-4B82-BB72-F21D4F6DFAC1}">
      <dsp:nvSpPr>
        <dsp:cNvPr id="0" name=""/>
        <dsp:cNvSpPr/>
      </dsp:nvSpPr>
      <dsp:spPr>
        <a:xfrm>
          <a:off x="0" y="3787615"/>
          <a:ext cx="5098256" cy="1804359"/>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Đọc văn bản và các ứng cử viên, chọn ra các keyphrase đúng trong tập ứng cử viên để làm nhãn đúng cho văn bản</a:t>
          </a:r>
        </a:p>
      </dsp:txBody>
      <dsp:txXfrm>
        <a:off x="88082" y="3875697"/>
        <a:ext cx="4922092" cy="16281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CF6DAB-1011-4E5B-B6F4-56DCEEEE76EB}" type="datetimeFigureOut">
              <a:rPr lang="vi-VN"/>
              <a:t>17/06/2020</a:t>
            </a:fld>
            <a:endParaRPr lang="vi-VN"/>
          </a:p>
        </p:txBody>
      </p:sp>
      <p:sp>
        <p:nvSpPr>
          <p:cNvPr id="4" name="Chỗ dành sẵn cho Hình ảnh của Bản chiế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839ABE-C647-4105-8C58-260255F0257A}" type="slidenum">
              <a:rPr lang="vi-VN"/>
              <a:t>‹#›</a:t>
            </a:fld>
            <a:endParaRPr lang="vi-VN"/>
          </a:p>
        </p:txBody>
      </p:sp>
    </p:spTree>
    <p:extLst>
      <p:ext uri="{BB962C8B-B14F-4D97-AF65-F5344CB8AC3E}">
        <p14:creationId xmlns:p14="http://schemas.microsoft.com/office/powerpoint/2010/main" val="1591867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Ở </a:t>
            </a:r>
            <a:r>
              <a:rPr lang="en-US" err="1"/>
              <a:t>đây</a:t>
            </a:r>
            <a:r>
              <a:rPr lang="en-US"/>
              <a:t> ta </a:t>
            </a:r>
            <a:r>
              <a:rPr lang="en-US" err="1"/>
              <a:t>có</a:t>
            </a:r>
            <a:r>
              <a:rPr lang="en-US"/>
              <a:t> </a:t>
            </a:r>
            <a:r>
              <a:rPr lang="en-US" err="1"/>
              <a:t>thể</a:t>
            </a:r>
            <a:r>
              <a:rPr lang="en-US"/>
              <a:t> </a:t>
            </a:r>
            <a:r>
              <a:rPr lang="en-US" err="1"/>
              <a:t>thấy</a:t>
            </a:r>
            <a:r>
              <a:rPr lang="en-US"/>
              <a:t> </a:t>
            </a:r>
            <a:r>
              <a:rPr lang="en-US" err="1"/>
              <a:t>với</a:t>
            </a:r>
            <a:r>
              <a:rPr lang="en-US"/>
              <a:t> </a:t>
            </a:r>
            <a:r>
              <a:rPr lang="en-US" err="1"/>
              <a:t>từ</a:t>
            </a:r>
            <a:r>
              <a:rPr lang="en-US"/>
              <a:t> </a:t>
            </a:r>
            <a:r>
              <a:rPr lang="en-US" err="1"/>
              <a:t>xuất</a:t>
            </a:r>
            <a:r>
              <a:rPr lang="en-US"/>
              <a:t> </a:t>
            </a:r>
            <a:r>
              <a:rPr lang="en-US" err="1"/>
              <a:t>hiện</a:t>
            </a:r>
            <a:r>
              <a:rPr lang="en-US"/>
              <a:t> </a:t>
            </a:r>
            <a:r>
              <a:rPr lang="en-US" err="1"/>
              <a:t>càng</a:t>
            </a:r>
            <a:r>
              <a:rPr lang="en-US"/>
              <a:t> </a:t>
            </a:r>
            <a:r>
              <a:rPr lang="en-US" err="1"/>
              <a:t>nhiều</a:t>
            </a:r>
            <a:r>
              <a:rPr lang="en-US"/>
              <a:t> </a:t>
            </a:r>
            <a:r>
              <a:rPr lang="en-US" err="1"/>
              <a:t>thì</a:t>
            </a:r>
            <a:r>
              <a:rPr lang="en-US"/>
              <a:t> </a:t>
            </a:r>
            <a:r>
              <a:rPr lang="en-US" err="1"/>
              <a:t>trọng</a:t>
            </a:r>
            <a:r>
              <a:rPr lang="en-US"/>
              <a:t> </a:t>
            </a:r>
            <a:r>
              <a:rPr lang="en-US" err="1"/>
              <a:t>số</a:t>
            </a:r>
            <a:r>
              <a:rPr lang="en-US"/>
              <a:t> a </a:t>
            </a:r>
            <a:r>
              <a:rPr lang="en-US" err="1"/>
              <a:t>càng</a:t>
            </a:r>
            <a:r>
              <a:rPr lang="en-US"/>
              <a:t> </a:t>
            </a:r>
            <a:r>
              <a:rPr lang="en-US" err="1"/>
              <a:t>nhỏ</a:t>
            </a:r>
            <a:r>
              <a:rPr lang="en-US"/>
              <a:t>.</a:t>
            </a:r>
          </a:p>
          <a:p>
            <a:r>
              <a:rPr lang="en-US" err="1"/>
              <a:t>Để</a:t>
            </a:r>
            <a:r>
              <a:rPr lang="en-US"/>
              <a:t> </a:t>
            </a:r>
            <a:r>
              <a:rPr lang="en-US" err="1"/>
              <a:t>thu</a:t>
            </a:r>
            <a:r>
              <a:rPr lang="en-US"/>
              <a:t> </a:t>
            </a:r>
            <a:r>
              <a:rPr lang="en-US" err="1"/>
              <a:t>được</a:t>
            </a:r>
            <a:r>
              <a:rPr lang="en-US"/>
              <a:t> </a:t>
            </a:r>
            <a:r>
              <a:rPr lang="en-US" err="1"/>
              <a:t>emdedding</a:t>
            </a:r>
            <a:r>
              <a:rPr lang="en-US"/>
              <a:t> </a:t>
            </a:r>
            <a:r>
              <a:rPr lang="en-US" err="1"/>
              <a:t>cuối</a:t>
            </a:r>
            <a:r>
              <a:rPr lang="en-US"/>
              <a:t> </a:t>
            </a:r>
            <a:r>
              <a:rPr lang="en-US" err="1"/>
              <a:t>cùng</a:t>
            </a:r>
            <a:r>
              <a:rPr lang="en-US"/>
              <a:t> </a:t>
            </a:r>
            <a:r>
              <a:rPr lang="en-US" err="1"/>
              <a:t>của</a:t>
            </a:r>
            <a:r>
              <a:rPr lang="en-US"/>
              <a:t> </a:t>
            </a:r>
            <a:r>
              <a:rPr lang="en-US" err="1"/>
              <a:t>câu</a:t>
            </a:r>
            <a:r>
              <a:rPr lang="en-US"/>
              <a:t> </a:t>
            </a:r>
            <a:r>
              <a:rPr lang="en-US" err="1"/>
              <a:t>thì</a:t>
            </a:r>
            <a:r>
              <a:rPr lang="en-US"/>
              <a:t> </a:t>
            </a:r>
            <a:r>
              <a:rPr lang="en-US" err="1"/>
              <a:t>thực</a:t>
            </a:r>
            <a:r>
              <a:rPr lang="en-US"/>
              <a:t> </a:t>
            </a:r>
            <a:r>
              <a:rPr lang="en-US" err="1"/>
              <a:t>hiện</a:t>
            </a:r>
            <a:r>
              <a:rPr lang="en-US"/>
              <a:t> SVD </a:t>
            </a:r>
            <a:r>
              <a:rPr lang="en-US" err="1"/>
              <a:t>trên</a:t>
            </a:r>
            <a:r>
              <a:rPr lang="en-US"/>
              <a:t> ma </a:t>
            </a:r>
            <a:r>
              <a:rPr lang="en-US" err="1"/>
              <a:t>trận</a:t>
            </a:r>
            <a:r>
              <a:rPr lang="en-US"/>
              <a:t> X </a:t>
            </a:r>
            <a:r>
              <a:rPr lang="en-US" err="1"/>
              <a:t>với</a:t>
            </a:r>
            <a:r>
              <a:rPr lang="en-US"/>
              <a:t> </a:t>
            </a:r>
            <a:r>
              <a:rPr lang="en-US" err="1"/>
              <a:t>mỗi</a:t>
            </a:r>
            <a:r>
              <a:rPr lang="en-US"/>
              <a:t> </a:t>
            </a:r>
            <a:r>
              <a:rPr lang="en-US" err="1"/>
              <a:t>cột</a:t>
            </a:r>
            <a:r>
              <a:rPr lang="en-US"/>
              <a:t> </a:t>
            </a:r>
            <a:r>
              <a:rPr lang="en-US" err="1"/>
              <a:t>của</a:t>
            </a:r>
            <a:r>
              <a:rPr lang="en-US"/>
              <a:t> ma </a:t>
            </a:r>
            <a:r>
              <a:rPr lang="en-US" err="1"/>
              <a:t>trận</a:t>
            </a:r>
            <a:r>
              <a:rPr lang="en-US"/>
              <a:t> X </a:t>
            </a:r>
            <a:r>
              <a:rPr lang="en-US" err="1"/>
              <a:t>là</a:t>
            </a:r>
            <a:r>
              <a:rPr lang="en-US"/>
              <a:t> </a:t>
            </a:r>
            <a:r>
              <a:rPr lang="en-US" err="1"/>
              <a:t>một</a:t>
            </a:r>
            <a:r>
              <a:rPr lang="en-US"/>
              <a:t> vector cs </a:t>
            </a:r>
            <a:r>
              <a:rPr lang="en-US" err="1"/>
              <a:t>và</a:t>
            </a:r>
            <a:r>
              <a:rPr lang="en-US"/>
              <a:t> </a:t>
            </a:r>
            <a:r>
              <a:rPr lang="en-US" err="1"/>
              <a:t>loại</a:t>
            </a:r>
            <a:r>
              <a:rPr lang="en-US"/>
              <a:t> </a:t>
            </a:r>
            <a:r>
              <a:rPr lang="en-US" err="1"/>
              <a:t>bỏ</a:t>
            </a:r>
            <a:r>
              <a:rPr lang="en-US"/>
              <a:t> </a:t>
            </a:r>
            <a:r>
              <a:rPr lang="en-US" err="1"/>
              <a:t>đi</a:t>
            </a:r>
            <a:r>
              <a:rPr lang="en-US"/>
              <a:t> </a:t>
            </a:r>
            <a:r>
              <a:rPr lang="en-US" err="1"/>
              <a:t>trị</a:t>
            </a:r>
            <a:r>
              <a:rPr lang="en-US"/>
              <a:t> </a:t>
            </a:r>
            <a:r>
              <a:rPr lang="en-US" err="1"/>
              <a:t>riêng</a:t>
            </a:r>
            <a:r>
              <a:rPr lang="en-US"/>
              <a:t> </a:t>
            </a:r>
            <a:r>
              <a:rPr lang="en-US" err="1"/>
              <a:t>đầu</a:t>
            </a:r>
            <a:r>
              <a:rPr lang="en-US"/>
              <a:t> </a:t>
            </a:r>
            <a:r>
              <a:rPr lang="en-US" err="1"/>
              <a:t>tiên</a:t>
            </a:r>
            <a:endParaRPr lang="en-US" err="1">
              <a:cs typeface="Calibri"/>
            </a:endParaRPr>
          </a:p>
        </p:txBody>
      </p:sp>
      <p:sp>
        <p:nvSpPr>
          <p:cNvPr id="4" name="Chỗ dành sẵn cho Số hiệu Bản chiếu 3"/>
          <p:cNvSpPr>
            <a:spLocks noGrp="1"/>
          </p:cNvSpPr>
          <p:nvPr>
            <p:ph type="sldNum" sz="quarter" idx="5"/>
          </p:nvPr>
        </p:nvSpPr>
        <p:spPr/>
        <p:txBody>
          <a:bodyPr/>
          <a:lstStyle/>
          <a:p>
            <a:fld id="{0C839ABE-C647-4105-8C58-260255F0257A}" type="slidenum">
              <a:rPr lang="vi-VN"/>
              <a:t>6</a:t>
            </a:fld>
            <a:endParaRPr lang="vi-VN"/>
          </a:p>
        </p:txBody>
      </p:sp>
    </p:spTree>
    <p:extLst>
      <p:ext uri="{BB962C8B-B14F-4D97-AF65-F5344CB8AC3E}">
        <p14:creationId xmlns:p14="http://schemas.microsoft.com/office/powerpoint/2010/main" val="484136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latin typeface="Arial" panose="020B0604020202020204" pitchFamily="34" charset="0"/>
                <a:cs typeface="Arial" panose="020B0604020202020204" pitchFamily="34" charset="0"/>
              </a:rPr>
              <a:t>NP: cụm danh từ</a:t>
            </a:r>
          </a:p>
          <a:p>
            <a:r>
              <a:rPr lang="en-US">
                <a:latin typeface="Arial" panose="020B0604020202020204" pitchFamily="34" charset="0"/>
                <a:cs typeface="Arial" panose="020B0604020202020204" pitchFamily="34" charset="0"/>
              </a:rPr>
              <a:t>V: Động từ</a:t>
            </a:r>
          </a:p>
          <a:p>
            <a:r>
              <a:rPr lang="en-US">
                <a:latin typeface="Arial" panose="020B0604020202020204" pitchFamily="34" charset="0"/>
                <a:cs typeface="Arial" panose="020B0604020202020204" pitchFamily="34" charset="0"/>
              </a:rPr>
              <a:t>N.*: các loại danh từ</a:t>
            </a:r>
          </a:p>
          <a:p>
            <a:r>
              <a:rPr lang="en-US">
                <a:latin typeface="Arial" panose="020B0604020202020204" pitchFamily="34" charset="0"/>
                <a:cs typeface="Arial" panose="020B0604020202020204" pitchFamily="34" charset="0"/>
              </a:rPr>
              <a:t>M: chữ số/ số lượng</a:t>
            </a:r>
          </a:p>
          <a:p>
            <a:r>
              <a:rPr lang="en-US">
                <a:latin typeface="Arial" panose="020B0604020202020204" pitchFamily="34" charset="0"/>
                <a:cs typeface="Arial" panose="020B0604020202020204" pitchFamily="34" charset="0"/>
              </a:rPr>
              <a:t>P: Đại từ</a:t>
            </a:r>
          </a:p>
          <a:p>
            <a:endParaRPr lang="en-US"/>
          </a:p>
          <a:p>
            <a:endParaRPr lang="en-US"/>
          </a:p>
        </p:txBody>
      </p:sp>
      <p:sp>
        <p:nvSpPr>
          <p:cNvPr id="4" name="Chỗ dành sẵn cho Số hiệu Bản chiếu 3"/>
          <p:cNvSpPr>
            <a:spLocks noGrp="1"/>
          </p:cNvSpPr>
          <p:nvPr>
            <p:ph type="sldNum" sz="quarter" idx="5"/>
          </p:nvPr>
        </p:nvSpPr>
        <p:spPr/>
        <p:txBody>
          <a:bodyPr/>
          <a:lstStyle/>
          <a:p>
            <a:fld id="{0C839ABE-C647-4105-8C58-260255F0257A}" type="slidenum">
              <a:rPr lang="vi-VN" smtClean="0"/>
              <a:t>11</a:t>
            </a:fld>
            <a:endParaRPr lang="vi-VN"/>
          </a:p>
        </p:txBody>
      </p:sp>
    </p:spTree>
    <p:extLst>
      <p:ext uri="{BB962C8B-B14F-4D97-AF65-F5344CB8AC3E}">
        <p14:creationId xmlns:p14="http://schemas.microsoft.com/office/powerpoint/2010/main" val="1392640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vi-VN"/>
              <a:t>Bấm để sửa kiểu tiêu đề Bản cái</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A0EC2761-52B0-42C5-B01B-DF8F69615AE5}"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287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A0EC2761-52B0-42C5-B01B-DF8F69615AE5}"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814199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êu đề Dọc và Văn bản">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A0EC2761-52B0-42C5-B01B-DF8F69615AE5}"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69767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EC2761-52B0-42C5-B01B-DF8F69615AE5}" type="datetimeFigureOut">
              <a:rPr lang="en-US" smtClean="0"/>
              <a:t>6/17/2020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354448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A0EC2761-52B0-42C5-B01B-DF8F69615AE5}"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45322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Đầu trang của Phầ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vi-VN"/>
              <a:t>Bấm để sửa kiểu tiêu đề Bản cái</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A0EC2761-52B0-42C5-B01B-DF8F69615AE5}"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233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A0EC2761-52B0-42C5-B01B-DF8F69615AE5}" type="datetimeFigureOut">
              <a:rPr lang="en-US" smtClean="0"/>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3712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vi-VN"/>
              <a:t>Bấm để sửa kiểu tiêu đề Bản cái</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822960" y="2582334"/>
            <a:ext cx="3703320" cy="3286760"/>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4663440" y="2582334"/>
            <a:ext cx="3703320" cy="3286760"/>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A0EC2761-52B0-42C5-B01B-DF8F69615AE5}" type="datetimeFigureOut">
              <a:rPr lang="en-US" smtClean="0"/>
              <a:t>6/17/2020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115679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A0EC2761-52B0-42C5-B01B-DF8F69615AE5}" type="datetimeFigureOut">
              <a:rPr lang="en-US" smtClean="0"/>
              <a:t>6/17/2020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00439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rống">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0EC2761-52B0-42C5-B01B-DF8F69615AE5}" type="datetimeFigureOut">
              <a:rPr lang="en-US" smtClean="0"/>
              <a:t>6/17/2020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895165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Nội dung với Chú thích">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vi-VN"/>
              <a:t>Bấm để sửa kiểu tiêu đề Bản cái</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A0EC2761-52B0-42C5-B01B-DF8F69615AE5}" type="datetimeFigureOut">
              <a:rPr lang="en-US" smtClean="0"/>
              <a:t>6/17/2020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02EBBDA-6239-48A4-BF42-145536EAE284}" type="slidenum">
              <a:rPr lang="en-US" smtClean="0"/>
              <a:t>‹#›</a:t>
            </a:fld>
            <a:endParaRPr lang="en-US"/>
          </a:p>
        </p:txBody>
      </p:sp>
    </p:spTree>
    <p:extLst>
      <p:ext uri="{BB962C8B-B14F-4D97-AF65-F5344CB8AC3E}">
        <p14:creationId xmlns:p14="http://schemas.microsoft.com/office/powerpoint/2010/main" val="4014255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nh với Chú thích">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A0EC2761-52B0-42C5-B01B-DF8F69615AE5}" type="datetimeFigureOut">
              <a:rPr lang="en-US" smtClean="0"/>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050868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vi-VN"/>
              <a:t>Bấm để sửa kiểu tiêu đề Bản cái</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0EC2761-52B0-42C5-B01B-DF8F69615AE5}" type="datetimeFigureOut">
              <a:rPr lang="en-US" smtClean="0"/>
              <a:t>6/17/2020</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A02EBBDA-6239-48A4-BF42-145536EAE284}"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1288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document/8954611"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github.com/sunyilgdx/SIFRan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8426" y="1582532"/>
            <a:ext cx="7787148" cy="1646195"/>
          </a:xfrm>
        </p:spPr>
        <p:txBody>
          <a:bodyPr>
            <a:normAutofit/>
          </a:bodyPr>
          <a:lstStyle/>
          <a:p>
            <a:pPr algn="ctr"/>
            <a:r>
              <a:rPr lang="en-US" sz="5400" err="1">
                <a:latin typeface="Arial" panose="020B0604020202020204" pitchFamily="34" charset="0"/>
                <a:cs typeface="Arial" panose="020B0604020202020204" pitchFamily="34" charset="0"/>
              </a:rPr>
              <a:t>Báo</a:t>
            </a:r>
            <a:r>
              <a:rPr lang="en-US" sz="5400">
                <a:latin typeface="Arial" panose="020B0604020202020204" pitchFamily="34" charset="0"/>
                <a:cs typeface="Arial" panose="020B0604020202020204" pitchFamily="34" charset="0"/>
              </a:rPr>
              <a:t> </a:t>
            </a:r>
            <a:r>
              <a:rPr lang="en-US" sz="5400" err="1">
                <a:latin typeface="Arial" panose="020B0604020202020204" pitchFamily="34" charset="0"/>
                <a:cs typeface="Arial" panose="020B0604020202020204" pitchFamily="34" charset="0"/>
              </a:rPr>
              <a:t>cáo</a:t>
            </a:r>
            <a:r>
              <a:rPr lang="en-US" sz="5400">
                <a:latin typeface="Arial" panose="020B0604020202020204" pitchFamily="34" charset="0"/>
                <a:cs typeface="Arial" panose="020B0604020202020204" pitchFamily="34" charset="0"/>
              </a:rPr>
              <a:t> </a:t>
            </a:r>
            <a:r>
              <a:rPr lang="en-US" sz="5400" err="1">
                <a:latin typeface="Arial" panose="020B0604020202020204" pitchFamily="34" charset="0"/>
                <a:cs typeface="Arial" panose="020B0604020202020204" pitchFamily="34" charset="0"/>
              </a:rPr>
              <a:t>bài</a:t>
            </a:r>
            <a:r>
              <a:rPr lang="en-US" sz="5400">
                <a:latin typeface="Arial" panose="020B0604020202020204" pitchFamily="34" charset="0"/>
                <a:cs typeface="Arial" panose="020B0604020202020204" pitchFamily="34" charset="0"/>
              </a:rPr>
              <a:t> </a:t>
            </a:r>
            <a:r>
              <a:rPr lang="en-US" sz="5400" err="1">
                <a:latin typeface="Arial" panose="020B0604020202020204" pitchFamily="34" charset="0"/>
                <a:cs typeface="Arial" panose="020B0604020202020204" pitchFamily="34" charset="0"/>
              </a:rPr>
              <a:t>tập</a:t>
            </a:r>
            <a:r>
              <a:rPr lang="en-US" sz="5400">
                <a:latin typeface="Arial" panose="020B0604020202020204" pitchFamily="34" charset="0"/>
                <a:cs typeface="Arial" panose="020B0604020202020204" pitchFamily="34" charset="0"/>
              </a:rPr>
              <a:t> </a:t>
            </a:r>
            <a:r>
              <a:rPr lang="en-US" sz="5400" err="1">
                <a:latin typeface="Arial" panose="020B0604020202020204" pitchFamily="34" charset="0"/>
                <a:cs typeface="Arial" panose="020B0604020202020204" pitchFamily="34" charset="0"/>
              </a:rPr>
              <a:t>lớn</a:t>
            </a:r>
            <a:br>
              <a:rPr lang="en-US" sz="4400">
                <a:latin typeface="Arial" panose="020B0604020202020204" pitchFamily="34" charset="0"/>
                <a:cs typeface="Arial" panose="020B0604020202020204" pitchFamily="34" charset="0"/>
              </a:rPr>
            </a:br>
            <a:r>
              <a:rPr lang="en-US" sz="4400" err="1">
                <a:latin typeface="Arial" panose="020B0604020202020204" pitchFamily="34" charset="0"/>
                <a:cs typeface="Arial" panose="020B0604020202020204" pitchFamily="34" charset="0"/>
              </a:rPr>
              <a:t>Keyphrase</a:t>
            </a:r>
            <a:r>
              <a:rPr lang="en-US" sz="4400">
                <a:latin typeface="Arial" panose="020B0604020202020204" pitchFamily="34" charset="0"/>
                <a:cs typeface="Arial" panose="020B0604020202020204" pitchFamily="34" charset="0"/>
              </a:rPr>
              <a:t> extraction </a:t>
            </a:r>
            <a:r>
              <a:rPr lang="en-US" sz="4400" err="1">
                <a:latin typeface="Arial" panose="020B0604020202020204" pitchFamily="34" charset="0"/>
                <a:cs typeface="Arial" panose="020B0604020202020204" pitchFamily="34" charset="0"/>
              </a:rPr>
              <a:t>SIFRank</a:t>
            </a:r>
            <a:endParaRPr lang="en-US" sz="440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084006" y="3774207"/>
            <a:ext cx="7543800" cy="1143000"/>
          </a:xfrm>
        </p:spPr>
        <p:txBody>
          <a:bodyPr>
            <a:normAutofit/>
          </a:bodyPr>
          <a:lstStyle/>
          <a:p>
            <a:r>
              <a:rPr lang="en-US" sz="3600">
                <a:latin typeface="Arial" panose="020B0604020202020204" pitchFamily="34" charset="0"/>
                <a:cs typeface="Arial" panose="020B0604020202020204" pitchFamily="34" charset="0"/>
              </a:rPr>
              <a:t>GVHD: Nguyễn Kiêm Hiếu</a:t>
            </a:r>
          </a:p>
        </p:txBody>
      </p:sp>
      <p:sp>
        <p:nvSpPr>
          <p:cNvPr id="4" name="TextBox 3">
            <a:extLst>
              <a:ext uri="{FF2B5EF4-FFF2-40B4-BE49-F238E27FC236}">
                <a16:creationId xmlns:a16="http://schemas.microsoft.com/office/drawing/2014/main" id="{25EE4C90-0CAE-4A71-9316-ED371EF42644}"/>
              </a:ext>
            </a:extLst>
          </p:cNvPr>
          <p:cNvSpPr txBox="1"/>
          <p:nvPr/>
        </p:nvSpPr>
        <p:spPr>
          <a:xfrm>
            <a:off x="1570704" y="4596429"/>
            <a:ext cx="6245940" cy="18876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lnSpc>
                <a:spcPct val="90000"/>
              </a:lnSpc>
              <a:spcBef>
                <a:spcPts val="750"/>
              </a:spcBef>
            </a:pPr>
            <a:r>
              <a:rPr lang="en-US" sz="2000">
                <a:latin typeface="Arial" panose="020B0604020202020204" pitchFamily="34" charset="0"/>
                <a:ea typeface="+mn-lt"/>
                <a:cs typeface="Arial" panose="020B0604020202020204" pitchFamily="34" charset="0"/>
              </a:rPr>
              <a:t>Nhóm 9 :	Phạm Hùng Cường           20160576</a:t>
            </a:r>
            <a:endParaRPr lang="en-US" sz="2000">
              <a:latin typeface="Arial" panose="020B0604020202020204" pitchFamily="34" charset="0"/>
              <a:cs typeface="Arial" panose="020B0604020202020204" pitchFamily="34" charset="0"/>
            </a:endParaRPr>
          </a:p>
          <a:p>
            <a:pPr algn="r">
              <a:lnSpc>
                <a:spcPct val="90000"/>
              </a:lnSpc>
              <a:spcBef>
                <a:spcPts val="750"/>
              </a:spcBef>
            </a:pPr>
            <a:r>
              <a:rPr lang="en-US" sz="2000">
                <a:latin typeface="Arial" panose="020B0604020202020204" pitchFamily="34" charset="0"/>
                <a:ea typeface="+mn-lt"/>
                <a:cs typeface="Arial" panose="020B0604020202020204" pitchFamily="34" charset="0"/>
              </a:rPr>
              <a:t>			 Cao Văn Đức                     20161056</a:t>
            </a:r>
          </a:p>
          <a:p>
            <a:pPr algn="r">
              <a:lnSpc>
                <a:spcPct val="90000"/>
              </a:lnSpc>
              <a:spcBef>
                <a:spcPts val="750"/>
              </a:spcBef>
            </a:pPr>
            <a:r>
              <a:rPr lang="en-US" sz="2000">
                <a:latin typeface="Arial" panose="020B0604020202020204" pitchFamily="34" charset="0"/>
                <a:ea typeface="+mn-lt"/>
                <a:cs typeface="Arial" panose="020B0604020202020204" pitchFamily="34" charset="0"/>
              </a:rPr>
              <a:t>			Lê Duy Hưng                     20162009</a:t>
            </a:r>
          </a:p>
          <a:p>
            <a:pPr algn="r">
              <a:lnSpc>
                <a:spcPct val="90000"/>
              </a:lnSpc>
              <a:spcBef>
                <a:spcPts val="750"/>
              </a:spcBef>
            </a:pPr>
            <a:r>
              <a:rPr lang="en-US" sz="2000">
                <a:latin typeface="Arial" panose="020B0604020202020204" pitchFamily="34" charset="0"/>
                <a:ea typeface="+mn-lt"/>
                <a:cs typeface="Arial" panose="020B0604020202020204" pitchFamily="34" charset="0"/>
              </a:rPr>
              <a:t>			  Nguyễn Tử Toàn Lợi          20162569</a:t>
            </a:r>
            <a:endParaRPr lang="en-US" sz="2000">
              <a:latin typeface="Arial" panose="020B0604020202020204" pitchFamily="34" charset="0"/>
              <a:cs typeface="Arial" panose="020B0604020202020204" pitchFamily="34" charset="0"/>
            </a:endParaRPr>
          </a:p>
          <a:p>
            <a:pPr>
              <a:lnSpc>
                <a:spcPct val="90000"/>
              </a:lnSpc>
              <a:spcBef>
                <a:spcPts val="750"/>
              </a:spcBef>
            </a:pP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903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2B6209B-0C93-4B85-994A-17A5E5102D1E}"/>
              </a:ext>
            </a:extLst>
          </p:cNvPr>
          <p:cNvSpPr>
            <a:spLocks noGrp="1"/>
          </p:cNvSpPr>
          <p:nvPr>
            <p:ph type="title"/>
          </p:nvPr>
        </p:nvSpPr>
        <p:spPr/>
        <p:txBody>
          <a:bodyPr>
            <a:normAutofit/>
          </a:bodyPr>
          <a:lstStyle/>
          <a:p>
            <a:r>
              <a:rPr lang="vi-VN" sz="3600" err="1">
                <a:latin typeface="+mn-lt"/>
                <a:cs typeface="Times New Roman"/>
              </a:rPr>
              <a:t>SIFRank</a:t>
            </a:r>
            <a:r>
              <a:rPr lang="vi-VN" sz="3600">
                <a:latin typeface="+mn-lt"/>
                <a:cs typeface="Times New Roman"/>
              </a:rPr>
              <a:t>+ </a:t>
            </a:r>
            <a:endParaRPr lang="vi-VN" sz="3600">
              <a:latin typeface="+mn-lt"/>
            </a:endParaRPr>
          </a:p>
        </p:txBody>
      </p:sp>
      <p:sp>
        <p:nvSpPr>
          <p:cNvPr id="3" name="Chỗ dành sẵn cho Nội dung 2">
            <a:extLst>
              <a:ext uri="{FF2B5EF4-FFF2-40B4-BE49-F238E27FC236}">
                <a16:creationId xmlns:a16="http://schemas.microsoft.com/office/drawing/2014/main" id="{8E5AE435-0DD3-4001-B601-5697479BF524}"/>
              </a:ext>
            </a:extLst>
          </p:cNvPr>
          <p:cNvSpPr>
            <a:spLocks noGrp="1"/>
          </p:cNvSpPr>
          <p:nvPr>
            <p:ph idx="1"/>
          </p:nvPr>
        </p:nvSpPr>
        <p:spPr/>
        <p:txBody>
          <a:bodyPr vert="horz" lIns="91440" tIns="45720" rIns="91440" bIns="45720" rtlCol="0" anchor="t">
            <a:normAutofit/>
          </a:bodyPr>
          <a:lstStyle/>
          <a:p>
            <a:pPr marL="0" indent="0">
              <a:buNone/>
            </a:pPr>
            <a:r>
              <a:rPr lang="vi-VN" err="1">
                <a:latin typeface="Arial"/>
                <a:ea typeface="+mn-lt"/>
                <a:cs typeface="Arial"/>
              </a:rPr>
              <a:t>Độ</a:t>
            </a:r>
            <a:r>
              <a:rPr lang="vi-VN">
                <a:latin typeface="Arial"/>
                <a:ea typeface="+mn-lt"/>
                <a:cs typeface="Arial"/>
              </a:rPr>
              <a:t> tương </a:t>
            </a:r>
            <a:r>
              <a:rPr lang="vi-VN" err="1">
                <a:latin typeface="Arial"/>
                <a:ea typeface="+mn-lt"/>
                <a:cs typeface="Arial"/>
              </a:rPr>
              <a:t>đồng</a:t>
            </a:r>
            <a:r>
              <a:rPr lang="vi-VN">
                <a:latin typeface="Arial"/>
                <a:ea typeface="+mn-lt"/>
                <a:cs typeface="Arial"/>
              </a:rPr>
              <a:t> </a:t>
            </a:r>
            <a:r>
              <a:rPr lang="vi-VN" err="1">
                <a:latin typeface="Arial"/>
                <a:ea typeface="+mn-lt"/>
                <a:cs typeface="Arial"/>
              </a:rPr>
              <a:t>cosine</a:t>
            </a:r>
            <a:r>
              <a:rPr lang="vi-VN">
                <a:latin typeface="Arial"/>
                <a:ea typeface="+mn-lt"/>
                <a:cs typeface="Arial"/>
              </a:rPr>
              <a:t> </a:t>
            </a:r>
            <a:r>
              <a:rPr lang="vi-VN" err="1">
                <a:latin typeface="Arial"/>
                <a:ea typeface="+mn-lt"/>
                <a:cs typeface="Arial"/>
              </a:rPr>
              <a:t>giữa</a:t>
            </a:r>
            <a:r>
              <a:rPr lang="vi-VN">
                <a:latin typeface="Arial"/>
                <a:ea typeface="+mn-lt"/>
                <a:cs typeface="Arial"/>
              </a:rPr>
              <a:t> 1 </a:t>
            </a:r>
            <a:r>
              <a:rPr lang="vi-VN" err="1">
                <a:latin typeface="Arial"/>
                <a:ea typeface="+mn-lt"/>
                <a:cs typeface="Arial"/>
              </a:rPr>
              <a:t>candidate</a:t>
            </a:r>
            <a:r>
              <a:rPr lang="vi-VN">
                <a:latin typeface="Arial"/>
                <a:ea typeface="+mn-lt"/>
                <a:cs typeface="Arial"/>
              </a:rPr>
              <a:t> </a:t>
            </a:r>
            <a:r>
              <a:rPr lang="vi-VN" err="1">
                <a:latin typeface="Arial"/>
                <a:ea typeface="+mn-lt"/>
                <a:cs typeface="Arial"/>
              </a:rPr>
              <a:t>NPi</a:t>
            </a:r>
            <a:r>
              <a:rPr lang="vi-VN">
                <a:latin typeface="Arial"/>
                <a:ea typeface="+mn-lt"/>
                <a:cs typeface="Arial"/>
              </a:rPr>
              <a:t> </a:t>
            </a:r>
            <a:r>
              <a:rPr lang="vi-VN" err="1">
                <a:latin typeface="Arial"/>
                <a:ea typeface="+mn-lt"/>
                <a:cs typeface="Arial"/>
              </a:rPr>
              <a:t>và</a:t>
            </a:r>
            <a:r>
              <a:rPr lang="vi-VN">
                <a:latin typeface="Arial"/>
                <a:ea typeface="+mn-lt"/>
                <a:cs typeface="Arial"/>
              </a:rPr>
              <a:t> </a:t>
            </a:r>
            <a:r>
              <a:rPr lang="vi-VN" err="1">
                <a:latin typeface="Arial"/>
                <a:ea typeface="+mn-lt"/>
                <a:cs typeface="Arial"/>
              </a:rPr>
              <a:t>document</a:t>
            </a:r>
            <a:r>
              <a:rPr lang="vi-VN">
                <a:latin typeface="Arial"/>
                <a:ea typeface="+mn-lt"/>
                <a:cs typeface="Arial"/>
              </a:rPr>
              <a:t> d </a:t>
            </a:r>
            <a:r>
              <a:rPr lang="vi-VN" err="1">
                <a:latin typeface="Arial"/>
                <a:ea typeface="+mn-lt"/>
                <a:cs typeface="Arial"/>
              </a:rPr>
              <a:t>được</a:t>
            </a:r>
            <a:r>
              <a:rPr lang="vi-VN">
                <a:latin typeface="Arial"/>
                <a:ea typeface="+mn-lt"/>
                <a:cs typeface="Arial"/>
              </a:rPr>
              <a:t> </a:t>
            </a:r>
            <a:r>
              <a:rPr lang="vi-VN" err="1">
                <a:latin typeface="Arial"/>
                <a:ea typeface="+mn-lt"/>
                <a:cs typeface="Arial"/>
              </a:rPr>
              <a:t>tính</a:t>
            </a:r>
            <a:r>
              <a:rPr lang="vi-VN">
                <a:latin typeface="Arial"/>
                <a:ea typeface="+mn-lt"/>
                <a:cs typeface="Arial"/>
              </a:rPr>
              <a:t> theo công </a:t>
            </a:r>
            <a:r>
              <a:rPr lang="vi-VN" err="1">
                <a:latin typeface="Arial"/>
                <a:ea typeface="+mn-lt"/>
                <a:cs typeface="Arial"/>
              </a:rPr>
              <a:t>thức</a:t>
            </a:r>
            <a:r>
              <a:rPr lang="vi-VN">
                <a:latin typeface="Arial"/>
                <a:ea typeface="+mn-lt"/>
                <a:cs typeface="Arial"/>
              </a:rPr>
              <a:t> :</a:t>
            </a:r>
          </a:p>
          <a:p>
            <a:pPr marL="0" indent="0">
              <a:buNone/>
            </a:pPr>
            <a:endParaRPr lang="vi-VN">
              <a:latin typeface="Arial"/>
              <a:cs typeface="Arial"/>
            </a:endParaRPr>
          </a:p>
          <a:p>
            <a:pPr marL="0" indent="0">
              <a:buNone/>
            </a:pPr>
            <a:endParaRPr lang="vi-VN">
              <a:latin typeface="Arial"/>
              <a:cs typeface="Arial"/>
            </a:endParaRPr>
          </a:p>
          <a:p>
            <a:pPr marL="0" indent="0">
              <a:buNone/>
            </a:pPr>
            <a:endParaRPr lang="vi-VN">
              <a:latin typeface="Arial"/>
              <a:cs typeface="Arial"/>
            </a:endParaRPr>
          </a:p>
          <a:p>
            <a:pPr marL="0" indent="0">
              <a:buNone/>
            </a:pPr>
            <a:r>
              <a:rPr lang="vi-VN" err="1">
                <a:latin typeface="Arial"/>
                <a:cs typeface="Arial"/>
              </a:rPr>
              <a:t>Chạy</a:t>
            </a:r>
            <a:r>
              <a:rPr lang="vi-VN">
                <a:latin typeface="Arial"/>
                <a:cs typeface="Arial"/>
              </a:rPr>
              <a:t> </a:t>
            </a:r>
            <a:r>
              <a:rPr lang="vi-VN" err="1">
                <a:latin typeface="Arial"/>
                <a:cs typeface="Arial"/>
              </a:rPr>
              <a:t>tốt</a:t>
            </a:r>
            <a:r>
              <a:rPr lang="vi-VN">
                <a:latin typeface="Arial"/>
                <a:cs typeface="Arial"/>
              </a:rPr>
              <a:t> </a:t>
            </a:r>
            <a:r>
              <a:rPr lang="vi-VN" err="1">
                <a:latin typeface="Arial"/>
                <a:cs typeface="Arial"/>
              </a:rPr>
              <a:t>và</a:t>
            </a:r>
            <a:r>
              <a:rPr lang="vi-VN">
                <a:latin typeface="Arial"/>
                <a:cs typeface="Arial"/>
              </a:rPr>
              <a:t> nhanh hơn </a:t>
            </a:r>
            <a:r>
              <a:rPr lang="vi-VN" err="1">
                <a:latin typeface="Arial"/>
                <a:cs typeface="Arial"/>
              </a:rPr>
              <a:t>SIFRank</a:t>
            </a:r>
            <a:r>
              <a:rPr lang="vi-VN">
                <a:latin typeface="Arial"/>
                <a:cs typeface="Arial"/>
              </a:rPr>
              <a:t> </a:t>
            </a:r>
            <a:r>
              <a:rPr lang="vi-VN" err="1">
                <a:latin typeface="Arial"/>
                <a:cs typeface="Arial"/>
              </a:rPr>
              <a:t>với</a:t>
            </a:r>
            <a:r>
              <a:rPr lang="vi-VN">
                <a:latin typeface="Arial"/>
                <a:cs typeface="Arial"/>
              </a:rPr>
              <a:t> </a:t>
            </a:r>
            <a:r>
              <a:rPr lang="vi-VN" err="1">
                <a:latin typeface="Arial"/>
                <a:cs typeface="Arial"/>
              </a:rPr>
              <a:t>những</a:t>
            </a:r>
            <a:r>
              <a:rPr lang="vi-VN">
                <a:latin typeface="Arial"/>
                <a:cs typeface="Arial"/>
              </a:rPr>
              <a:t> văn </a:t>
            </a:r>
            <a:r>
              <a:rPr lang="vi-VN" err="1">
                <a:latin typeface="Arial"/>
                <a:cs typeface="Arial"/>
              </a:rPr>
              <a:t>bản</a:t>
            </a:r>
            <a:r>
              <a:rPr lang="vi-VN">
                <a:latin typeface="Arial"/>
                <a:cs typeface="Arial"/>
              </a:rPr>
              <a:t> </a:t>
            </a:r>
            <a:r>
              <a:rPr lang="vi-VN" err="1">
                <a:latin typeface="Arial"/>
                <a:cs typeface="Arial"/>
              </a:rPr>
              <a:t>dài</a:t>
            </a:r>
          </a:p>
        </p:txBody>
      </p:sp>
      <p:pic>
        <p:nvPicPr>
          <p:cNvPr id="4" name="Hình ảnh 4">
            <a:extLst>
              <a:ext uri="{FF2B5EF4-FFF2-40B4-BE49-F238E27FC236}">
                <a16:creationId xmlns:a16="http://schemas.microsoft.com/office/drawing/2014/main" id="{97F4196B-358F-48DD-A8D6-67A9D6D9F96B}"/>
              </a:ext>
            </a:extLst>
          </p:cNvPr>
          <p:cNvPicPr>
            <a:picLocks noChangeAspect="1"/>
          </p:cNvPicPr>
          <p:nvPr/>
        </p:nvPicPr>
        <p:blipFill>
          <a:blip r:embed="rId2"/>
          <a:stretch>
            <a:fillRect/>
          </a:stretch>
        </p:blipFill>
        <p:spPr>
          <a:xfrm>
            <a:off x="2355056" y="2921256"/>
            <a:ext cx="4433887" cy="633412"/>
          </a:xfrm>
          <a:prstGeom prst="rect">
            <a:avLst/>
          </a:prstGeom>
        </p:spPr>
      </p:pic>
    </p:spTree>
    <p:extLst>
      <p:ext uri="{BB962C8B-B14F-4D97-AF65-F5344CB8AC3E}">
        <p14:creationId xmlns:p14="http://schemas.microsoft.com/office/powerpoint/2010/main" val="1783438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8" name="Rectangle 2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FA13B3-E115-4689-8FBD-A0592BD56243}"/>
              </a:ext>
            </a:extLst>
          </p:cNvPr>
          <p:cNvSpPr>
            <a:spLocks noGrp="1"/>
          </p:cNvSpPr>
          <p:nvPr>
            <p:ph type="title"/>
          </p:nvPr>
        </p:nvSpPr>
        <p:spPr>
          <a:xfrm>
            <a:off x="369277" y="605896"/>
            <a:ext cx="2313633" cy="5646208"/>
          </a:xfrm>
        </p:spPr>
        <p:txBody>
          <a:bodyPr vert="horz" lIns="91440" tIns="45720" rIns="91440" bIns="45720" rtlCol="0" anchor="ctr">
            <a:normAutofit/>
          </a:bodyPr>
          <a:lstStyle/>
          <a:p>
            <a:r>
              <a:rPr lang="en-US" sz="3600">
                <a:solidFill>
                  <a:srgbClr val="FFFFFF"/>
                </a:solidFill>
                <a:latin typeface="Arial" panose="020B0604020202020204" pitchFamily="34" charset="0"/>
                <a:cs typeface="Arial" panose="020B0604020202020204" pitchFamily="34" charset="0"/>
              </a:rPr>
              <a:t>SIFRank cho tiếng Việt</a:t>
            </a:r>
          </a:p>
        </p:txBody>
      </p:sp>
      <p:sp>
        <p:nvSpPr>
          <p:cNvPr id="26" name="Rectangle 25">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Hình chữ nhật 2">
            <a:extLst>
              <a:ext uri="{FF2B5EF4-FFF2-40B4-BE49-F238E27FC236}">
                <a16:creationId xmlns:a16="http://schemas.microsoft.com/office/drawing/2014/main" id="{C96E5AAE-1A9C-4D7A-B66C-5EFCDE3C5495}"/>
              </a:ext>
            </a:extLst>
          </p:cNvPr>
          <p:cNvSpPr/>
          <p:nvPr/>
        </p:nvSpPr>
        <p:spPr>
          <a:xfrm>
            <a:off x="3660819" y="2256789"/>
            <a:ext cx="4810247" cy="3063767"/>
          </a:xfrm>
          <a:prstGeom prst="rect">
            <a:avLst/>
          </a:prstGeom>
        </p:spPr>
        <p:txBody>
          <a:bodyPr vert="horz" lIns="0" tIns="45720" rIns="0" bIns="45720" rtlCol="0" anchor="ctr">
            <a:normAutofit/>
          </a:bodyPr>
          <a:lstStyle/>
          <a:p>
            <a:pPr marL="342900" indent="-342900" defTabSz="914400">
              <a:lnSpc>
                <a:spcPct val="90000"/>
              </a:lnSpc>
              <a:spcAft>
                <a:spcPts val="600"/>
              </a:spcAft>
              <a:buClr>
                <a:schemeClr val="accent1"/>
              </a:buClr>
              <a:buFont typeface="Calibri" panose="020F0502020204030204" pitchFamily="34" charset="0"/>
              <a:buAutoNum type="arabicPeriod"/>
            </a:pPr>
            <a:r>
              <a:rPr lang="en-US" sz="2000">
                <a:latin typeface="Arial" panose="020B0604020202020204" pitchFamily="34" charset="0"/>
                <a:cs typeface="Arial" panose="020B0604020202020204" pitchFamily="34" charset="0"/>
              </a:rPr>
              <a:t>Tokenization and POS-Tag : VnCoreNLP</a:t>
            </a:r>
          </a:p>
          <a:p>
            <a:pPr marL="342900" indent="-342900" defTabSz="914400">
              <a:lnSpc>
                <a:spcPct val="90000"/>
              </a:lnSpc>
              <a:spcAft>
                <a:spcPts val="600"/>
              </a:spcAft>
              <a:buClr>
                <a:schemeClr val="accent1"/>
              </a:buClr>
              <a:buFont typeface="Calibri" panose="020F0502020204030204" pitchFamily="34" charset="0"/>
              <a:buAutoNum type="arabicPeriod"/>
            </a:pPr>
            <a:r>
              <a:rPr lang="en-US" sz="2000">
                <a:latin typeface="Arial" panose="020B0604020202020204" pitchFamily="34" charset="0"/>
                <a:cs typeface="Arial" panose="020B0604020202020204" pitchFamily="34" charset="0"/>
              </a:rPr>
              <a:t>NounPhrases extraction:</a:t>
            </a:r>
            <a:br>
              <a:rPr lang="en-US" sz="2000">
                <a:latin typeface="Arial" panose="020B0604020202020204" pitchFamily="34" charset="0"/>
                <a:cs typeface="Arial" panose="020B0604020202020204" pitchFamily="34" charset="0"/>
              </a:rPr>
            </a:br>
            <a:r>
              <a:rPr lang="en-US" sz="2000">
                <a:latin typeface="Arial" panose="020B0604020202020204" pitchFamily="34" charset="0"/>
                <a:cs typeface="Arial" panose="020B0604020202020204" pitchFamily="34" charset="0"/>
              </a:rPr>
              <a:t>{&lt;V|N.*&gt;{1,3}&lt;PC&gt;&lt;V|N.*&gt;{1,2}}</a:t>
            </a:r>
            <a:br>
              <a:rPr lang="en-US" sz="2000">
                <a:latin typeface="Arial" panose="020B0604020202020204" pitchFamily="34" charset="0"/>
                <a:cs typeface="Arial" panose="020B0604020202020204" pitchFamily="34" charset="0"/>
              </a:rPr>
            </a:br>
            <a:r>
              <a:rPr lang="en-US" sz="2000">
                <a:latin typeface="Arial" panose="020B0604020202020204" pitchFamily="34" charset="0"/>
                <a:cs typeface="Arial" panose="020B0604020202020204" pitchFamily="34" charset="0"/>
              </a:rPr>
              <a:t>{&lt;N.*&gt;{1,2}&lt;M&gt;}</a:t>
            </a:r>
            <a:br>
              <a:rPr lang="en-US" sz="2000">
                <a:latin typeface="Arial" panose="020B0604020202020204" pitchFamily="34" charset="0"/>
                <a:cs typeface="Arial" panose="020B0604020202020204" pitchFamily="34" charset="0"/>
              </a:rPr>
            </a:br>
            <a:r>
              <a:rPr lang="en-US" sz="2000">
                <a:latin typeface="Arial" panose="020B0604020202020204" pitchFamily="34" charset="0"/>
                <a:cs typeface="Arial" panose="020B0604020202020204" pitchFamily="34" charset="0"/>
              </a:rPr>
              <a:t>{&lt;M&gt;&lt;N.*&gt;{1,2}}</a:t>
            </a:r>
            <a:br>
              <a:rPr lang="en-US" sz="2000">
                <a:latin typeface="Arial" panose="020B0604020202020204" pitchFamily="34" charset="0"/>
                <a:cs typeface="Arial" panose="020B0604020202020204" pitchFamily="34" charset="0"/>
              </a:rPr>
            </a:br>
            <a:r>
              <a:rPr lang="en-US" sz="2000">
                <a:latin typeface="Arial" panose="020B0604020202020204" pitchFamily="34" charset="0"/>
                <a:cs typeface="Arial" panose="020B0604020202020204" pitchFamily="34" charset="0"/>
              </a:rPr>
              <a:t>{&lt;P&gt;&lt;N.*&gt;{0,2}}</a:t>
            </a:r>
            <a:br>
              <a:rPr lang="en-US" sz="2000">
                <a:latin typeface="Arial" panose="020B0604020202020204" pitchFamily="34" charset="0"/>
                <a:cs typeface="Arial" panose="020B0604020202020204" pitchFamily="34" charset="0"/>
              </a:rPr>
            </a:br>
            <a:r>
              <a:rPr lang="en-US" sz="2000">
                <a:latin typeface="Arial" panose="020B0604020202020204" pitchFamily="34" charset="0"/>
                <a:cs typeface="Arial" panose="020B0604020202020204" pitchFamily="34" charset="0"/>
              </a:rPr>
              <a:t>{&lt;V|N.*&gt;{1,6}}</a:t>
            </a:r>
          </a:p>
          <a:p>
            <a:pPr marL="342900" indent="-342900" defTabSz="914400">
              <a:lnSpc>
                <a:spcPct val="90000"/>
              </a:lnSpc>
              <a:spcAft>
                <a:spcPts val="600"/>
              </a:spcAft>
              <a:buClr>
                <a:schemeClr val="accent1"/>
              </a:buClr>
              <a:buFont typeface="Calibri" panose="020F0502020204030204" pitchFamily="34" charset="0"/>
              <a:buAutoNum type="arabicPeriod"/>
            </a:pPr>
            <a:r>
              <a:rPr lang="en-US" sz="2000">
                <a:latin typeface="Arial" panose="020B0604020202020204" pitchFamily="34" charset="0"/>
                <a:cs typeface="Arial" panose="020B0604020202020204" pitchFamily="34" charset="0"/>
              </a:rPr>
              <a:t>Word embeddings :PhoBert</a:t>
            </a:r>
          </a:p>
          <a:p>
            <a:pPr marL="342900" indent="-342900" defTabSz="914400">
              <a:lnSpc>
                <a:spcPct val="90000"/>
              </a:lnSpc>
              <a:spcAft>
                <a:spcPts val="600"/>
              </a:spcAft>
              <a:buClr>
                <a:schemeClr val="accent1"/>
              </a:buClr>
              <a:buFont typeface="Calibri" panose="020F0502020204030204" pitchFamily="34" charset="0"/>
              <a:buAutoNum type="arabicPeriod"/>
            </a:pPr>
            <a:endParaRPr lang="en-US" sz="2000">
              <a:solidFill>
                <a:schemeClr val="tx1">
                  <a:lumMod val="75000"/>
                  <a:lumOff val="25000"/>
                </a:schemeClr>
              </a:solidFill>
              <a:latin typeface="Arial" panose="020B0604020202020204" pitchFamily="34" charset="0"/>
              <a:cs typeface="Arial" panose="020B0604020202020204" pitchFamily="34" charset="0"/>
            </a:endParaRPr>
          </a:p>
          <a:p>
            <a:pPr marL="342900" indent="-342900" defTabSz="914400">
              <a:lnSpc>
                <a:spcPct val="90000"/>
              </a:lnSpc>
              <a:spcAft>
                <a:spcPts val="600"/>
              </a:spcAft>
              <a:buClr>
                <a:schemeClr val="accent1"/>
              </a:buClr>
              <a:buFont typeface="Calibri" panose="020F0502020204030204" pitchFamily="34" charset="0"/>
              <a:buAutoNum type="arabicPeriod"/>
            </a:pPr>
            <a:endParaRPr lang="en-US">
              <a:solidFill>
                <a:schemeClr val="tx1">
                  <a:lumMod val="75000"/>
                  <a:lumOff val="25000"/>
                </a:schemeClr>
              </a:solidFill>
            </a:endParaRPr>
          </a:p>
          <a:p>
            <a:pPr marL="342900" indent="-342900" defTabSz="914400">
              <a:lnSpc>
                <a:spcPct val="90000"/>
              </a:lnSpc>
              <a:spcAft>
                <a:spcPts val="600"/>
              </a:spcAft>
              <a:buClr>
                <a:schemeClr val="accent1"/>
              </a:buClr>
              <a:buFont typeface="Calibri" panose="020F0502020204030204" pitchFamily="34" charset="0"/>
              <a:buAutoNum type="arabicPeriod"/>
            </a:pPr>
            <a:endParaRPr lang="en-US">
              <a:solidFill>
                <a:schemeClr val="tx1">
                  <a:lumMod val="75000"/>
                  <a:lumOff val="25000"/>
                </a:schemeClr>
              </a:solidFill>
            </a:endParaRPr>
          </a:p>
        </p:txBody>
      </p:sp>
      <p:sp>
        <p:nvSpPr>
          <p:cNvPr id="6" name="TextBox 5">
            <a:extLst>
              <a:ext uri="{FF2B5EF4-FFF2-40B4-BE49-F238E27FC236}">
                <a16:creationId xmlns:a16="http://schemas.microsoft.com/office/drawing/2014/main" id="{127EEE36-5845-4963-A588-DCF9F26278AB}"/>
              </a:ext>
            </a:extLst>
          </p:cNvPr>
          <p:cNvSpPr txBox="1"/>
          <p:nvPr/>
        </p:nvSpPr>
        <p:spPr>
          <a:xfrm>
            <a:off x="369278" y="2653800"/>
            <a:ext cx="2313633" cy="333551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spcAft>
                <a:spcPts val="600"/>
              </a:spcAft>
            </a:pPr>
            <a:endParaRPr lang="en-US">
              <a:solidFill>
                <a:srgbClr val="FFFFFF"/>
              </a:solidFill>
              <a:latin typeface="Arial" panose="020B0604020202020204" pitchFamily="34" charset="0"/>
              <a:cs typeface="Arial" panose="020B0604020202020204" pitchFamily="34" charset="0"/>
            </a:endParaRPr>
          </a:p>
        </p:txBody>
      </p:sp>
      <p:sp>
        <p:nvSpPr>
          <p:cNvPr id="16" name="Hộp Văn bản 15">
            <a:extLst>
              <a:ext uri="{FF2B5EF4-FFF2-40B4-BE49-F238E27FC236}">
                <a16:creationId xmlns:a16="http://schemas.microsoft.com/office/drawing/2014/main" id="{7DBA5ED2-3801-4551-BD0C-D0359346F13B}"/>
              </a:ext>
            </a:extLst>
          </p:cNvPr>
          <p:cNvSpPr txBox="1"/>
          <p:nvPr/>
        </p:nvSpPr>
        <p:spPr>
          <a:xfrm>
            <a:off x="4896465" y="6212019"/>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802057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D1CDBA2-F756-47B7-B671-F709729B2A02}"/>
              </a:ext>
            </a:extLst>
          </p:cNvPr>
          <p:cNvSpPr>
            <a:spLocks noGrp="1"/>
          </p:cNvSpPr>
          <p:nvPr>
            <p:ph type="title"/>
          </p:nvPr>
        </p:nvSpPr>
        <p:spPr>
          <a:xfrm>
            <a:off x="369277" y="516835"/>
            <a:ext cx="2313633" cy="5772840"/>
          </a:xfrm>
        </p:spPr>
        <p:txBody>
          <a:bodyPr anchor="ctr">
            <a:normAutofit/>
          </a:bodyPr>
          <a:lstStyle/>
          <a:p>
            <a:r>
              <a:rPr lang="en-US" sz="3600">
                <a:solidFill>
                  <a:srgbClr val="FFFFFF"/>
                </a:solidFill>
                <a:latin typeface="Arial" panose="020B0604020202020204" pitchFamily="34" charset="0"/>
                <a:cs typeface="Arial" panose="020B0604020202020204" pitchFamily="34" charset="0"/>
              </a:rPr>
              <a:t>Tập dữ liệu cho tiếng Việt</a:t>
            </a:r>
          </a:p>
        </p:txBody>
      </p:sp>
      <p:sp>
        <p:nvSpPr>
          <p:cNvPr id="22" name="Rectangle 21">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4" name="Content Placeholder 2">
            <a:extLst>
              <a:ext uri="{FF2B5EF4-FFF2-40B4-BE49-F238E27FC236}">
                <a16:creationId xmlns:a16="http://schemas.microsoft.com/office/drawing/2014/main" id="{65628964-9C5A-49C3-AC95-3C61EC166715}"/>
              </a:ext>
            </a:extLst>
          </p:cNvPr>
          <p:cNvGraphicFramePr>
            <a:graphicFrameLocks noGrp="1"/>
          </p:cNvGraphicFramePr>
          <p:nvPr>
            <p:ph idx="1"/>
            <p:extLst>
              <p:ext uri="{D42A27DB-BD31-4B8C-83A1-F6EECF244321}">
                <p14:modId xmlns:p14="http://schemas.microsoft.com/office/powerpoint/2010/main" val="3405238688"/>
              </p:ext>
            </p:extLst>
          </p:nvPr>
        </p:nvGraphicFramePr>
        <p:xfrm>
          <a:off x="3556397" y="639763"/>
          <a:ext cx="5098256"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1246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9861B-85AF-4E69-86E1-0F36FF92F4B5}"/>
              </a:ext>
            </a:extLst>
          </p:cNvPr>
          <p:cNvSpPr>
            <a:spLocks noGrp="1"/>
          </p:cNvSpPr>
          <p:nvPr>
            <p:ph type="title"/>
          </p:nvPr>
        </p:nvSpPr>
        <p:spPr/>
        <p:txBody>
          <a:bodyPr>
            <a:normAutofit/>
          </a:bodyPr>
          <a:lstStyle/>
          <a:p>
            <a:r>
              <a:rPr lang="en-US" sz="3600" err="1">
                <a:latin typeface="Arial" panose="020B0604020202020204" pitchFamily="34" charset="0"/>
                <a:cs typeface="Arial" panose="020B0604020202020204" pitchFamily="34" charset="0"/>
              </a:rPr>
              <a:t>Kết</a:t>
            </a:r>
            <a:r>
              <a:rPr lang="en-US" sz="3600">
                <a:latin typeface="Arial" panose="020B0604020202020204" pitchFamily="34" charset="0"/>
                <a:cs typeface="Arial" panose="020B0604020202020204" pitchFamily="34" charset="0"/>
              </a:rPr>
              <a:t> </a:t>
            </a:r>
            <a:r>
              <a:rPr lang="en-US" sz="3600" err="1">
                <a:latin typeface="Arial" panose="020B0604020202020204" pitchFamily="34" charset="0"/>
                <a:cs typeface="Arial" panose="020B0604020202020204" pitchFamily="34" charset="0"/>
              </a:rPr>
              <a:t>quả</a:t>
            </a:r>
            <a:r>
              <a:rPr lang="en-US" sz="3600">
                <a:latin typeface="Arial" panose="020B0604020202020204" pitchFamily="34" charset="0"/>
                <a:cs typeface="Arial" panose="020B0604020202020204" pitchFamily="34" charset="0"/>
              </a:rPr>
              <a:t> </a:t>
            </a:r>
            <a:r>
              <a:rPr lang="en-US" sz="3600" err="1">
                <a:latin typeface="Arial" panose="020B0604020202020204" pitchFamily="34" charset="0"/>
                <a:cs typeface="Arial" panose="020B0604020202020204" pitchFamily="34" charset="0"/>
              </a:rPr>
              <a:t>cho</a:t>
            </a:r>
            <a:r>
              <a:rPr lang="en-US" sz="3600">
                <a:latin typeface="Arial" panose="020B0604020202020204" pitchFamily="34" charset="0"/>
                <a:cs typeface="Arial" panose="020B0604020202020204" pitchFamily="34" charset="0"/>
              </a:rPr>
              <a:t> </a:t>
            </a:r>
            <a:r>
              <a:rPr lang="en-US" sz="3600" err="1">
                <a:latin typeface="Arial" panose="020B0604020202020204" pitchFamily="34" charset="0"/>
                <a:cs typeface="Arial" panose="020B0604020202020204" pitchFamily="34" charset="0"/>
              </a:rPr>
              <a:t>cho</a:t>
            </a:r>
            <a:r>
              <a:rPr lang="en-US" sz="3600">
                <a:latin typeface="Arial" panose="020B0604020202020204" pitchFamily="34" charset="0"/>
                <a:cs typeface="Arial" panose="020B0604020202020204" pitchFamily="34" charset="0"/>
              </a:rPr>
              <a:t> </a:t>
            </a:r>
            <a:r>
              <a:rPr lang="en-US" sz="3600" err="1">
                <a:latin typeface="Arial" panose="020B0604020202020204" pitchFamily="34" charset="0"/>
                <a:cs typeface="Arial" panose="020B0604020202020204" pitchFamily="34" charset="0"/>
              </a:rPr>
              <a:t>bài</a:t>
            </a:r>
            <a:r>
              <a:rPr lang="en-US" sz="3600">
                <a:latin typeface="Arial" panose="020B0604020202020204" pitchFamily="34" charset="0"/>
                <a:cs typeface="Arial" panose="020B0604020202020204" pitchFamily="34" charset="0"/>
              </a:rPr>
              <a:t> </a:t>
            </a:r>
            <a:r>
              <a:rPr lang="en-US" sz="3600" err="1">
                <a:latin typeface="Arial" panose="020B0604020202020204" pitchFamily="34" charset="0"/>
                <a:cs typeface="Arial" panose="020B0604020202020204" pitchFamily="34" charset="0"/>
              </a:rPr>
              <a:t>toán</a:t>
            </a:r>
            <a:r>
              <a:rPr lang="en-US" sz="3600">
                <a:latin typeface="Arial" panose="020B0604020202020204" pitchFamily="34" charset="0"/>
                <a:cs typeface="Arial" panose="020B0604020202020204" pitchFamily="34" charset="0"/>
              </a:rPr>
              <a:t> </a:t>
            </a:r>
            <a:r>
              <a:rPr lang="en-US" sz="3600" err="1">
                <a:latin typeface="Arial" panose="020B0604020202020204" pitchFamily="34" charset="0"/>
                <a:cs typeface="Arial" panose="020B0604020202020204" pitchFamily="34" charset="0"/>
              </a:rPr>
              <a:t>tiếng</a:t>
            </a:r>
            <a:r>
              <a:rPr lang="en-US" sz="3600">
                <a:latin typeface="Arial" panose="020B0604020202020204" pitchFamily="34" charset="0"/>
                <a:cs typeface="Arial" panose="020B0604020202020204" pitchFamily="34" charset="0"/>
              </a:rPr>
              <a:t> </a:t>
            </a:r>
            <a:r>
              <a:rPr lang="en-US" sz="3600" err="1">
                <a:latin typeface="Arial" panose="020B0604020202020204" pitchFamily="34" charset="0"/>
                <a:cs typeface="Arial" panose="020B0604020202020204" pitchFamily="34" charset="0"/>
              </a:rPr>
              <a:t>anh</a:t>
            </a:r>
          </a:p>
        </p:txBody>
      </p:sp>
      <p:sp>
        <p:nvSpPr>
          <p:cNvPr id="3" name="Content Placeholder 2">
            <a:extLst>
              <a:ext uri="{FF2B5EF4-FFF2-40B4-BE49-F238E27FC236}">
                <a16:creationId xmlns:a16="http://schemas.microsoft.com/office/drawing/2014/main" id="{0B04BFB7-C2BD-46B5-A989-3B9BB46FC7DC}"/>
              </a:ext>
            </a:extLst>
          </p:cNvPr>
          <p:cNvSpPr>
            <a:spLocks noGrp="1"/>
          </p:cNvSpPr>
          <p:nvPr>
            <p:ph idx="1"/>
          </p:nvPr>
        </p:nvSpPr>
        <p:spPr/>
        <p:txBody>
          <a:bodyPr vert="horz" lIns="91440" tIns="45720" rIns="91440" bIns="45720" rtlCol="0" anchor="t">
            <a:normAutofit/>
          </a:bodyPr>
          <a:lstStyle/>
          <a:p>
            <a:r>
              <a:rPr lang="en-US" sz="1800" err="1">
                <a:latin typeface="Arial" panose="020B0604020202020204" pitchFamily="34" charset="0"/>
                <a:cs typeface="Arial" panose="020B0604020202020204" pitchFamily="34" charset="0"/>
              </a:rPr>
              <a:t>Kết</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quả</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kiểm</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thử</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trên</a:t>
            </a:r>
            <a:r>
              <a:rPr lang="en-US" sz="1800">
                <a:latin typeface="Arial" panose="020B0604020202020204" pitchFamily="34" charset="0"/>
                <a:cs typeface="Arial" panose="020B0604020202020204" pitchFamily="34" charset="0"/>
              </a:rPr>
              <a:t> 3 </a:t>
            </a:r>
            <a:r>
              <a:rPr lang="en-US" sz="1800" err="1">
                <a:latin typeface="Arial" panose="020B0604020202020204" pitchFamily="34" charset="0"/>
                <a:cs typeface="Arial" panose="020B0604020202020204" pitchFamily="34" charset="0"/>
              </a:rPr>
              <a:t>tập</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dữ</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liệu</a:t>
            </a:r>
            <a:r>
              <a:rPr lang="en-US" sz="1800">
                <a:latin typeface="Arial" panose="020B0604020202020204" pitchFamily="34" charset="0"/>
                <a:cs typeface="Arial" panose="020B0604020202020204" pitchFamily="34" charset="0"/>
              </a:rPr>
              <a:t>: Inspec, SemEval2017, DUC2001</a:t>
            </a:r>
          </a:p>
          <a:p>
            <a:endParaRPr lang="en-US" sz="1800">
              <a:cs typeface="Calibri"/>
            </a:endParaRPr>
          </a:p>
        </p:txBody>
      </p:sp>
      <p:graphicFrame>
        <p:nvGraphicFramePr>
          <p:cNvPr id="4" name="Table 4">
            <a:extLst>
              <a:ext uri="{FF2B5EF4-FFF2-40B4-BE49-F238E27FC236}">
                <a16:creationId xmlns:a16="http://schemas.microsoft.com/office/drawing/2014/main" id="{87BBFFE0-74FF-46E5-934E-7656EFED20B0}"/>
              </a:ext>
            </a:extLst>
          </p:cNvPr>
          <p:cNvGraphicFramePr>
            <a:graphicFrameLocks noGrp="1"/>
          </p:cNvGraphicFramePr>
          <p:nvPr>
            <p:extLst>
              <p:ext uri="{D42A27DB-BD31-4B8C-83A1-F6EECF244321}">
                <p14:modId xmlns:p14="http://schemas.microsoft.com/office/powerpoint/2010/main" val="2634684972"/>
              </p:ext>
            </p:extLst>
          </p:nvPr>
        </p:nvGraphicFramePr>
        <p:xfrm>
          <a:off x="138545" y="2200444"/>
          <a:ext cx="8797634" cy="4121570"/>
        </p:xfrm>
        <a:graphic>
          <a:graphicData uri="http://schemas.openxmlformats.org/drawingml/2006/table">
            <a:tbl>
              <a:tblPr firstRow="1" bandRow="1">
                <a:tableStyleId>{5C22544A-7EE6-4342-B048-85BDC9FD1C3A}</a:tableStyleId>
              </a:tblPr>
              <a:tblGrid>
                <a:gridCol w="1026376">
                  <a:extLst>
                    <a:ext uri="{9D8B030D-6E8A-4147-A177-3AD203B41FA5}">
                      <a16:colId xmlns:a16="http://schemas.microsoft.com/office/drawing/2014/main" val="286964118"/>
                    </a:ext>
                  </a:extLst>
                </a:gridCol>
                <a:gridCol w="573193">
                  <a:extLst>
                    <a:ext uri="{9D8B030D-6E8A-4147-A177-3AD203B41FA5}">
                      <a16:colId xmlns:a16="http://schemas.microsoft.com/office/drawing/2014/main" val="679991677"/>
                    </a:ext>
                  </a:extLst>
                </a:gridCol>
                <a:gridCol w="799785">
                  <a:extLst>
                    <a:ext uri="{9D8B030D-6E8A-4147-A177-3AD203B41FA5}">
                      <a16:colId xmlns:a16="http://schemas.microsoft.com/office/drawing/2014/main" val="3528533218"/>
                    </a:ext>
                  </a:extLst>
                </a:gridCol>
                <a:gridCol w="799785">
                  <a:extLst>
                    <a:ext uri="{9D8B030D-6E8A-4147-A177-3AD203B41FA5}">
                      <a16:colId xmlns:a16="http://schemas.microsoft.com/office/drawing/2014/main" val="2428101779"/>
                    </a:ext>
                  </a:extLst>
                </a:gridCol>
                <a:gridCol w="799785">
                  <a:extLst>
                    <a:ext uri="{9D8B030D-6E8A-4147-A177-3AD203B41FA5}">
                      <a16:colId xmlns:a16="http://schemas.microsoft.com/office/drawing/2014/main" val="3416241185"/>
                    </a:ext>
                  </a:extLst>
                </a:gridCol>
                <a:gridCol w="799785">
                  <a:extLst>
                    <a:ext uri="{9D8B030D-6E8A-4147-A177-3AD203B41FA5}">
                      <a16:colId xmlns:a16="http://schemas.microsoft.com/office/drawing/2014/main" val="4051253642"/>
                    </a:ext>
                  </a:extLst>
                </a:gridCol>
                <a:gridCol w="799785">
                  <a:extLst>
                    <a:ext uri="{9D8B030D-6E8A-4147-A177-3AD203B41FA5}">
                      <a16:colId xmlns:a16="http://schemas.microsoft.com/office/drawing/2014/main" val="2317817372"/>
                    </a:ext>
                  </a:extLst>
                </a:gridCol>
                <a:gridCol w="799785">
                  <a:extLst>
                    <a:ext uri="{9D8B030D-6E8A-4147-A177-3AD203B41FA5}">
                      <a16:colId xmlns:a16="http://schemas.microsoft.com/office/drawing/2014/main" val="1650551512"/>
                    </a:ext>
                  </a:extLst>
                </a:gridCol>
                <a:gridCol w="799785">
                  <a:extLst>
                    <a:ext uri="{9D8B030D-6E8A-4147-A177-3AD203B41FA5}">
                      <a16:colId xmlns:a16="http://schemas.microsoft.com/office/drawing/2014/main" val="628902703"/>
                    </a:ext>
                  </a:extLst>
                </a:gridCol>
                <a:gridCol w="799785">
                  <a:extLst>
                    <a:ext uri="{9D8B030D-6E8A-4147-A177-3AD203B41FA5}">
                      <a16:colId xmlns:a16="http://schemas.microsoft.com/office/drawing/2014/main" val="1445325874"/>
                    </a:ext>
                  </a:extLst>
                </a:gridCol>
                <a:gridCol w="799785">
                  <a:extLst>
                    <a:ext uri="{9D8B030D-6E8A-4147-A177-3AD203B41FA5}">
                      <a16:colId xmlns:a16="http://schemas.microsoft.com/office/drawing/2014/main" val="3954390363"/>
                    </a:ext>
                  </a:extLst>
                </a:gridCol>
              </a:tblGrid>
              <a:tr h="444832">
                <a:tc>
                  <a:txBody>
                    <a:bodyPr/>
                    <a:lstStyle/>
                    <a:p>
                      <a:pPr algn="ctr"/>
                      <a:r>
                        <a:rPr lang="en-US" sz="1600">
                          <a:latin typeface="Arial" panose="020B0604020202020204" pitchFamily="34" charset="0"/>
                          <a:cs typeface="Arial" panose="020B0604020202020204" pitchFamily="34" charset="0"/>
                        </a:rPr>
                        <a:t>Model</a:t>
                      </a:r>
                    </a:p>
                  </a:txBody>
                  <a:tcPr anchor="ctr"/>
                </a:tc>
                <a:tc>
                  <a:txBody>
                    <a:bodyPr/>
                    <a:lstStyle/>
                    <a:p>
                      <a:pPr algn="ctr"/>
                      <a:r>
                        <a:rPr lang="en-US" sz="1600">
                          <a:latin typeface="Arial" panose="020B0604020202020204" pitchFamily="34" charset="0"/>
                          <a:cs typeface="Arial" panose="020B0604020202020204" pitchFamily="34" charset="0"/>
                        </a:rPr>
                        <a:t>N</a:t>
                      </a:r>
                    </a:p>
                  </a:txBody>
                  <a:tcPr anchor="ctr"/>
                </a:tc>
                <a:tc gridSpan="3">
                  <a:txBody>
                    <a:bodyPr/>
                    <a:lstStyle/>
                    <a:p>
                      <a:pPr algn="ctr"/>
                      <a:r>
                        <a:rPr lang="en-US" sz="1600">
                          <a:latin typeface="Arial" panose="020B0604020202020204" pitchFamily="34" charset="0"/>
                          <a:cs typeface="Arial" panose="020B0604020202020204" pitchFamily="34" charset="0"/>
                        </a:rPr>
                        <a:t>Inspec</a:t>
                      </a:r>
                    </a:p>
                  </a:txBody>
                  <a:tcPr anchor="ctr"/>
                </a:tc>
                <a:tc hMerge="1">
                  <a:txBody>
                    <a:bodyPr/>
                    <a:lstStyle/>
                    <a:p>
                      <a:endParaRPr lang="en-US"/>
                    </a:p>
                  </a:txBody>
                  <a:tcPr/>
                </a:tc>
                <a:tc hMerge="1">
                  <a:txBody>
                    <a:bodyPr/>
                    <a:lstStyle/>
                    <a:p>
                      <a:endParaRPr lang="en-US"/>
                    </a:p>
                  </a:txBody>
                  <a:tcPr/>
                </a:tc>
                <a:tc gridSpan="3">
                  <a:txBody>
                    <a:bodyPr/>
                    <a:lstStyle/>
                    <a:p>
                      <a:pPr lvl="0" algn="ctr">
                        <a:buNone/>
                      </a:pPr>
                      <a:r>
                        <a:rPr lang="en-US" sz="1600">
                          <a:latin typeface="Arial" panose="020B0604020202020204" pitchFamily="34" charset="0"/>
                          <a:cs typeface="Arial" panose="020B0604020202020204" pitchFamily="34" charset="0"/>
                        </a:rPr>
                        <a:t>SemEval2017</a:t>
                      </a:r>
                    </a:p>
                  </a:txBody>
                  <a:tcPr anchor="ctr"/>
                </a:tc>
                <a:tc hMerge="1">
                  <a:txBody>
                    <a:bodyPr/>
                    <a:lstStyle/>
                    <a:p>
                      <a:endParaRPr lang="en-US"/>
                    </a:p>
                  </a:txBody>
                  <a:tcPr/>
                </a:tc>
                <a:tc hMerge="1">
                  <a:txBody>
                    <a:bodyPr/>
                    <a:lstStyle/>
                    <a:p>
                      <a:endParaRPr lang="en-US"/>
                    </a:p>
                  </a:txBody>
                  <a:tcPr/>
                </a:tc>
                <a:tc gridSpan="3">
                  <a:txBody>
                    <a:bodyPr/>
                    <a:lstStyle/>
                    <a:p>
                      <a:pPr lvl="0" algn="ctr">
                        <a:buNone/>
                      </a:pPr>
                      <a:r>
                        <a:rPr lang="en-US" sz="1600">
                          <a:latin typeface="Arial" panose="020B0604020202020204" pitchFamily="34" charset="0"/>
                          <a:cs typeface="Arial" panose="020B0604020202020204" pitchFamily="34" charset="0"/>
                        </a:rPr>
                        <a:t>DUC2001</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98184395"/>
                  </a:ext>
                </a:extLst>
              </a:tr>
              <a:tr h="444832">
                <a:tc gridSpan="2">
                  <a:txBody>
                    <a:bodyPr/>
                    <a:lstStyle/>
                    <a:p>
                      <a:pPr lvl="0">
                        <a:buNone/>
                      </a:pPr>
                      <a:endParaRPr lang="en-US" sz="1600">
                        <a:latin typeface="Arial" panose="020B0604020202020204" pitchFamily="34" charset="0"/>
                        <a:cs typeface="Arial" panose="020B0604020202020204" pitchFamily="34" charset="0"/>
                      </a:endParaRPr>
                    </a:p>
                  </a:txBody>
                  <a:tcPr anchor="ctr"/>
                </a:tc>
                <a:tc hMerge="1">
                  <a:txBody>
                    <a:bodyPr/>
                    <a:lstStyle/>
                    <a:p>
                      <a:endParaRPr lang="en-US"/>
                    </a:p>
                  </a:txBody>
                  <a:tcPr anchor="ctr"/>
                </a:tc>
                <a:tc>
                  <a:txBody>
                    <a:bodyPr/>
                    <a:lstStyle/>
                    <a:p>
                      <a:pPr lvl="0">
                        <a:buNone/>
                      </a:pPr>
                      <a:r>
                        <a:rPr lang="en-US" sz="1600">
                          <a:latin typeface="Arial" panose="020B0604020202020204" pitchFamily="34" charset="0"/>
                          <a:cs typeface="Arial" panose="020B0604020202020204" pitchFamily="34" charset="0"/>
                        </a:rPr>
                        <a:t>P</a:t>
                      </a:r>
                    </a:p>
                  </a:txBody>
                  <a:tcPr anchor="ctr"/>
                </a:tc>
                <a:tc>
                  <a:txBody>
                    <a:bodyPr/>
                    <a:lstStyle/>
                    <a:p>
                      <a:pPr lvl="0">
                        <a:buNone/>
                      </a:pPr>
                      <a:r>
                        <a:rPr lang="en-US" sz="1600">
                          <a:latin typeface="Arial" panose="020B0604020202020204" pitchFamily="34" charset="0"/>
                          <a:cs typeface="Arial" panose="020B0604020202020204" pitchFamily="34" charset="0"/>
                        </a:rPr>
                        <a:t>R</a:t>
                      </a:r>
                    </a:p>
                  </a:txBody>
                  <a:tcPr anchor="ctr"/>
                </a:tc>
                <a:tc>
                  <a:txBody>
                    <a:bodyPr/>
                    <a:lstStyle/>
                    <a:p>
                      <a:pPr lvl="0">
                        <a:buNone/>
                      </a:pPr>
                      <a:r>
                        <a:rPr lang="en-US" sz="1600">
                          <a:latin typeface="Arial" panose="020B0604020202020204" pitchFamily="34" charset="0"/>
                          <a:cs typeface="Arial" panose="020B0604020202020204" pitchFamily="34" charset="0"/>
                        </a:rPr>
                        <a:t>F1</a:t>
                      </a:r>
                    </a:p>
                  </a:txBody>
                  <a:tcPr anchor="ctr"/>
                </a:tc>
                <a:tc>
                  <a:txBody>
                    <a:bodyPr/>
                    <a:lstStyle/>
                    <a:p>
                      <a:pPr lvl="0">
                        <a:buNone/>
                      </a:pPr>
                      <a:r>
                        <a:rPr lang="en-US" sz="1600">
                          <a:latin typeface="Arial" panose="020B0604020202020204" pitchFamily="34" charset="0"/>
                          <a:cs typeface="Arial" panose="020B0604020202020204" pitchFamily="34" charset="0"/>
                        </a:rPr>
                        <a:t>P</a:t>
                      </a:r>
                    </a:p>
                  </a:txBody>
                  <a:tcPr anchor="ctr"/>
                </a:tc>
                <a:tc>
                  <a:txBody>
                    <a:bodyPr/>
                    <a:lstStyle/>
                    <a:p>
                      <a:pPr lvl="0">
                        <a:buNone/>
                      </a:pPr>
                      <a:r>
                        <a:rPr lang="en-US" sz="1600">
                          <a:latin typeface="Arial" panose="020B0604020202020204" pitchFamily="34" charset="0"/>
                          <a:cs typeface="Arial" panose="020B0604020202020204" pitchFamily="34" charset="0"/>
                        </a:rPr>
                        <a:t>R</a:t>
                      </a:r>
                    </a:p>
                  </a:txBody>
                  <a:tcPr anchor="ctr"/>
                </a:tc>
                <a:tc>
                  <a:txBody>
                    <a:bodyPr/>
                    <a:lstStyle/>
                    <a:p>
                      <a:pPr lvl="0">
                        <a:buNone/>
                      </a:pPr>
                      <a:r>
                        <a:rPr lang="en-US" sz="1600">
                          <a:latin typeface="Arial" panose="020B0604020202020204" pitchFamily="34" charset="0"/>
                          <a:cs typeface="Arial" panose="020B0604020202020204" pitchFamily="34" charset="0"/>
                        </a:rPr>
                        <a:t>F1</a:t>
                      </a:r>
                    </a:p>
                  </a:txBody>
                  <a:tcPr anchor="ctr"/>
                </a:tc>
                <a:tc>
                  <a:txBody>
                    <a:bodyPr/>
                    <a:lstStyle/>
                    <a:p>
                      <a:pPr lvl="0">
                        <a:buNone/>
                      </a:pPr>
                      <a:r>
                        <a:rPr lang="en-US" sz="1600">
                          <a:latin typeface="Arial" panose="020B0604020202020204" pitchFamily="34" charset="0"/>
                          <a:cs typeface="Arial" panose="020B0604020202020204" pitchFamily="34" charset="0"/>
                        </a:rPr>
                        <a:t>P</a:t>
                      </a:r>
                    </a:p>
                  </a:txBody>
                  <a:tcPr anchor="ctr"/>
                </a:tc>
                <a:tc>
                  <a:txBody>
                    <a:bodyPr/>
                    <a:lstStyle/>
                    <a:p>
                      <a:pPr lvl="0">
                        <a:buNone/>
                      </a:pPr>
                      <a:r>
                        <a:rPr lang="en-US" sz="1600">
                          <a:latin typeface="Arial" panose="020B0604020202020204" pitchFamily="34" charset="0"/>
                          <a:cs typeface="Arial" panose="020B0604020202020204" pitchFamily="34" charset="0"/>
                        </a:rPr>
                        <a:t>R</a:t>
                      </a:r>
                    </a:p>
                  </a:txBody>
                  <a:tcPr anchor="ctr"/>
                </a:tc>
                <a:tc>
                  <a:txBody>
                    <a:bodyPr/>
                    <a:lstStyle/>
                    <a:p>
                      <a:pPr lvl="0">
                        <a:buNone/>
                      </a:pPr>
                      <a:r>
                        <a:rPr lang="en-US" sz="1600">
                          <a:latin typeface="Arial" panose="020B0604020202020204" pitchFamily="34" charset="0"/>
                          <a:cs typeface="Arial" panose="020B0604020202020204" pitchFamily="34" charset="0"/>
                        </a:rPr>
                        <a:t>F1</a:t>
                      </a:r>
                    </a:p>
                  </a:txBody>
                  <a:tcPr anchor="ctr"/>
                </a:tc>
                <a:extLst>
                  <a:ext uri="{0D108BD9-81ED-4DB2-BD59-A6C34878D82A}">
                    <a16:rowId xmlns:a16="http://schemas.microsoft.com/office/drawing/2014/main" val="738379205"/>
                  </a:ext>
                </a:extLst>
              </a:tr>
              <a:tr h="538651">
                <a:tc rowSpan="3">
                  <a:txBody>
                    <a:bodyPr/>
                    <a:lstStyle/>
                    <a:p>
                      <a:r>
                        <a:rPr lang="en-US" sz="1400" err="1">
                          <a:latin typeface="Arial" panose="020B0604020202020204" pitchFamily="34" charset="0"/>
                          <a:cs typeface="Arial" panose="020B0604020202020204" pitchFamily="34" charset="0"/>
                        </a:rPr>
                        <a:t>SIFRank</a:t>
                      </a:r>
                    </a:p>
                  </a:txBody>
                  <a:tcPr anchor="ctr"/>
                </a:tc>
                <a:tc>
                  <a:txBody>
                    <a:bodyPr/>
                    <a:lstStyle/>
                    <a:p>
                      <a:pPr algn="ctr"/>
                      <a:r>
                        <a:rPr lang="en-US" sz="1600">
                          <a:latin typeface="Arial" panose="020B0604020202020204" pitchFamily="34" charset="0"/>
                          <a:cs typeface="Arial" panose="020B0604020202020204" pitchFamily="34" charset="0"/>
                        </a:rPr>
                        <a:t>5</a:t>
                      </a:r>
                    </a:p>
                  </a:txBody>
                  <a:tcPr anchor="ctr"/>
                </a:tc>
                <a:tc>
                  <a:txBody>
                    <a:bodyPr/>
                    <a:lstStyle/>
                    <a:p>
                      <a:pPr lvl="0">
                        <a:buNone/>
                      </a:pPr>
                      <a:r>
                        <a:rPr lang="en-US" sz="1600" b="0" i="0" u="none" strike="noStrike" noProof="0">
                          <a:latin typeface="Arial" panose="020B0604020202020204" pitchFamily="34" charset="0"/>
                          <a:cs typeface="Arial" panose="020B0604020202020204" pitchFamily="34" charset="0"/>
                        </a:rPr>
                        <a:t>41.56</a:t>
                      </a:r>
                      <a:endParaRPr lang="en-US" sz="1600">
                        <a:latin typeface="Arial" panose="020B0604020202020204" pitchFamily="34" charset="0"/>
                        <a:cs typeface="Arial" panose="020B0604020202020204" pitchFamily="34" charset="0"/>
                      </a:endParaRPr>
                    </a:p>
                  </a:txBody>
                  <a:tcPr anchor="ctr"/>
                </a:tc>
                <a:tc>
                  <a:txBody>
                    <a:bodyPr/>
                    <a:lstStyle/>
                    <a:p>
                      <a:pPr lvl="0">
                        <a:buNone/>
                      </a:pPr>
                      <a:r>
                        <a:rPr lang="en-US" sz="1600" b="0" i="0" u="none" strike="noStrike" noProof="0">
                          <a:latin typeface="Arial" panose="020B0604020202020204" pitchFamily="34" charset="0"/>
                          <a:cs typeface="Arial" panose="020B0604020202020204" pitchFamily="34" charset="0"/>
                        </a:rPr>
                        <a:t>21.15</a:t>
                      </a:r>
                      <a:endParaRPr lang="en-US" sz="1600">
                        <a:latin typeface="Arial" panose="020B0604020202020204" pitchFamily="34" charset="0"/>
                        <a:cs typeface="Arial" panose="020B0604020202020204" pitchFamily="34" charset="0"/>
                      </a:endParaRPr>
                    </a:p>
                  </a:txBody>
                  <a:tcPr anchor="ctr"/>
                </a:tc>
                <a:tc>
                  <a:txBody>
                    <a:bodyPr/>
                    <a:lstStyle/>
                    <a:p>
                      <a:pPr lvl="0">
                        <a:buNone/>
                      </a:pPr>
                      <a:r>
                        <a:rPr lang="en-US" sz="1600" b="0" i="0" u="none" strike="noStrike" noProof="0">
                          <a:latin typeface="Arial" panose="020B0604020202020204" pitchFamily="34" charset="0"/>
                          <a:cs typeface="Arial" panose="020B0604020202020204" pitchFamily="34" charset="0"/>
                        </a:rPr>
                        <a:t>28.04</a:t>
                      </a:r>
                      <a:endParaRPr lang="en-US" sz="1600">
                        <a:latin typeface="Arial" panose="020B0604020202020204" pitchFamily="34" charset="0"/>
                        <a:cs typeface="Arial" panose="020B0604020202020204" pitchFamily="34" charset="0"/>
                      </a:endParaRPr>
                    </a:p>
                  </a:txBody>
                  <a:tcPr anchor="ctr"/>
                </a:tc>
                <a:tc>
                  <a:txBody>
                    <a:bodyPr/>
                    <a:lstStyle/>
                    <a:p>
                      <a:pPr lvl="0">
                        <a:buNone/>
                      </a:pPr>
                      <a:r>
                        <a:rPr lang="en-US" sz="1600">
                          <a:latin typeface="Arial" panose="020B0604020202020204" pitchFamily="34" charset="0"/>
                          <a:cs typeface="Arial" panose="020B0604020202020204" pitchFamily="34" charset="0"/>
                        </a:rPr>
                        <a:t>50.39</a:t>
                      </a:r>
                    </a:p>
                  </a:txBody>
                  <a:tcPr anchor="ctr"/>
                </a:tc>
                <a:tc>
                  <a:txBody>
                    <a:bodyPr/>
                    <a:lstStyle/>
                    <a:p>
                      <a:pPr lvl="0">
                        <a:buNone/>
                      </a:pPr>
                      <a:r>
                        <a:rPr lang="en-US" sz="1600">
                          <a:latin typeface="Arial" panose="020B0604020202020204" pitchFamily="34" charset="0"/>
                          <a:cs typeface="Arial" panose="020B0604020202020204" pitchFamily="34" charset="0"/>
                        </a:rPr>
                        <a:t>14.56</a:t>
                      </a:r>
                    </a:p>
                  </a:txBody>
                  <a:tcPr anchor="ctr"/>
                </a:tc>
                <a:tc>
                  <a:txBody>
                    <a:bodyPr/>
                    <a:lstStyle/>
                    <a:p>
                      <a:r>
                        <a:rPr lang="en-US" sz="1600">
                          <a:latin typeface="Arial" panose="020B0604020202020204" pitchFamily="34" charset="0"/>
                          <a:cs typeface="Arial" panose="020B0604020202020204" pitchFamily="34" charset="0"/>
                        </a:rPr>
                        <a:t>22.59</a:t>
                      </a:r>
                    </a:p>
                  </a:txBody>
                  <a:tcPr anchor="ctr"/>
                </a:tc>
                <a:tc>
                  <a:txBody>
                    <a:bodyPr/>
                    <a:lstStyle/>
                    <a:p>
                      <a:pPr lvl="0">
                        <a:buNone/>
                      </a:pPr>
                      <a:r>
                        <a:rPr lang="en-US" sz="1600">
                          <a:latin typeface="Arial" panose="020B0604020202020204" pitchFamily="34" charset="0"/>
                          <a:cs typeface="Arial" panose="020B0604020202020204" pitchFamily="34" charset="0"/>
                        </a:rPr>
                        <a:t>31.75</a:t>
                      </a:r>
                    </a:p>
                  </a:txBody>
                  <a:tcPr anchor="ctr"/>
                </a:tc>
                <a:tc>
                  <a:txBody>
                    <a:bodyPr/>
                    <a:lstStyle/>
                    <a:p>
                      <a:pPr lvl="0">
                        <a:buNone/>
                      </a:pPr>
                      <a:r>
                        <a:rPr lang="en-US" sz="1600">
                          <a:latin typeface="Arial" panose="020B0604020202020204" pitchFamily="34" charset="0"/>
                          <a:cs typeface="Arial" panose="020B0604020202020204" pitchFamily="34" charset="0"/>
                        </a:rPr>
                        <a:t>19.63</a:t>
                      </a:r>
                    </a:p>
                  </a:txBody>
                  <a:tcPr anchor="ctr"/>
                </a:tc>
                <a:tc>
                  <a:txBody>
                    <a:bodyPr/>
                    <a:lstStyle/>
                    <a:p>
                      <a:r>
                        <a:rPr lang="en-US" sz="1600">
                          <a:latin typeface="Arial" panose="020B0604020202020204" pitchFamily="34" charset="0"/>
                          <a:cs typeface="Arial" panose="020B0604020202020204" pitchFamily="34" charset="0"/>
                        </a:rPr>
                        <a:t>24.27</a:t>
                      </a:r>
                    </a:p>
                  </a:txBody>
                  <a:tcPr anchor="ctr"/>
                </a:tc>
                <a:extLst>
                  <a:ext uri="{0D108BD9-81ED-4DB2-BD59-A6C34878D82A}">
                    <a16:rowId xmlns:a16="http://schemas.microsoft.com/office/drawing/2014/main" val="256763689"/>
                  </a:ext>
                </a:extLst>
              </a:tr>
              <a:tr h="538651">
                <a:tc vMerge="1">
                  <a:txBody>
                    <a:bodyPr/>
                    <a:lstStyle/>
                    <a:p>
                      <a:endParaRPr lang="en-US"/>
                    </a:p>
                  </a:txBody>
                  <a:tcPr/>
                </a:tc>
                <a:tc>
                  <a:txBody>
                    <a:bodyPr/>
                    <a:lstStyle/>
                    <a:p>
                      <a:pPr algn="ctr"/>
                      <a:r>
                        <a:rPr lang="en-US" sz="1600">
                          <a:latin typeface="Arial" panose="020B0604020202020204" pitchFamily="34" charset="0"/>
                          <a:cs typeface="Arial" panose="020B0604020202020204" pitchFamily="34" charset="0"/>
                        </a:rPr>
                        <a:t>10</a:t>
                      </a:r>
                    </a:p>
                  </a:txBody>
                  <a:tcPr anchor="ctr"/>
                </a:tc>
                <a:tc>
                  <a:txBody>
                    <a:bodyPr/>
                    <a:lstStyle/>
                    <a:p>
                      <a:pPr lvl="0">
                        <a:buNone/>
                      </a:pPr>
                      <a:r>
                        <a:rPr lang="en-US" sz="1600" b="0" i="0" u="none" strike="noStrike" noProof="0">
                          <a:latin typeface="Arial" panose="020B0604020202020204" pitchFamily="34" charset="0"/>
                          <a:cs typeface="Arial" panose="020B0604020202020204" pitchFamily="34" charset="0"/>
                        </a:rPr>
                        <a:t>38.00</a:t>
                      </a:r>
                      <a:endParaRPr lang="en-US" sz="1600">
                        <a:latin typeface="Arial" panose="020B0604020202020204" pitchFamily="34" charset="0"/>
                        <a:cs typeface="Arial" panose="020B0604020202020204" pitchFamily="34" charset="0"/>
                      </a:endParaRPr>
                    </a:p>
                  </a:txBody>
                  <a:tcPr anchor="ctr"/>
                </a:tc>
                <a:tc>
                  <a:txBody>
                    <a:bodyPr/>
                    <a:lstStyle/>
                    <a:p>
                      <a:pPr lvl="0">
                        <a:buNone/>
                      </a:pPr>
                      <a:r>
                        <a:rPr lang="en-US" sz="1600" b="0" i="0" u="none" strike="noStrike" noProof="0">
                          <a:latin typeface="Arial" panose="020B0604020202020204" pitchFamily="34" charset="0"/>
                          <a:cs typeface="Arial" panose="020B0604020202020204" pitchFamily="34" charset="0"/>
                        </a:rPr>
                        <a:t>38.21</a:t>
                      </a:r>
                      <a:endParaRPr lang="en-US" sz="1600">
                        <a:latin typeface="Arial" panose="020B0604020202020204" pitchFamily="34" charset="0"/>
                        <a:cs typeface="Arial" panose="020B0604020202020204" pitchFamily="34" charset="0"/>
                      </a:endParaRPr>
                    </a:p>
                  </a:txBody>
                  <a:tcPr anchor="ctr"/>
                </a:tc>
                <a:tc>
                  <a:txBody>
                    <a:bodyPr/>
                    <a:lstStyle/>
                    <a:p>
                      <a:pPr lvl="0">
                        <a:buNone/>
                      </a:pPr>
                      <a:r>
                        <a:rPr lang="en-US" sz="1600" b="0" i="0" u="none" strike="noStrike" noProof="0">
                          <a:latin typeface="Arial" panose="020B0604020202020204" pitchFamily="34" charset="0"/>
                          <a:cs typeface="Arial" panose="020B0604020202020204" pitchFamily="34" charset="0"/>
                        </a:rPr>
                        <a:t>38.11</a:t>
                      </a:r>
                      <a:endParaRPr lang="en-US" sz="1600">
                        <a:latin typeface="Arial" panose="020B0604020202020204" pitchFamily="34" charset="0"/>
                        <a:cs typeface="Arial" panose="020B0604020202020204" pitchFamily="34" charset="0"/>
                      </a:endParaRPr>
                    </a:p>
                  </a:txBody>
                  <a:tcPr anchor="ctr"/>
                </a:tc>
                <a:tc>
                  <a:txBody>
                    <a:bodyPr/>
                    <a:lstStyle/>
                    <a:p>
                      <a:pPr lvl="0">
                        <a:buNone/>
                      </a:pPr>
                      <a:r>
                        <a:rPr lang="en-US" sz="1600">
                          <a:latin typeface="Arial" panose="020B0604020202020204" pitchFamily="34" charset="0"/>
                          <a:cs typeface="Arial" panose="020B0604020202020204" pitchFamily="34" charset="0"/>
                        </a:rPr>
                        <a:t>44.85</a:t>
                      </a:r>
                    </a:p>
                  </a:txBody>
                  <a:tcPr anchor="ctr"/>
                </a:tc>
                <a:tc>
                  <a:txBody>
                    <a:bodyPr/>
                    <a:lstStyle/>
                    <a:p>
                      <a:pPr lvl="0">
                        <a:buNone/>
                      </a:pPr>
                      <a:r>
                        <a:rPr lang="en-US" sz="1600">
                          <a:latin typeface="Arial" panose="020B0604020202020204" pitchFamily="34" charset="0"/>
                          <a:cs typeface="Arial" panose="020B0604020202020204" pitchFamily="34" charset="0"/>
                        </a:rPr>
                        <a:t>25.95</a:t>
                      </a:r>
                    </a:p>
                  </a:txBody>
                  <a:tcPr anchor="ctr"/>
                </a:tc>
                <a:tc>
                  <a:txBody>
                    <a:bodyPr/>
                    <a:lstStyle/>
                    <a:p>
                      <a:r>
                        <a:rPr lang="en-US" sz="1600">
                          <a:latin typeface="Arial" panose="020B0604020202020204" pitchFamily="34" charset="0"/>
                          <a:cs typeface="Arial" panose="020B0604020202020204" pitchFamily="34" charset="0"/>
                        </a:rPr>
                        <a:t>32.85</a:t>
                      </a:r>
                    </a:p>
                  </a:txBody>
                  <a:tcPr anchor="ctr"/>
                </a:tc>
                <a:tc>
                  <a:txBody>
                    <a:bodyPr/>
                    <a:lstStyle/>
                    <a:p>
                      <a:pPr lvl="0">
                        <a:buNone/>
                      </a:pPr>
                      <a:r>
                        <a:rPr lang="en-US" sz="1600">
                          <a:latin typeface="Arial" panose="020B0604020202020204" pitchFamily="34" charset="0"/>
                          <a:cs typeface="Arial" panose="020B0604020202020204" pitchFamily="34" charset="0"/>
                        </a:rPr>
                        <a:t>24.82</a:t>
                      </a:r>
                    </a:p>
                  </a:txBody>
                  <a:tcPr anchor="ctr"/>
                </a:tc>
                <a:tc>
                  <a:txBody>
                    <a:bodyPr/>
                    <a:lstStyle/>
                    <a:p>
                      <a:pPr lvl="0">
                        <a:buNone/>
                      </a:pPr>
                      <a:r>
                        <a:rPr lang="en-US" sz="1600">
                          <a:latin typeface="Arial" panose="020B0604020202020204" pitchFamily="34" charset="0"/>
                          <a:cs typeface="Arial" panose="020B0604020202020204" pitchFamily="34" charset="0"/>
                        </a:rPr>
                        <a:t>30.64</a:t>
                      </a:r>
                    </a:p>
                  </a:txBody>
                  <a:tcPr anchor="ctr"/>
                </a:tc>
                <a:tc>
                  <a:txBody>
                    <a:bodyPr/>
                    <a:lstStyle/>
                    <a:p>
                      <a:r>
                        <a:rPr lang="en-US" sz="1600">
                          <a:latin typeface="Arial" panose="020B0604020202020204" pitchFamily="34" charset="0"/>
                          <a:cs typeface="Arial" panose="020B0604020202020204" pitchFamily="34" charset="0"/>
                        </a:rPr>
                        <a:t>27.43</a:t>
                      </a:r>
                    </a:p>
                  </a:txBody>
                  <a:tcPr anchor="ctr"/>
                </a:tc>
                <a:extLst>
                  <a:ext uri="{0D108BD9-81ED-4DB2-BD59-A6C34878D82A}">
                    <a16:rowId xmlns:a16="http://schemas.microsoft.com/office/drawing/2014/main" val="2264123269"/>
                  </a:ext>
                </a:extLst>
              </a:tr>
              <a:tr h="538651">
                <a:tc vMerge="1">
                  <a:txBody>
                    <a:bodyPr/>
                    <a:lstStyle/>
                    <a:p>
                      <a:endParaRPr lang="en-US"/>
                    </a:p>
                  </a:txBody>
                  <a:tcPr/>
                </a:tc>
                <a:tc>
                  <a:txBody>
                    <a:bodyPr/>
                    <a:lstStyle/>
                    <a:p>
                      <a:pPr algn="ctr"/>
                      <a:r>
                        <a:rPr lang="en-US" sz="1600">
                          <a:latin typeface="Arial" panose="020B0604020202020204" pitchFamily="34" charset="0"/>
                          <a:cs typeface="Arial" panose="020B0604020202020204" pitchFamily="34" charset="0"/>
                        </a:rPr>
                        <a:t>15</a:t>
                      </a:r>
                    </a:p>
                  </a:txBody>
                  <a:tcPr anchor="ctr"/>
                </a:tc>
                <a:tc>
                  <a:txBody>
                    <a:bodyPr/>
                    <a:lstStyle/>
                    <a:p>
                      <a:pPr lvl="0">
                        <a:buNone/>
                      </a:pPr>
                      <a:r>
                        <a:rPr lang="en-US" sz="1600" b="0" i="0" u="none" strike="noStrike" noProof="0">
                          <a:latin typeface="Arial" panose="020B0604020202020204" pitchFamily="34" charset="0"/>
                          <a:cs typeface="Arial" panose="020B0604020202020204" pitchFamily="34" charset="0"/>
                        </a:rPr>
                        <a:t>33.16</a:t>
                      </a:r>
                      <a:endParaRPr lang="en-US" sz="1600">
                        <a:latin typeface="Arial" panose="020B0604020202020204" pitchFamily="34" charset="0"/>
                        <a:cs typeface="Arial" panose="020B0604020202020204" pitchFamily="34" charset="0"/>
                      </a:endParaRPr>
                    </a:p>
                  </a:txBody>
                  <a:tcPr anchor="ctr"/>
                </a:tc>
                <a:tc>
                  <a:txBody>
                    <a:bodyPr/>
                    <a:lstStyle/>
                    <a:p>
                      <a:pPr lvl="0">
                        <a:buNone/>
                      </a:pPr>
                      <a:r>
                        <a:rPr lang="en-US" sz="1600">
                          <a:latin typeface="Arial" panose="020B0604020202020204" pitchFamily="34" charset="0"/>
                          <a:cs typeface="Arial" panose="020B0604020202020204" pitchFamily="34" charset="0"/>
                        </a:rPr>
                        <a:t>48.27</a:t>
                      </a:r>
                    </a:p>
                  </a:txBody>
                  <a:tcPr anchor="ctr"/>
                </a:tc>
                <a:tc>
                  <a:txBody>
                    <a:bodyPr/>
                    <a:lstStyle/>
                    <a:p>
                      <a:pPr lvl="0">
                        <a:buNone/>
                      </a:pPr>
                      <a:r>
                        <a:rPr lang="en-US" sz="1600">
                          <a:latin typeface="Arial" panose="020B0604020202020204" pitchFamily="34" charset="0"/>
                          <a:cs typeface="Arial" panose="020B0604020202020204" pitchFamily="34" charset="0"/>
                        </a:rPr>
                        <a:t>39.31</a:t>
                      </a:r>
                    </a:p>
                  </a:txBody>
                  <a:tcPr anchor="ctr"/>
                </a:tc>
                <a:tc>
                  <a:txBody>
                    <a:bodyPr/>
                    <a:lstStyle/>
                    <a:p>
                      <a:pPr lvl="0">
                        <a:buNone/>
                      </a:pPr>
                      <a:r>
                        <a:rPr lang="en-US" sz="1600">
                          <a:latin typeface="Arial" panose="020B0604020202020204" pitchFamily="34" charset="0"/>
                          <a:cs typeface="Arial" panose="020B0604020202020204" pitchFamily="34" charset="0"/>
                        </a:rPr>
                        <a:t>41.05</a:t>
                      </a:r>
                    </a:p>
                  </a:txBody>
                  <a:tcPr anchor="ctr"/>
                </a:tc>
                <a:tc>
                  <a:txBody>
                    <a:bodyPr/>
                    <a:lstStyle/>
                    <a:p>
                      <a:pPr lvl="0">
                        <a:buNone/>
                      </a:pPr>
                      <a:r>
                        <a:rPr lang="en-US" sz="1600">
                          <a:latin typeface="Arial" panose="020B0604020202020204" pitchFamily="34" charset="0"/>
                          <a:cs typeface="Arial" panose="020B0604020202020204" pitchFamily="34" charset="0"/>
                        </a:rPr>
                        <a:t>35.54</a:t>
                      </a:r>
                    </a:p>
                  </a:txBody>
                  <a:tcPr anchor="ctr"/>
                </a:tc>
                <a:tc>
                  <a:txBody>
                    <a:bodyPr/>
                    <a:lstStyle/>
                    <a:p>
                      <a:r>
                        <a:rPr lang="en-US" sz="1600">
                          <a:latin typeface="Arial" panose="020B0604020202020204" pitchFamily="34" charset="0"/>
                          <a:cs typeface="Arial" panose="020B0604020202020204" pitchFamily="34" charset="0"/>
                        </a:rPr>
                        <a:t>38.10</a:t>
                      </a:r>
                    </a:p>
                  </a:txBody>
                  <a:tcPr anchor="ctr"/>
                </a:tc>
                <a:tc>
                  <a:txBody>
                    <a:bodyPr/>
                    <a:lstStyle/>
                    <a:p>
                      <a:pPr lvl="0">
                        <a:buNone/>
                      </a:pPr>
                      <a:r>
                        <a:rPr lang="en-US" sz="1600">
                          <a:latin typeface="Arial" panose="020B0604020202020204" pitchFamily="34" charset="0"/>
                          <a:cs typeface="Arial" panose="020B0604020202020204" pitchFamily="34" charset="0"/>
                        </a:rPr>
                        <a:t>21.49</a:t>
                      </a:r>
                    </a:p>
                  </a:txBody>
                  <a:tcPr anchor="ctr"/>
                </a:tc>
                <a:tc>
                  <a:txBody>
                    <a:bodyPr/>
                    <a:lstStyle/>
                    <a:p>
                      <a:pPr lvl="0">
                        <a:buNone/>
                      </a:pPr>
                      <a:r>
                        <a:rPr lang="en-US" sz="1600">
                          <a:latin typeface="Arial" panose="020B0604020202020204" pitchFamily="34" charset="0"/>
                          <a:cs typeface="Arial" panose="020B0604020202020204" pitchFamily="34" charset="0"/>
                        </a:rPr>
                        <a:t>39.60</a:t>
                      </a:r>
                    </a:p>
                  </a:txBody>
                  <a:tcPr anchor="ctr"/>
                </a:tc>
                <a:tc>
                  <a:txBody>
                    <a:bodyPr/>
                    <a:lstStyle/>
                    <a:p>
                      <a:r>
                        <a:rPr lang="en-US" sz="1600">
                          <a:latin typeface="Arial" panose="020B0604020202020204" pitchFamily="34" charset="0"/>
                          <a:cs typeface="Arial" panose="020B0604020202020204" pitchFamily="34" charset="0"/>
                        </a:rPr>
                        <a:t>27.86</a:t>
                      </a:r>
                    </a:p>
                  </a:txBody>
                  <a:tcPr anchor="ctr"/>
                </a:tc>
                <a:extLst>
                  <a:ext uri="{0D108BD9-81ED-4DB2-BD59-A6C34878D82A}">
                    <a16:rowId xmlns:a16="http://schemas.microsoft.com/office/drawing/2014/main" val="2895872897"/>
                  </a:ext>
                </a:extLst>
              </a:tr>
              <a:tr h="538651">
                <a:tc rowSpan="3">
                  <a:txBody>
                    <a:bodyPr/>
                    <a:lstStyle/>
                    <a:p>
                      <a:r>
                        <a:rPr lang="en-US" sz="1400" err="1">
                          <a:latin typeface="Arial" panose="020B0604020202020204" pitchFamily="34" charset="0"/>
                          <a:cs typeface="Arial" panose="020B0604020202020204" pitchFamily="34" charset="0"/>
                        </a:rPr>
                        <a:t>SIFRank</a:t>
                      </a:r>
                      <a:r>
                        <a:rPr lang="en-US" sz="1400">
                          <a:latin typeface="Arial" panose="020B0604020202020204" pitchFamily="34" charset="0"/>
                          <a:cs typeface="Arial" panose="020B0604020202020204" pitchFamily="34" charset="0"/>
                        </a:rPr>
                        <a:t>+</a:t>
                      </a:r>
                    </a:p>
                  </a:txBody>
                  <a:tcPr anchor="ctr"/>
                </a:tc>
                <a:tc>
                  <a:txBody>
                    <a:bodyPr/>
                    <a:lstStyle/>
                    <a:p>
                      <a:pPr algn="ctr"/>
                      <a:r>
                        <a:rPr lang="en-US" sz="1600">
                          <a:latin typeface="Arial" panose="020B0604020202020204" pitchFamily="34" charset="0"/>
                          <a:cs typeface="Arial" panose="020B0604020202020204" pitchFamily="34" charset="0"/>
                        </a:rPr>
                        <a:t>5</a:t>
                      </a:r>
                    </a:p>
                  </a:txBody>
                  <a:tcPr anchor="ctr"/>
                </a:tc>
                <a:tc>
                  <a:txBody>
                    <a:bodyPr/>
                    <a:lstStyle/>
                    <a:p>
                      <a:r>
                        <a:rPr lang="en-US" sz="1600">
                          <a:latin typeface="Arial" panose="020B0604020202020204" pitchFamily="34" charset="0"/>
                          <a:cs typeface="Arial" panose="020B0604020202020204" pitchFamily="34" charset="0"/>
                        </a:rPr>
                        <a:t>41.48</a:t>
                      </a:r>
                    </a:p>
                  </a:txBody>
                  <a:tcPr anchor="ctr"/>
                </a:tc>
                <a:tc>
                  <a:txBody>
                    <a:bodyPr/>
                    <a:lstStyle/>
                    <a:p>
                      <a:pPr lvl="0">
                        <a:buNone/>
                      </a:pPr>
                      <a:r>
                        <a:rPr lang="en-US" sz="1600">
                          <a:latin typeface="Arial" panose="020B0604020202020204" pitchFamily="34" charset="0"/>
                          <a:cs typeface="Arial" panose="020B0604020202020204" pitchFamily="34" charset="0"/>
                        </a:rPr>
                        <a:t>21.32</a:t>
                      </a:r>
                    </a:p>
                  </a:txBody>
                  <a:tcPr anchor="ctr"/>
                </a:tc>
                <a:tc>
                  <a:txBody>
                    <a:bodyPr/>
                    <a:lstStyle/>
                    <a:p>
                      <a:pPr lvl="0">
                        <a:buNone/>
                      </a:pPr>
                      <a:r>
                        <a:rPr lang="en-US" sz="1600">
                          <a:latin typeface="Arial" panose="020B0604020202020204" pitchFamily="34" charset="0"/>
                          <a:cs typeface="Arial" panose="020B0604020202020204" pitchFamily="34" charset="0"/>
                        </a:rPr>
                        <a:t>28.25</a:t>
                      </a:r>
                    </a:p>
                  </a:txBody>
                  <a:tcPr anchor="ctr"/>
                </a:tc>
                <a:tc>
                  <a:txBody>
                    <a:bodyPr/>
                    <a:lstStyle/>
                    <a:p>
                      <a:pPr lvl="0">
                        <a:buNone/>
                      </a:pPr>
                      <a:r>
                        <a:rPr lang="en-US" sz="1600">
                          <a:latin typeface="Arial" panose="020B0604020202020204" pitchFamily="34" charset="0"/>
                          <a:cs typeface="Arial" panose="020B0604020202020204" pitchFamily="34" charset="0"/>
                        </a:rPr>
                        <a:t>48.03</a:t>
                      </a:r>
                    </a:p>
                  </a:txBody>
                  <a:tcPr anchor="ctr"/>
                </a:tc>
                <a:tc>
                  <a:txBody>
                    <a:bodyPr/>
                    <a:lstStyle/>
                    <a:p>
                      <a:pPr lvl="0">
                        <a:buNone/>
                      </a:pPr>
                      <a:r>
                        <a:rPr lang="en-US" sz="1600">
                          <a:latin typeface="Arial" panose="020B0604020202020204" pitchFamily="34" charset="0"/>
                          <a:cs typeface="Arial" panose="020B0604020202020204" pitchFamily="34" charset="0"/>
                        </a:rPr>
                        <a:t>13.88</a:t>
                      </a:r>
                    </a:p>
                  </a:txBody>
                  <a:tcPr anchor="ctr"/>
                </a:tc>
                <a:tc>
                  <a:txBody>
                    <a:bodyPr/>
                    <a:lstStyle/>
                    <a:p>
                      <a:r>
                        <a:rPr lang="en-US" sz="1600">
                          <a:latin typeface="Arial" panose="020B0604020202020204" pitchFamily="34" charset="0"/>
                          <a:cs typeface="Arial" panose="020B0604020202020204" pitchFamily="34" charset="0"/>
                        </a:rPr>
                        <a:t>21.53</a:t>
                      </a:r>
                    </a:p>
                  </a:txBody>
                  <a:tcPr anchor="ctr"/>
                </a:tc>
                <a:tc>
                  <a:txBody>
                    <a:bodyPr/>
                    <a:lstStyle/>
                    <a:p>
                      <a:pPr lvl="0">
                        <a:buNone/>
                      </a:pPr>
                      <a:r>
                        <a:rPr lang="en-US" sz="1600">
                          <a:latin typeface="Arial" panose="020B0604020202020204" pitchFamily="34" charset="0"/>
                          <a:cs typeface="Arial" panose="020B0604020202020204" pitchFamily="34" charset="0"/>
                        </a:rPr>
                        <a:t>40.39</a:t>
                      </a:r>
                    </a:p>
                  </a:txBody>
                  <a:tcPr anchor="ctr"/>
                </a:tc>
                <a:tc>
                  <a:txBody>
                    <a:bodyPr/>
                    <a:lstStyle/>
                    <a:p>
                      <a:pPr lvl="0">
                        <a:buNone/>
                      </a:pPr>
                      <a:r>
                        <a:rPr lang="en-US" sz="1600">
                          <a:latin typeface="Arial" panose="020B0604020202020204" pitchFamily="34" charset="0"/>
                          <a:cs typeface="Arial" panose="020B0604020202020204" pitchFamily="34" charset="0"/>
                        </a:rPr>
                        <a:t>24.99</a:t>
                      </a:r>
                    </a:p>
                  </a:txBody>
                  <a:tcPr anchor="ctr"/>
                </a:tc>
                <a:tc>
                  <a:txBody>
                    <a:bodyPr/>
                    <a:lstStyle/>
                    <a:p>
                      <a:r>
                        <a:rPr lang="en-US" sz="1600">
                          <a:latin typeface="Arial" panose="020B0604020202020204" pitchFamily="34" charset="0"/>
                          <a:cs typeface="Arial" panose="020B0604020202020204" pitchFamily="34" charset="0"/>
                        </a:rPr>
                        <a:t>30.88</a:t>
                      </a:r>
                    </a:p>
                  </a:txBody>
                  <a:tcPr anchor="ctr"/>
                </a:tc>
                <a:extLst>
                  <a:ext uri="{0D108BD9-81ED-4DB2-BD59-A6C34878D82A}">
                    <a16:rowId xmlns:a16="http://schemas.microsoft.com/office/drawing/2014/main" val="2373203037"/>
                  </a:ext>
                </a:extLst>
              </a:tr>
              <a:tr h="538651">
                <a:tc vMerge="1">
                  <a:txBody>
                    <a:bodyPr/>
                    <a:lstStyle/>
                    <a:p>
                      <a:endParaRPr lang="en-US"/>
                    </a:p>
                  </a:txBody>
                  <a:tcPr/>
                </a:tc>
                <a:tc>
                  <a:txBody>
                    <a:bodyPr/>
                    <a:lstStyle/>
                    <a:p>
                      <a:pPr algn="ctr"/>
                      <a:r>
                        <a:rPr lang="en-US" sz="1600">
                          <a:latin typeface="Arial" panose="020B0604020202020204" pitchFamily="34" charset="0"/>
                          <a:cs typeface="Arial" panose="020B0604020202020204" pitchFamily="34" charset="0"/>
                        </a:rPr>
                        <a:t>10</a:t>
                      </a:r>
                    </a:p>
                  </a:txBody>
                  <a:tcPr anchor="ctr"/>
                </a:tc>
                <a:tc>
                  <a:txBody>
                    <a:bodyPr/>
                    <a:lstStyle/>
                    <a:p>
                      <a:r>
                        <a:rPr lang="en-US" sz="1600">
                          <a:latin typeface="Arial" panose="020B0604020202020204" pitchFamily="34" charset="0"/>
                          <a:cs typeface="Arial" panose="020B0604020202020204" pitchFamily="34" charset="0"/>
                        </a:rPr>
                        <a:t>36.66</a:t>
                      </a:r>
                    </a:p>
                  </a:txBody>
                  <a:tcPr anchor="ctr"/>
                </a:tc>
                <a:tc>
                  <a:txBody>
                    <a:bodyPr/>
                    <a:lstStyle/>
                    <a:p>
                      <a:pPr lvl="0">
                        <a:buNone/>
                      </a:pPr>
                      <a:r>
                        <a:rPr lang="en-US" sz="1600">
                          <a:latin typeface="Arial" panose="020B0604020202020204" pitchFamily="34" charset="0"/>
                          <a:cs typeface="Arial" panose="020B0604020202020204" pitchFamily="34" charset="0"/>
                        </a:rPr>
                        <a:t>36.97</a:t>
                      </a:r>
                    </a:p>
                  </a:txBody>
                  <a:tcPr anchor="ctr"/>
                </a:tc>
                <a:tc>
                  <a:txBody>
                    <a:bodyPr/>
                    <a:lstStyle/>
                    <a:p>
                      <a:pPr lvl="0">
                        <a:buNone/>
                      </a:pPr>
                      <a:r>
                        <a:rPr lang="en-US" sz="1600">
                          <a:latin typeface="Arial" panose="020B0604020202020204" pitchFamily="34" charset="0"/>
                          <a:cs typeface="Arial" panose="020B0604020202020204" pitchFamily="34" charset="0"/>
                        </a:rPr>
                        <a:t>36.87</a:t>
                      </a:r>
                    </a:p>
                  </a:txBody>
                  <a:tcPr anchor="ctr"/>
                </a:tc>
                <a:tc>
                  <a:txBody>
                    <a:bodyPr/>
                    <a:lstStyle/>
                    <a:p>
                      <a:pPr lvl="0">
                        <a:buNone/>
                      </a:pPr>
                      <a:r>
                        <a:rPr lang="en-US" sz="1600">
                          <a:latin typeface="Arial" panose="020B0604020202020204" pitchFamily="34" charset="0"/>
                          <a:cs typeface="Arial" panose="020B0604020202020204" pitchFamily="34" charset="0"/>
                        </a:rPr>
                        <a:t>42.96</a:t>
                      </a:r>
                    </a:p>
                  </a:txBody>
                  <a:tcPr anchor="ctr"/>
                </a:tc>
                <a:tc>
                  <a:txBody>
                    <a:bodyPr/>
                    <a:lstStyle/>
                    <a:p>
                      <a:pPr lvl="0">
                        <a:buNone/>
                      </a:pPr>
                      <a:r>
                        <a:rPr lang="en-US" sz="1600">
                          <a:latin typeface="Arial" panose="020B0604020202020204" pitchFamily="34" charset="0"/>
                          <a:cs typeface="Arial" panose="020B0604020202020204" pitchFamily="34" charset="0"/>
                        </a:rPr>
                        <a:t>24.83</a:t>
                      </a:r>
                    </a:p>
                  </a:txBody>
                  <a:tcPr anchor="ctr"/>
                </a:tc>
                <a:tc>
                  <a:txBody>
                    <a:bodyPr/>
                    <a:lstStyle/>
                    <a:p>
                      <a:pPr lvl="0">
                        <a:buNone/>
                      </a:pPr>
                      <a:r>
                        <a:rPr lang="en-US" sz="1600">
                          <a:latin typeface="Arial" panose="020B0604020202020204" pitchFamily="34" charset="0"/>
                          <a:cs typeface="Arial" panose="020B0604020202020204" pitchFamily="34" charset="0"/>
                        </a:rPr>
                        <a:t>31.47</a:t>
                      </a:r>
                    </a:p>
                  </a:txBody>
                  <a:tcPr anchor="ctr"/>
                </a:tc>
                <a:tc>
                  <a:txBody>
                    <a:bodyPr/>
                    <a:lstStyle/>
                    <a:p>
                      <a:pPr lvl="0">
                        <a:buNone/>
                      </a:pPr>
                      <a:r>
                        <a:rPr lang="en-US" sz="1600">
                          <a:latin typeface="Arial" panose="020B0604020202020204" pitchFamily="34" charset="0"/>
                          <a:cs typeface="Arial" panose="020B0604020202020204" pitchFamily="34" charset="0"/>
                        </a:rPr>
                        <a:t>30.20</a:t>
                      </a:r>
                    </a:p>
                  </a:txBody>
                  <a:tcPr anchor="ctr"/>
                </a:tc>
                <a:tc>
                  <a:txBody>
                    <a:bodyPr/>
                    <a:lstStyle/>
                    <a:p>
                      <a:pPr lvl="0">
                        <a:buNone/>
                      </a:pPr>
                      <a:r>
                        <a:rPr lang="en-US" sz="1600">
                          <a:latin typeface="Arial" panose="020B0604020202020204" pitchFamily="34" charset="0"/>
                          <a:cs typeface="Arial" panose="020B0604020202020204" pitchFamily="34" charset="0"/>
                        </a:rPr>
                        <a:t>37.28</a:t>
                      </a:r>
                    </a:p>
                  </a:txBody>
                  <a:tcPr anchor="ctr"/>
                </a:tc>
                <a:tc>
                  <a:txBody>
                    <a:bodyPr/>
                    <a:lstStyle/>
                    <a:p>
                      <a:r>
                        <a:rPr lang="en-US" sz="1600">
                          <a:latin typeface="Arial" panose="020B0604020202020204" pitchFamily="34" charset="0"/>
                          <a:cs typeface="Arial" panose="020B0604020202020204" pitchFamily="34" charset="0"/>
                        </a:rPr>
                        <a:t>33.37</a:t>
                      </a:r>
                    </a:p>
                  </a:txBody>
                  <a:tcPr anchor="ctr"/>
                </a:tc>
                <a:extLst>
                  <a:ext uri="{0D108BD9-81ED-4DB2-BD59-A6C34878D82A}">
                    <a16:rowId xmlns:a16="http://schemas.microsoft.com/office/drawing/2014/main" val="3405175885"/>
                  </a:ext>
                </a:extLst>
              </a:tr>
              <a:tr h="538651">
                <a:tc vMerge="1">
                  <a:txBody>
                    <a:bodyPr/>
                    <a:lstStyle/>
                    <a:p>
                      <a:endParaRPr lang="en-US"/>
                    </a:p>
                  </a:txBody>
                  <a:tcPr/>
                </a:tc>
                <a:tc>
                  <a:txBody>
                    <a:bodyPr/>
                    <a:lstStyle/>
                    <a:p>
                      <a:pPr lvl="0" algn="ctr">
                        <a:buNone/>
                      </a:pPr>
                      <a:r>
                        <a:rPr lang="en-US" sz="1600">
                          <a:latin typeface="Arial" panose="020B0604020202020204" pitchFamily="34" charset="0"/>
                          <a:cs typeface="Arial" panose="020B0604020202020204" pitchFamily="34" charset="0"/>
                        </a:rPr>
                        <a:t>15</a:t>
                      </a:r>
                    </a:p>
                  </a:txBody>
                  <a:tcPr anchor="ctr"/>
                </a:tc>
                <a:tc>
                  <a:txBody>
                    <a:bodyPr/>
                    <a:lstStyle/>
                    <a:p>
                      <a:pPr lvl="0">
                        <a:buNone/>
                      </a:pPr>
                      <a:r>
                        <a:rPr lang="en-US" sz="1600">
                          <a:latin typeface="Arial" panose="020B0604020202020204" pitchFamily="34" charset="0"/>
                          <a:cs typeface="Arial" panose="020B0604020202020204" pitchFamily="34" charset="0"/>
                        </a:rPr>
                        <a:t>32.47</a:t>
                      </a:r>
                    </a:p>
                  </a:txBody>
                  <a:tcPr anchor="ctr"/>
                </a:tc>
                <a:tc>
                  <a:txBody>
                    <a:bodyPr/>
                    <a:lstStyle/>
                    <a:p>
                      <a:pPr lvl="0">
                        <a:buNone/>
                      </a:pPr>
                      <a:r>
                        <a:rPr lang="en-US" sz="1600">
                          <a:latin typeface="Arial" panose="020B0604020202020204" pitchFamily="34" charset="0"/>
                          <a:cs typeface="Arial" panose="020B0604020202020204" pitchFamily="34" charset="0"/>
                        </a:rPr>
                        <a:t>47.27</a:t>
                      </a:r>
                    </a:p>
                  </a:txBody>
                  <a:tcPr anchor="ctr"/>
                </a:tc>
                <a:tc>
                  <a:txBody>
                    <a:bodyPr/>
                    <a:lstStyle/>
                    <a:p>
                      <a:pPr lvl="0">
                        <a:buNone/>
                      </a:pPr>
                      <a:r>
                        <a:rPr lang="en-US" sz="1600">
                          <a:latin typeface="Arial" panose="020B0604020202020204" pitchFamily="34" charset="0"/>
                          <a:cs typeface="Arial" panose="020B0604020202020204" pitchFamily="34" charset="0"/>
                        </a:rPr>
                        <a:t>38.50</a:t>
                      </a:r>
                    </a:p>
                  </a:txBody>
                  <a:tcPr anchor="ctr"/>
                </a:tc>
                <a:tc>
                  <a:txBody>
                    <a:bodyPr/>
                    <a:lstStyle/>
                    <a:p>
                      <a:pPr lvl="0">
                        <a:buNone/>
                      </a:pPr>
                      <a:r>
                        <a:rPr lang="en-US" sz="1600">
                          <a:latin typeface="Arial" panose="020B0604020202020204" pitchFamily="34" charset="0"/>
                          <a:cs typeface="Arial" panose="020B0604020202020204" pitchFamily="34" charset="0"/>
                        </a:rPr>
                        <a:t>39.10</a:t>
                      </a:r>
                    </a:p>
                  </a:txBody>
                  <a:tcPr anchor="ctr"/>
                </a:tc>
                <a:tc>
                  <a:txBody>
                    <a:bodyPr/>
                    <a:lstStyle/>
                    <a:p>
                      <a:pPr lvl="0">
                        <a:buNone/>
                      </a:pPr>
                      <a:r>
                        <a:rPr lang="en-US" sz="1600">
                          <a:latin typeface="Arial" panose="020B0604020202020204" pitchFamily="34" charset="0"/>
                          <a:cs typeface="Arial" panose="020B0604020202020204" pitchFamily="34" charset="0"/>
                        </a:rPr>
                        <a:t>33.85</a:t>
                      </a:r>
                    </a:p>
                  </a:txBody>
                  <a:tcPr anchor="ctr"/>
                </a:tc>
                <a:tc>
                  <a:txBody>
                    <a:bodyPr/>
                    <a:lstStyle/>
                    <a:p>
                      <a:pPr lvl="0">
                        <a:buNone/>
                      </a:pPr>
                      <a:r>
                        <a:rPr lang="en-US" sz="1600">
                          <a:latin typeface="Arial" panose="020B0604020202020204" pitchFamily="34" charset="0"/>
                          <a:cs typeface="Arial" panose="020B0604020202020204" pitchFamily="34" charset="0"/>
                        </a:rPr>
                        <a:t>36.29</a:t>
                      </a:r>
                    </a:p>
                  </a:txBody>
                  <a:tcPr anchor="ctr"/>
                </a:tc>
                <a:tc>
                  <a:txBody>
                    <a:bodyPr/>
                    <a:lstStyle/>
                    <a:p>
                      <a:pPr lvl="0">
                        <a:buNone/>
                      </a:pPr>
                      <a:r>
                        <a:rPr lang="en-US" sz="1600">
                          <a:latin typeface="Arial" panose="020B0604020202020204" pitchFamily="34" charset="0"/>
                          <a:cs typeface="Arial" panose="020B0604020202020204" pitchFamily="34" charset="0"/>
                        </a:rPr>
                        <a:t>24.86</a:t>
                      </a:r>
                    </a:p>
                  </a:txBody>
                  <a:tcPr anchor="ctr"/>
                </a:tc>
                <a:tc>
                  <a:txBody>
                    <a:bodyPr/>
                    <a:lstStyle/>
                    <a:p>
                      <a:pPr lvl="0">
                        <a:buNone/>
                      </a:pPr>
                      <a:r>
                        <a:rPr lang="en-US" sz="1600">
                          <a:latin typeface="Arial" panose="020B0604020202020204" pitchFamily="34" charset="0"/>
                          <a:cs typeface="Arial" panose="020B0604020202020204" pitchFamily="34" charset="0"/>
                        </a:rPr>
                        <a:t>45.83</a:t>
                      </a:r>
                    </a:p>
                  </a:txBody>
                  <a:tcPr anchor="ctr"/>
                </a:tc>
                <a:tc>
                  <a:txBody>
                    <a:bodyPr/>
                    <a:lstStyle/>
                    <a:p>
                      <a:pPr lvl="0">
                        <a:buNone/>
                      </a:pPr>
                      <a:r>
                        <a:rPr lang="en-US" sz="1600">
                          <a:latin typeface="Arial" panose="020B0604020202020204" pitchFamily="34" charset="0"/>
                          <a:cs typeface="Arial" panose="020B0604020202020204" pitchFamily="34" charset="0"/>
                        </a:rPr>
                        <a:t>32.24</a:t>
                      </a:r>
                    </a:p>
                  </a:txBody>
                  <a:tcPr anchor="ctr"/>
                </a:tc>
                <a:extLst>
                  <a:ext uri="{0D108BD9-81ED-4DB2-BD59-A6C34878D82A}">
                    <a16:rowId xmlns:a16="http://schemas.microsoft.com/office/drawing/2014/main" val="179622344"/>
                  </a:ext>
                </a:extLst>
              </a:tr>
            </a:tbl>
          </a:graphicData>
        </a:graphic>
      </p:graphicFrame>
    </p:spTree>
    <p:extLst>
      <p:ext uri="{BB962C8B-B14F-4D97-AF65-F5344CB8AC3E}">
        <p14:creationId xmlns:p14="http://schemas.microsoft.com/office/powerpoint/2010/main" val="3137811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CDBA2-F756-47B7-B671-F709729B2A02}"/>
              </a:ext>
            </a:extLst>
          </p:cNvPr>
          <p:cNvSpPr>
            <a:spLocks noGrp="1"/>
          </p:cNvSpPr>
          <p:nvPr>
            <p:ph type="title"/>
          </p:nvPr>
        </p:nvSpPr>
        <p:spPr/>
        <p:txBody>
          <a:bodyPr>
            <a:normAutofit/>
          </a:bodyPr>
          <a:lstStyle/>
          <a:p>
            <a:r>
              <a:rPr lang="en-US" sz="3600" err="1">
                <a:latin typeface="Arial" panose="020B0604020202020204" pitchFamily="34" charset="0"/>
                <a:cs typeface="Arial" panose="020B0604020202020204" pitchFamily="34" charset="0"/>
              </a:rPr>
              <a:t>Kết</a:t>
            </a:r>
            <a:r>
              <a:rPr lang="en-US" sz="3600">
                <a:latin typeface="Arial" panose="020B0604020202020204" pitchFamily="34" charset="0"/>
                <a:cs typeface="Arial" panose="020B0604020202020204" pitchFamily="34" charset="0"/>
              </a:rPr>
              <a:t> quả </a:t>
            </a:r>
            <a:r>
              <a:rPr lang="en-US" sz="3600" err="1">
                <a:latin typeface="Arial" panose="020B0604020202020204" pitchFamily="34" charset="0"/>
                <a:cs typeface="Arial" panose="020B0604020202020204" pitchFamily="34" charset="0"/>
              </a:rPr>
              <a:t>cho</a:t>
            </a:r>
            <a:r>
              <a:rPr lang="en-US" sz="3600">
                <a:latin typeface="Arial" panose="020B0604020202020204" pitchFamily="34" charset="0"/>
                <a:cs typeface="Arial" panose="020B0604020202020204" pitchFamily="34" charset="0"/>
              </a:rPr>
              <a:t> bài toán tiếng </a:t>
            </a:r>
            <a:r>
              <a:rPr lang="en-US" sz="3600" err="1">
                <a:latin typeface="Arial" panose="020B0604020202020204" pitchFamily="34" charset="0"/>
                <a:cs typeface="Arial" panose="020B0604020202020204" pitchFamily="34" charset="0"/>
              </a:rPr>
              <a:t>Việt</a:t>
            </a:r>
          </a:p>
        </p:txBody>
      </p:sp>
      <p:sp>
        <p:nvSpPr>
          <p:cNvPr id="3" name="Content Placeholder 2">
            <a:extLst>
              <a:ext uri="{FF2B5EF4-FFF2-40B4-BE49-F238E27FC236}">
                <a16:creationId xmlns:a16="http://schemas.microsoft.com/office/drawing/2014/main" id="{0BF9C33C-A296-4389-8FAF-A5C24CFF0B0C}"/>
              </a:ext>
            </a:extLst>
          </p:cNvPr>
          <p:cNvSpPr>
            <a:spLocks noGrp="1"/>
          </p:cNvSpPr>
          <p:nvPr>
            <p:ph idx="1"/>
          </p:nvPr>
        </p:nvSpPr>
        <p:spPr/>
        <p:txBody>
          <a:bodyPr vert="horz" lIns="91440" tIns="45720" rIns="91440" bIns="45720" rtlCol="0" anchor="t">
            <a:normAutofit/>
          </a:bodyPr>
          <a:lstStyle/>
          <a:p>
            <a:r>
              <a:rPr lang="en-US" err="1">
                <a:latin typeface="Arial" panose="020B0604020202020204" pitchFamily="34" charset="0"/>
                <a:ea typeface="+mn-lt"/>
                <a:cs typeface="Arial" panose="020B0604020202020204" pitchFamily="34" charset="0"/>
              </a:rPr>
              <a:t>Tiến</a:t>
            </a:r>
            <a:r>
              <a:rPr lang="en-US">
                <a:latin typeface="Arial" panose="020B0604020202020204" pitchFamily="34" charset="0"/>
                <a:ea typeface="+mn-lt"/>
                <a:cs typeface="Arial" panose="020B0604020202020204" pitchFamily="34" charset="0"/>
              </a:rPr>
              <a:t> </a:t>
            </a:r>
            <a:r>
              <a:rPr lang="en-US" err="1">
                <a:latin typeface="Arial" panose="020B0604020202020204" pitchFamily="34" charset="0"/>
                <a:ea typeface="+mn-lt"/>
                <a:cs typeface="Arial" panose="020B0604020202020204" pitchFamily="34" charset="0"/>
              </a:rPr>
              <a:t>hành</a:t>
            </a:r>
            <a:r>
              <a:rPr lang="en-US">
                <a:latin typeface="Arial" panose="020B0604020202020204" pitchFamily="34" charset="0"/>
                <a:ea typeface="+mn-lt"/>
                <a:cs typeface="Arial" panose="020B0604020202020204" pitchFamily="34" charset="0"/>
              </a:rPr>
              <a:t> </a:t>
            </a:r>
            <a:r>
              <a:rPr lang="en-US" err="1">
                <a:latin typeface="Arial" panose="020B0604020202020204" pitchFamily="34" charset="0"/>
                <a:ea typeface="+mn-lt"/>
                <a:cs typeface="Arial" panose="020B0604020202020204" pitchFamily="34" charset="0"/>
              </a:rPr>
              <a:t>tính</a:t>
            </a:r>
            <a:r>
              <a:rPr lang="en-US">
                <a:latin typeface="Arial" panose="020B0604020202020204" pitchFamily="34" charset="0"/>
                <a:ea typeface="+mn-lt"/>
                <a:cs typeface="Arial" panose="020B0604020202020204" pitchFamily="34" charset="0"/>
              </a:rPr>
              <a:t> precision, recall </a:t>
            </a:r>
            <a:r>
              <a:rPr lang="en-US" err="1">
                <a:latin typeface="Arial" panose="020B0604020202020204" pitchFamily="34" charset="0"/>
                <a:ea typeface="+mn-lt"/>
                <a:cs typeface="Arial" panose="020B0604020202020204" pitchFamily="34" charset="0"/>
              </a:rPr>
              <a:t>và</a:t>
            </a:r>
            <a:r>
              <a:rPr lang="en-US">
                <a:latin typeface="Arial" panose="020B0604020202020204" pitchFamily="34" charset="0"/>
                <a:ea typeface="+mn-lt"/>
                <a:cs typeface="Arial" panose="020B0604020202020204" pitchFamily="34" charset="0"/>
              </a:rPr>
              <a:t> f1 </a:t>
            </a:r>
            <a:r>
              <a:rPr lang="en-US" err="1">
                <a:latin typeface="Arial" panose="020B0604020202020204" pitchFamily="34" charset="0"/>
                <a:ea typeface="+mn-lt"/>
                <a:cs typeface="Arial" panose="020B0604020202020204" pitchFamily="34" charset="0"/>
              </a:rPr>
              <a:t>với</a:t>
            </a:r>
            <a:r>
              <a:rPr lang="en-US">
                <a:latin typeface="Arial" panose="020B0604020202020204" pitchFamily="34" charset="0"/>
                <a:ea typeface="+mn-lt"/>
                <a:cs typeface="Arial" panose="020B0604020202020204" pitchFamily="34" charset="0"/>
              </a:rPr>
              <a:t> </a:t>
            </a:r>
            <a:r>
              <a:rPr lang="en-US" err="1">
                <a:latin typeface="Arial" panose="020B0604020202020204" pitchFamily="34" charset="0"/>
                <a:ea typeface="+mn-lt"/>
                <a:cs typeface="Arial" panose="020B0604020202020204" pitchFamily="34" charset="0"/>
              </a:rPr>
              <a:t>dữ</a:t>
            </a:r>
            <a:r>
              <a:rPr lang="en-US">
                <a:latin typeface="Arial" panose="020B0604020202020204" pitchFamily="34" charset="0"/>
                <a:ea typeface="+mn-lt"/>
                <a:cs typeface="Arial" panose="020B0604020202020204" pitchFamily="34" charset="0"/>
              </a:rPr>
              <a:t> </a:t>
            </a:r>
            <a:r>
              <a:rPr lang="en-US" err="1">
                <a:latin typeface="Arial" panose="020B0604020202020204" pitchFamily="34" charset="0"/>
                <a:ea typeface="+mn-lt"/>
                <a:cs typeface="Arial" panose="020B0604020202020204" pitchFamily="34" charset="0"/>
              </a:rPr>
              <a:t>liệu</a:t>
            </a:r>
            <a:r>
              <a:rPr lang="en-US">
                <a:latin typeface="Arial" panose="020B0604020202020204" pitchFamily="34" charset="0"/>
                <a:ea typeface="+mn-lt"/>
                <a:cs typeface="Arial" panose="020B0604020202020204" pitchFamily="34" charset="0"/>
              </a:rPr>
              <a:t> </a:t>
            </a:r>
            <a:r>
              <a:rPr lang="en-US" err="1">
                <a:latin typeface="Arial" panose="020B0604020202020204" pitchFamily="34" charset="0"/>
                <a:ea typeface="+mn-lt"/>
                <a:cs typeface="Arial" panose="020B0604020202020204" pitchFamily="34" charset="0"/>
              </a:rPr>
              <a:t>đã</a:t>
            </a:r>
            <a:r>
              <a:rPr lang="en-US">
                <a:latin typeface="Arial" panose="020B0604020202020204" pitchFamily="34" charset="0"/>
                <a:ea typeface="+mn-lt"/>
                <a:cs typeface="Arial" panose="020B0604020202020204" pitchFamily="34" charset="0"/>
              </a:rPr>
              <a:t> </a:t>
            </a:r>
            <a:r>
              <a:rPr lang="en-US" err="1">
                <a:latin typeface="Arial" panose="020B0604020202020204" pitchFamily="34" charset="0"/>
                <a:ea typeface="+mn-lt"/>
                <a:cs typeface="Arial" panose="020B0604020202020204" pitchFamily="34" charset="0"/>
              </a:rPr>
              <a:t>gán</a:t>
            </a:r>
            <a:r>
              <a:rPr lang="en-US">
                <a:latin typeface="Arial" panose="020B0604020202020204" pitchFamily="34" charset="0"/>
                <a:ea typeface="+mn-lt"/>
                <a:cs typeface="Arial" panose="020B0604020202020204" pitchFamily="34" charset="0"/>
              </a:rPr>
              <a:t> nhãn</a:t>
            </a:r>
          </a:p>
          <a:p>
            <a:endParaRPr lang="en-US">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65BF5B2E-86EA-4E0F-8653-C0470114A49F}"/>
              </a:ext>
            </a:extLst>
          </p:cNvPr>
          <p:cNvGraphicFramePr>
            <a:graphicFrameLocks noGrp="1"/>
          </p:cNvGraphicFramePr>
          <p:nvPr>
            <p:extLst>
              <p:ext uri="{D42A27DB-BD31-4B8C-83A1-F6EECF244321}">
                <p14:modId xmlns:p14="http://schemas.microsoft.com/office/powerpoint/2010/main" val="1942002869"/>
              </p:ext>
            </p:extLst>
          </p:nvPr>
        </p:nvGraphicFramePr>
        <p:xfrm>
          <a:off x="1809381" y="2815574"/>
          <a:ext cx="5246016" cy="2003556"/>
        </p:xfrm>
        <a:graphic>
          <a:graphicData uri="http://schemas.openxmlformats.org/drawingml/2006/table">
            <a:tbl>
              <a:tblPr firstRow="1" bandRow="1">
                <a:tableStyleId>{5C22544A-7EE6-4342-B048-85BDC9FD1C3A}</a:tableStyleId>
              </a:tblPr>
              <a:tblGrid>
                <a:gridCol w="1311504">
                  <a:extLst>
                    <a:ext uri="{9D8B030D-6E8A-4147-A177-3AD203B41FA5}">
                      <a16:colId xmlns:a16="http://schemas.microsoft.com/office/drawing/2014/main" val="2124773421"/>
                    </a:ext>
                  </a:extLst>
                </a:gridCol>
                <a:gridCol w="1311504">
                  <a:extLst>
                    <a:ext uri="{9D8B030D-6E8A-4147-A177-3AD203B41FA5}">
                      <a16:colId xmlns:a16="http://schemas.microsoft.com/office/drawing/2014/main" val="1312010840"/>
                    </a:ext>
                  </a:extLst>
                </a:gridCol>
                <a:gridCol w="1311504">
                  <a:extLst>
                    <a:ext uri="{9D8B030D-6E8A-4147-A177-3AD203B41FA5}">
                      <a16:colId xmlns:a16="http://schemas.microsoft.com/office/drawing/2014/main" val="2111662204"/>
                    </a:ext>
                  </a:extLst>
                </a:gridCol>
                <a:gridCol w="1311504">
                  <a:extLst>
                    <a:ext uri="{9D8B030D-6E8A-4147-A177-3AD203B41FA5}">
                      <a16:colId xmlns:a16="http://schemas.microsoft.com/office/drawing/2014/main" val="3443994804"/>
                    </a:ext>
                  </a:extLst>
                </a:gridCol>
              </a:tblGrid>
              <a:tr h="362549">
                <a:tc gridSpan="4">
                  <a:txBody>
                    <a:bodyPr/>
                    <a:lstStyle/>
                    <a:p>
                      <a:pPr algn="ctr" rtl="0" fontAlgn="b"/>
                      <a:r>
                        <a:rPr lang="en-US" sz="1600">
                          <a:effectLst/>
                          <a:latin typeface="Arial" panose="020B0604020202020204" pitchFamily="34" charset="0"/>
                          <a:cs typeface="Arial" panose="020B0604020202020204" pitchFamily="34" charset="0"/>
                        </a:rPr>
                        <a:t>COMPARE WITH OTHER BASELINES</a:t>
                      </a:r>
                      <a:endParaRPr lang="en-US" sz="1600" b="0">
                        <a:solidFill>
                          <a:srgbClr val="000000"/>
                        </a:solidFill>
                        <a:effectLst/>
                        <a:latin typeface="Arial" panose="020B0604020202020204" pitchFamily="34" charset="0"/>
                        <a:cs typeface="Arial" panose="020B0604020202020204" pitchFamily="34" charset="0"/>
                      </a:endParaRPr>
                    </a:p>
                  </a:txBody>
                  <a:tcPr marL="28575" marR="28575"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5222119"/>
                  </a:ext>
                </a:extLst>
              </a:tr>
              <a:tr h="438874">
                <a:tc>
                  <a:txBody>
                    <a:bodyPr/>
                    <a:lstStyle/>
                    <a:p>
                      <a:pPr algn="ctr" rtl="0" fontAlgn="b"/>
                      <a:r>
                        <a:rPr lang="en-US" sz="1600">
                          <a:effectLst/>
                          <a:latin typeface="Arial" panose="020B0604020202020204" pitchFamily="34" charset="0"/>
                          <a:cs typeface="Arial" panose="020B0604020202020204" pitchFamily="34" charset="0"/>
                        </a:rPr>
                        <a:t>Model</a:t>
                      </a:r>
                    </a:p>
                  </a:txBody>
                  <a:tcPr marL="28575" marR="28575" marT="0" marB="0" anchor="ctr"/>
                </a:tc>
                <a:tc>
                  <a:txBody>
                    <a:bodyPr/>
                    <a:lstStyle/>
                    <a:p>
                      <a:pPr algn="ctr" rtl="0" fontAlgn="b"/>
                      <a:r>
                        <a:rPr lang="en-US" sz="1600">
                          <a:effectLst/>
                          <a:latin typeface="Arial" panose="020B0604020202020204" pitchFamily="34" charset="0"/>
                          <a:cs typeface="Arial" panose="020B0604020202020204" pitchFamily="34" charset="0"/>
                        </a:rPr>
                        <a:t>P</a:t>
                      </a:r>
                    </a:p>
                  </a:txBody>
                  <a:tcPr marL="28575" marR="28575" marT="0" marB="0" anchor="ctr"/>
                </a:tc>
                <a:tc>
                  <a:txBody>
                    <a:bodyPr/>
                    <a:lstStyle/>
                    <a:p>
                      <a:pPr algn="ctr" rtl="0" fontAlgn="b"/>
                      <a:r>
                        <a:rPr lang="en-US" sz="1600">
                          <a:effectLst/>
                          <a:latin typeface="Arial" panose="020B0604020202020204" pitchFamily="34" charset="0"/>
                          <a:cs typeface="Arial" panose="020B0604020202020204" pitchFamily="34" charset="0"/>
                        </a:rPr>
                        <a:t>R</a:t>
                      </a:r>
                    </a:p>
                  </a:txBody>
                  <a:tcPr marL="28575" marR="28575" marT="0" marB="0" anchor="ctr"/>
                </a:tc>
                <a:tc>
                  <a:txBody>
                    <a:bodyPr/>
                    <a:lstStyle/>
                    <a:p>
                      <a:pPr algn="ctr" rtl="0" fontAlgn="b"/>
                      <a:r>
                        <a:rPr lang="en-US" sz="1600">
                          <a:effectLst/>
                          <a:latin typeface="Arial" panose="020B0604020202020204" pitchFamily="34" charset="0"/>
                          <a:cs typeface="Arial" panose="020B0604020202020204" pitchFamily="34" charset="0"/>
                        </a:rPr>
                        <a:t>F</a:t>
                      </a:r>
                    </a:p>
                  </a:txBody>
                  <a:tcPr marL="28575" marR="28575" marT="0" marB="0" anchor="ctr"/>
                </a:tc>
                <a:extLst>
                  <a:ext uri="{0D108BD9-81ED-4DB2-BD59-A6C34878D82A}">
                    <a16:rowId xmlns:a16="http://schemas.microsoft.com/office/drawing/2014/main" val="3412765951"/>
                  </a:ext>
                </a:extLst>
              </a:tr>
              <a:tr h="400711">
                <a:tc>
                  <a:txBody>
                    <a:bodyPr/>
                    <a:lstStyle/>
                    <a:p>
                      <a:pPr algn="ctr" rtl="0" fontAlgn="b"/>
                      <a:r>
                        <a:rPr lang="en-US" sz="1600" err="1">
                          <a:effectLst/>
                          <a:latin typeface="Arial" panose="020B0604020202020204" pitchFamily="34" charset="0"/>
                          <a:cs typeface="Arial" panose="020B0604020202020204" pitchFamily="34" charset="0"/>
                        </a:rPr>
                        <a:t>Tf-idf</a:t>
                      </a:r>
                    </a:p>
                  </a:txBody>
                  <a:tcPr marL="28575" marR="28575" marT="0" marB="0" anchor="ctr"/>
                </a:tc>
                <a:tc>
                  <a:txBody>
                    <a:bodyPr/>
                    <a:lstStyle/>
                    <a:p>
                      <a:pPr algn="ctr" rtl="0" fontAlgn="b"/>
                      <a:r>
                        <a:rPr lang="en-US" sz="1600">
                          <a:effectLst/>
                          <a:latin typeface="Arial" panose="020B0604020202020204" pitchFamily="34" charset="0"/>
                          <a:cs typeface="Arial" panose="020B0604020202020204" pitchFamily="34" charset="0"/>
                        </a:rPr>
                        <a:t>29.74</a:t>
                      </a:r>
                    </a:p>
                  </a:txBody>
                  <a:tcPr marL="28575" marR="28575" marT="0" marB="0" anchor="ctr"/>
                </a:tc>
                <a:tc>
                  <a:txBody>
                    <a:bodyPr/>
                    <a:lstStyle/>
                    <a:p>
                      <a:pPr algn="ctr" rtl="0" fontAlgn="b"/>
                      <a:r>
                        <a:rPr lang="en-US" sz="1600">
                          <a:effectLst/>
                          <a:latin typeface="Arial" panose="020B0604020202020204" pitchFamily="34" charset="0"/>
                          <a:cs typeface="Arial" panose="020B0604020202020204" pitchFamily="34" charset="0"/>
                        </a:rPr>
                        <a:t>22.03</a:t>
                      </a:r>
                    </a:p>
                  </a:txBody>
                  <a:tcPr marL="28575" marR="28575" marT="0" marB="0" anchor="ctr"/>
                </a:tc>
                <a:tc>
                  <a:txBody>
                    <a:bodyPr/>
                    <a:lstStyle/>
                    <a:p>
                      <a:pPr algn="ctr" rtl="0" fontAlgn="b"/>
                      <a:r>
                        <a:rPr lang="en-US" sz="1600">
                          <a:effectLst/>
                          <a:latin typeface="Arial" panose="020B0604020202020204" pitchFamily="34" charset="0"/>
                          <a:cs typeface="Arial" panose="020B0604020202020204" pitchFamily="34" charset="0"/>
                        </a:rPr>
                        <a:t>25.31</a:t>
                      </a:r>
                    </a:p>
                  </a:txBody>
                  <a:tcPr marL="28575" marR="28575" marT="0" marB="0" anchor="ctr"/>
                </a:tc>
                <a:extLst>
                  <a:ext uri="{0D108BD9-81ED-4DB2-BD59-A6C34878D82A}">
                    <a16:rowId xmlns:a16="http://schemas.microsoft.com/office/drawing/2014/main" val="889189929"/>
                  </a:ext>
                </a:extLst>
              </a:tr>
              <a:tr h="400711">
                <a:tc>
                  <a:txBody>
                    <a:bodyPr/>
                    <a:lstStyle/>
                    <a:p>
                      <a:pPr algn="ctr" rtl="0" fontAlgn="b"/>
                      <a:r>
                        <a:rPr lang="en-US" sz="1600">
                          <a:effectLst/>
                          <a:latin typeface="Arial" panose="020B0604020202020204" pitchFamily="34" charset="0"/>
                          <a:cs typeface="Arial" panose="020B0604020202020204" pitchFamily="34" charset="0"/>
                        </a:rPr>
                        <a:t>Yake</a:t>
                      </a:r>
                    </a:p>
                  </a:txBody>
                  <a:tcPr marL="28575" marR="28575" marT="0" marB="0" anchor="ctr"/>
                </a:tc>
                <a:tc>
                  <a:txBody>
                    <a:bodyPr/>
                    <a:lstStyle/>
                    <a:p>
                      <a:pPr algn="ctr" rtl="0" fontAlgn="b"/>
                      <a:r>
                        <a:rPr lang="en-US" sz="1600">
                          <a:effectLst/>
                          <a:latin typeface="Arial" panose="020B0604020202020204" pitchFamily="34" charset="0"/>
                          <a:cs typeface="Arial" panose="020B0604020202020204" pitchFamily="34" charset="0"/>
                        </a:rPr>
                        <a:t>42.52</a:t>
                      </a:r>
                    </a:p>
                  </a:txBody>
                  <a:tcPr marL="28575" marR="28575" marT="0" marB="0" anchor="ctr"/>
                </a:tc>
                <a:tc>
                  <a:txBody>
                    <a:bodyPr/>
                    <a:lstStyle/>
                    <a:p>
                      <a:pPr algn="ctr" rtl="0" fontAlgn="b"/>
                      <a:r>
                        <a:rPr lang="en-US" sz="1600">
                          <a:effectLst/>
                          <a:latin typeface="Arial" panose="020B0604020202020204" pitchFamily="34" charset="0"/>
                          <a:cs typeface="Arial" panose="020B0604020202020204" pitchFamily="34" charset="0"/>
                        </a:rPr>
                        <a:t>34.01</a:t>
                      </a:r>
                    </a:p>
                  </a:txBody>
                  <a:tcPr marL="28575" marR="28575" marT="0" marB="0" anchor="ctr"/>
                </a:tc>
                <a:tc>
                  <a:txBody>
                    <a:bodyPr/>
                    <a:lstStyle/>
                    <a:p>
                      <a:pPr algn="ctr" rtl="0" fontAlgn="b"/>
                      <a:r>
                        <a:rPr lang="en-US" sz="1600">
                          <a:effectLst/>
                          <a:latin typeface="Arial" panose="020B0604020202020204" pitchFamily="34" charset="0"/>
                          <a:cs typeface="Arial" panose="020B0604020202020204" pitchFamily="34" charset="0"/>
                        </a:rPr>
                        <a:t>37.79</a:t>
                      </a:r>
                    </a:p>
                  </a:txBody>
                  <a:tcPr marL="28575" marR="28575" marT="0" marB="0" anchor="ctr"/>
                </a:tc>
                <a:extLst>
                  <a:ext uri="{0D108BD9-81ED-4DB2-BD59-A6C34878D82A}">
                    <a16:rowId xmlns:a16="http://schemas.microsoft.com/office/drawing/2014/main" val="286479779"/>
                  </a:ext>
                </a:extLst>
              </a:tr>
              <a:tr h="400711">
                <a:tc>
                  <a:txBody>
                    <a:bodyPr/>
                    <a:lstStyle/>
                    <a:p>
                      <a:pPr algn="ctr" rtl="0" fontAlgn="b"/>
                      <a:r>
                        <a:rPr lang="en-US" sz="1600" err="1">
                          <a:effectLst/>
                          <a:latin typeface="Arial" panose="020B0604020202020204" pitchFamily="34" charset="0"/>
                          <a:cs typeface="Arial" panose="020B0604020202020204" pitchFamily="34" charset="0"/>
                        </a:rPr>
                        <a:t>SIFRank</a:t>
                      </a:r>
                    </a:p>
                  </a:txBody>
                  <a:tcPr marL="28575" marR="28575" marT="0" marB="0" anchor="ctr"/>
                </a:tc>
                <a:tc>
                  <a:txBody>
                    <a:bodyPr/>
                    <a:lstStyle/>
                    <a:p>
                      <a:pPr algn="ctr" rtl="0" fontAlgn="b"/>
                      <a:r>
                        <a:rPr lang="en-US" sz="1600">
                          <a:effectLst/>
                          <a:latin typeface="Arial" panose="020B0604020202020204" pitchFamily="34" charset="0"/>
                          <a:cs typeface="Arial" panose="020B0604020202020204" pitchFamily="34" charset="0"/>
                        </a:rPr>
                        <a:t>42.86</a:t>
                      </a:r>
                      <a:endParaRPr lang="en-US" sz="1600" b="1">
                        <a:effectLst/>
                        <a:latin typeface="Arial" panose="020B0604020202020204" pitchFamily="34" charset="0"/>
                        <a:cs typeface="Arial" panose="020B0604020202020204" pitchFamily="34" charset="0"/>
                      </a:endParaRPr>
                    </a:p>
                  </a:txBody>
                  <a:tcPr marL="28575" marR="28575" marT="0" marB="0" anchor="ctr"/>
                </a:tc>
                <a:tc>
                  <a:txBody>
                    <a:bodyPr/>
                    <a:lstStyle/>
                    <a:p>
                      <a:pPr algn="ctr" rtl="0" fontAlgn="b"/>
                      <a:r>
                        <a:rPr lang="en-US" sz="1600">
                          <a:effectLst/>
                          <a:latin typeface="Arial" panose="020B0604020202020204" pitchFamily="34" charset="0"/>
                          <a:cs typeface="Arial" panose="020B0604020202020204" pitchFamily="34" charset="0"/>
                        </a:rPr>
                        <a:t>35.96</a:t>
                      </a:r>
                      <a:endParaRPr lang="en-US" sz="1600" b="1">
                        <a:effectLst/>
                        <a:latin typeface="Arial" panose="020B0604020202020204" pitchFamily="34" charset="0"/>
                        <a:cs typeface="Arial" panose="020B0604020202020204" pitchFamily="34" charset="0"/>
                      </a:endParaRPr>
                    </a:p>
                  </a:txBody>
                  <a:tcPr marL="28575" marR="28575" marT="0" marB="0" anchor="ctr"/>
                </a:tc>
                <a:tc>
                  <a:txBody>
                    <a:bodyPr/>
                    <a:lstStyle/>
                    <a:p>
                      <a:pPr algn="ctr" rtl="0" fontAlgn="b"/>
                      <a:r>
                        <a:rPr lang="en-US" sz="1600">
                          <a:effectLst/>
                          <a:latin typeface="Arial" panose="020B0604020202020204" pitchFamily="34" charset="0"/>
                          <a:cs typeface="Arial" panose="020B0604020202020204" pitchFamily="34" charset="0"/>
                        </a:rPr>
                        <a:t>39.11</a:t>
                      </a:r>
                      <a:endParaRPr lang="en-US" sz="1600" b="1">
                        <a:effectLst/>
                        <a:latin typeface="Arial" panose="020B0604020202020204" pitchFamily="34" charset="0"/>
                        <a:cs typeface="Arial" panose="020B0604020202020204" pitchFamily="34" charset="0"/>
                      </a:endParaRPr>
                    </a:p>
                  </a:txBody>
                  <a:tcPr marL="28575" marR="28575" marT="0" marB="0" anchor="ctr"/>
                </a:tc>
                <a:extLst>
                  <a:ext uri="{0D108BD9-81ED-4DB2-BD59-A6C34878D82A}">
                    <a16:rowId xmlns:a16="http://schemas.microsoft.com/office/drawing/2014/main" val="4107712562"/>
                  </a:ext>
                </a:extLst>
              </a:tr>
            </a:tbl>
          </a:graphicData>
        </a:graphic>
      </p:graphicFrame>
    </p:spTree>
    <p:extLst>
      <p:ext uri="{BB962C8B-B14F-4D97-AF65-F5344CB8AC3E}">
        <p14:creationId xmlns:p14="http://schemas.microsoft.com/office/powerpoint/2010/main" val="1679127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A49A08-DF6E-4551-B07A-E9650C0710F9}"/>
              </a:ext>
            </a:extLst>
          </p:cNvPr>
          <p:cNvSpPr txBox="1"/>
          <p:nvPr/>
        </p:nvSpPr>
        <p:spPr>
          <a:xfrm>
            <a:off x="1646980" y="2635520"/>
            <a:ext cx="7350503"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000">
                <a:cs typeface="Calibri"/>
              </a:rPr>
              <a:t>CẢM ƠN THẦY VÀ CÁC BẠN </a:t>
            </a:r>
          </a:p>
        </p:txBody>
      </p:sp>
    </p:spTree>
    <p:extLst>
      <p:ext uri="{BB962C8B-B14F-4D97-AF65-F5344CB8AC3E}">
        <p14:creationId xmlns:p14="http://schemas.microsoft.com/office/powerpoint/2010/main" val="3158584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69277" y="516835"/>
            <a:ext cx="2313633" cy="5772840"/>
          </a:xfrm>
        </p:spPr>
        <p:txBody>
          <a:bodyPr anchor="ctr">
            <a:normAutofit/>
          </a:bodyPr>
          <a:lstStyle/>
          <a:p>
            <a:r>
              <a:rPr lang="en-US" sz="3600">
                <a:solidFill>
                  <a:srgbClr val="FFFFFF"/>
                </a:solidFill>
                <a:latin typeface="Arial" panose="020B0604020202020204" pitchFamily="34" charset="0"/>
                <a:cs typeface="Arial" panose="020B0604020202020204" pitchFamily="34" charset="0"/>
              </a:rPr>
              <a:t>Nội dung</a:t>
            </a:r>
          </a:p>
        </p:txBody>
      </p:sp>
      <p:sp>
        <p:nvSpPr>
          <p:cNvPr id="22" name="Rectangle 21">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4" name="Content Placeholder 2">
            <a:extLst>
              <a:ext uri="{FF2B5EF4-FFF2-40B4-BE49-F238E27FC236}">
                <a16:creationId xmlns:a16="http://schemas.microsoft.com/office/drawing/2014/main" id="{F45342DD-FAAE-4182-A564-9EF74E562BB8}"/>
              </a:ext>
            </a:extLst>
          </p:cNvPr>
          <p:cNvGraphicFramePr>
            <a:graphicFrameLocks noGrp="1"/>
          </p:cNvGraphicFramePr>
          <p:nvPr>
            <p:ph idx="1"/>
            <p:extLst>
              <p:ext uri="{D42A27DB-BD31-4B8C-83A1-F6EECF244321}">
                <p14:modId xmlns:p14="http://schemas.microsoft.com/office/powerpoint/2010/main" val="1975536665"/>
              </p:ext>
            </p:extLst>
          </p:nvPr>
        </p:nvGraphicFramePr>
        <p:xfrm>
          <a:off x="3556397" y="639763"/>
          <a:ext cx="5098256"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5241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38417E5-40FE-4995-86CC-173DB1E10831}"/>
              </a:ext>
            </a:extLst>
          </p:cNvPr>
          <p:cNvSpPr>
            <a:spLocks noGrp="1"/>
          </p:cNvSpPr>
          <p:nvPr>
            <p:ph type="title"/>
          </p:nvPr>
        </p:nvSpPr>
        <p:spPr>
          <a:xfrm>
            <a:off x="369277" y="516835"/>
            <a:ext cx="2313633" cy="5772840"/>
          </a:xfrm>
        </p:spPr>
        <p:txBody>
          <a:bodyPr anchor="ctr">
            <a:normAutofit/>
          </a:bodyPr>
          <a:lstStyle/>
          <a:p>
            <a:r>
              <a:rPr lang="en-US" sz="3400">
                <a:solidFill>
                  <a:srgbClr val="FFFFFF"/>
                </a:solidFill>
                <a:latin typeface="Arial" panose="020B0604020202020204" pitchFamily="34" charset="0"/>
                <a:cs typeface="Arial" panose="020B0604020202020204" pitchFamily="34" charset="0"/>
              </a:rPr>
              <a:t>Giới thiệu đề tài</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F8F4D4ED-0A1D-4A3E-9940-35E4D9B2FE5D}"/>
              </a:ext>
            </a:extLst>
          </p:cNvPr>
          <p:cNvGraphicFramePr>
            <a:graphicFrameLocks noGrp="1"/>
          </p:cNvGraphicFramePr>
          <p:nvPr>
            <p:ph idx="1"/>
            <p:extLst>
              <p:ext uri="{D42A27DB-BD31-4B8C-83A1-F6EECF244321}">
                <p14:modId xmlns:p14="http://schemas.microsoft.com/office/powerpoint/2010/main" val="3753196727"/>
              </p:ext>
            </p:extLst>
          </p:nvPr>
        </p:nvGraphicFramePr>
        <p:xfrm>
          <a:off x="3556397" y="639763"/>
          <a:ext cx="5098256"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0061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69277" y="516835"/>
            <a:ext cx="2313633" cy="5772840"/>
          </a:xfrm>
        </p:spPr>
        <p:txBody>
          <a:bodyPr anchor="ctr">
            <a:normAutofit/>
          </a:bodyPr>
          <a:lstStyle/>
          <a:p>
            <a:r>
              <a:rPr lang="en-US" sz="3600">
                <a:solidFill>
                  <a:srgbClr val="FFFFFF"/>
                </a:solidFill>
                <a:latin typeface="Arial" panose="020B0604020202020204" pitchFamily="34" charset="0"/>
                <a:cs typeface="Arial" panose="020B0604020202020204" pitchFamily="34" charset="0"/>
              </a:rPr>
              <a:t>Giới thiệu mô hình SIFRank</a:t>
            </a:r>
          </a:p>
        </p:txBody>
      </p:sp>
      <p:sp>
        <p:nvSpPr>
          <p:cNvPr id="23" name="Rectangle 2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CCC2C048-9CDC-41C8-A1C8-836327505C0C}"/>
              </a:ext>
            </a:extLst>
          </p:cNvPr>
          <p:cNvGraphicFramePr>
            <a:graphicFrameLocks noGrp="1"/>
          </p:cNvGraphicFramePr>
          <p:nvPr>
            <p:ph idx="1"/>
            <p:extLst>
              <p:ext uri="{D42A27DB-BD31-4B8C-83A1-F6EECF244321}">
                <p14:modId xmlns:p14="http://schemas.microsoft.com/office/powerpoint/2010/main" val="4084419708"/>
              </p:ext>
            </p:extLst>
          </p:nvPr>
        </p:nvGraphicFramePr>
        <p:xfrm>
          <a:off x="3556397" y="639763"/>
          <a:ext cx="5098256"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6510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a:extLst>
              <a:ext uri="{FF2B5EF4-FFF2-40B4-BE49-F238E27FC236}">
                <a16:creationId xmlns:a16="http://schemas.microsoft.com/office/drawing/2014/main" id="{D5AC1AF0-E249-45A0-84DE-8BD7D2E02C2F}"/>
              </a:ext>
            </a:extLst>
          </p:cNvPr>
          <p:cNvSpPr>
            <a:spLocks noGrp="1"/>
          </p:cNvSpPr>
          <p:nvPr>
            <p:ph type="title"/>
          </p:nvPr>
        </p:nvSpPr>
        <p:spPr>
          <a:xfrm>
            <a:off x="369277" y="605896"/>
            <a:ext cx="2313633" cy="5646208"/>
          </a:xfrm>
        </p:spPr>
        <p:txBody>
          <a:bodyPr anchor="ctr">
            <a:normAutofit/>
          </a:bodyPr>
          <a:lstStyle/>
          <a:p>
            <a:r>
              <a:rPr lang="vi-VN" sz="3600">
                <a:solidFill>
                  <a:srgbClr val="FFFFFF"/>
                </a:solidFill>
                <a:latin typeface="+mn-lt"/>
                <a:cs typeface="Times New Roman"/>
              </a:rPr>
              <a:t>Kiến thức liên quan</a:t>
            </a:r>
            <a:endParaRPr lang="vi-VN" sz="3600">
              <a:solidFill>
                <a:srgbClr val="FFFFFF"/>
              </a:solidFill>
              <a:latin typeface="+mn-lt"/>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hỗ dành sẵn cho Nội dung 2">
            <a:extLst>
              <a:ext uri="{FF2B5EF4-FFF2-40B4-BE49-F238E27FC236}">
                <a16:creationId xmlns:a16="http://schemas.microsoft.com/office/drawing/2014/main" id="{8D6D3462-62D2-49F7-8512-8D5DFFF98E1F}"/>
              </a:ext>
            </a:extLst>
          </p:cNvPr>
          <p:cNvSpPr>
            <a:spLocks noGrp="1"/>
          </p:cNvSpPr>
          <p:nvPr>
            <p:ph idx="1"/>
          </p:nvPr>
        </p:nvSpPr>
        <p:spPr>
          <a:xfrm>
            <a:off x="3556512" y="605896"/>
            <a:ext cx="4810247" cy="5646208"/>
          </a:xfrm>
        </p:spPr>
        <p:txBody>
          <a:bodyPr vert="horz" lIns="91440" tIns="45720" rIns="91440" bIns="45720" rtlCol="0" anchor="ctr">
            <a:normAutofit/>
          </a:bodyPr>
          <a:lstStyle/>
          <a:p>
            <a:r>
              <a:rPr lang="vi-VN" b="1" err="1">
                <a:latin typeface="Arial" panose="020B0604020202020204" pitchFamily="34" charset="0"/>
                <a:cs typeface="Arial" panose="020B0604020202020204" pitchFamily="34" charset="0"/>
              </a:rPr>
              <a:t>Pre-train</a:t>
            </a:r>
            <a:r>
              <a:rPr lang="vi-VN" b="1">
                <a:latin typeface="Arial" panose="020B0604020202020204" pitchFamily="34" charset="0"/>
                <a:cs typeface="Arial" panose="020B0604020202020204" pitchFamily="34" charset="0"/>
              </a:rPr>
              <a:t> </a:t>
            </a:r>
            <a:r>
              <a:rPr lang="vi-VN" b="1" err="1">
                <a:latin typeface="Arial" panose="020B0604020202020204" pitchFamily="34" charset="0"/>
                <a:cs typeface="Arial" panose="020B0604020202020204" pitchFamily="34" charset="0"/>
              </a:rPr>
              <a:t>ELMo</a:t>
            </a:r>
            <a:r>
              <a:rPr lang="vi-VN" b="1">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Pretrain</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language</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model</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dùng</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để</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chuyển</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đổi</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các</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từ</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thành</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các</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vector</a:t>
            </a:r>
            <a:r>
              <a:rPr lang="vi-VN">
                <a:latin typeface="Arial" panose="020B0604020202020204" pitchFamily="34" charset="0"/>
                <a:cs typeface="Arial" panose="020B0604020202020204" pitchFamily="34" charset="0"/>
              </a:rPr>
              <a:t> tương </a:t>
            </a:r>
            <a:r>
              <a:rPr lang="vi-VN" err="1">
                <a:latin typeface="Arial" panose="020B0604020202020204" pitchFamily="34" charset="0"/>
                <a:cs typeface="Arial" panose="020B0604020202020204" pitchFamily="34" charset="0"/>
              </a:rPr>
              <a:t>ứng</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với</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nó</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Gồm</a:t>
            </a:r>
            <a:r>
              <a:rPr lang="vi-VN">
                <a:latin typeface="Arial" panose="020B0604020202020204" pitchFamily="34" charset="0"/>
                <a:cs typeface="Arial" panose="020B0604020202020204" pitchFamily="34" charset="0"/>
              </a:rPr>
              <a:t> 3 </a:t>
            </a:r>
            <a:r>
              <a:rPr lang="vi-VN" err="1">
                <a:latin typeface="Arial" panose="020B0604020202020204" pitchFamily="34" charset="0"/>
                <a:cs typeface="Arial" panose="020B0604020202020204" pitchFamily="34" charset="0"/>
              </a:rPr>
              <a:t>Layer</a:t>
            </a:r>
            <a:r>
              <a:rPr lang="vi-VN">
                <a:latin typeface="Arial" panose="020B0604020202020204" pitchFamily="34" charset="0"/>
                <a:cs typeface="Arial" panose="020B0604020202020204" pitchFamily="34" charset="0"/>
              </a:rPr>
              <a:t> L0, L1, L2 (1024 chiều):</a:t>
            </a:r>
          </a:p>
          <a:p>
            <a:pPr lvl="1"/>
            <a:r>
              <a:rPr lang="vi-VN">
                <a:latin typeface="Arial" panose="020B0604020202020204" pitchFamily="34" charset="0"/>
                <a:cs typeface="Arial" panose="020B0604020202020204" pitchFamily="34" charset="0"/>
              </a:rPr>
              <a:t>L0: </a:t>
            </a:r>
            <a:r>
              <a:rPr lang="vi-VN" err="1">
                <a:latin typeface="Arial" panose="020B0604020202020204" pitchFamily="34" charset="0"/>
                <a:cs typeface="Arial" panose="020B0604020202020204" pitchFamily="34" charset="0"/>
              </a:rPr>
              <a:t>là</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tầng</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Char</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Encoder</a:t>
            </a:r>
            <a:r>
              <a:rPr lang="vi-VN">
                <a:latin typeface="Arial" panose="020B0604020202020204" pitchFamily="34" charset="0"/>
                <a:cs typeface="Arial" panose="020B0604020202020204" pitchFamily="34" charset="0"/>
              </a:rPr>
              <a:t> (CNN)</a:t>
            </a:r>
          </a:p>
          <a:p>
            <a:pPr lvl="1"/>
            <a:r>
              <a:rPr lang="vi-VN">
                <a:latin typeface="Arial" panose="020B0604020202020204" pitchFamily="34" charset="0"/>
                <a:cs typeface="Arial" panose="020B0604020202020204" pitchFamily="34" charset="0"/>
              </a:rPr>
              <a:t>L1, L2: </a:t>
            </a:r>
            <a:r>
              <a:rPr lang="vi-VN" err="1">
                <a:latin typeface="Arial" panose="020B0604020202020204" pitchFamily="34" charset="0"/>
                <a:cs typeface="Arial" panose="020B0604020202020204" pitchFamily="34" charset="0"/>
              </a:rPr>
              <a:t>là</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tầng</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word</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embedding</a:t>
            </a:r>
            <a:r>
              <a:rPr lang="vi-VN">
                <a:latin typeface="Arial" panose="020B0604020202020204" pitchFamily="34" charset="0"/>
                <a:cs typeface="Arial" panose="020B0604020202020204" pitchFamily="34" charset="0"/>
              </a:rPr>
              <a:t> theo </a:t>
            </a:r>
            <a:r>
              <a:rPr lang="vi-VN" err="1">
                <a:latin typeface="Arial" panose="020B0604020202020204" pitchFamily="34" charset="0"/>
                <a:cs typeface="Arial" panose="020B0604020202020204" pitchFamily="34" charset="0"/>
              </a:rPr>
              <a:t>ngữ</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cảnh</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mỗi</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tầng</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là</a:t>
            </a:r>
            <a:r>
              <a:rPr lang="vi-VN">
                <a:latin typeface="Arial" panose="020B0604020202020204" pitchFamily="34" charset="0"/>
                <a:cs typeface="Arial" panose="020B0604020202020204" pitchFamily="34" charset="0"/>
              </a:rPr>
              <a:t> 1 </a:t>
            </a:r>
            <a:r>
              <a:rPr lang="vi-VN" err="1">
                <a:latin typeface="Arial" panose="020B0604020202020204" pitchFamily="34" charset="0"/>
                <a:cs typeface="Arial" panose="020B0604020202020204" pitchFamily="34" charset="0"/>
              </a:rPr>
              <a:t>biLSTM</a:t>
            </a:r>
            <a:r>
              <a:rPr lang="vi-VN">
                <a:latin typeface="Arial" panose="020B0604020202020204" pitchFamily="34" charset="0"/>
                <a:cs typeface="Arial" panose="020B0604020202020204" pitchFamily="34" charset="0"/>
              </a:rPr>
              <a:t>). Trong </a:t>
            </a:r>
            <a:r>
              <a:rPr lang="vi-VN" err="1">
                <a:latin typeface="Arial" panose="020B0604020202020204" pitchFamily="34" charset="0"/>
                <a:cs typeface="Arial" panose="020B0604020202020204" pitchFamily="34" charset="0"/>
              </a:rPr>
              <a:t>đó</a:t>
            </a:r>
            <a:r>
              <a:rPr lang="vi-VN">
                <a:latin typeface="Arial" panose="020B0604020202020204" pitchFamily="34" charset="0"/>
                <a:cs typeface="Arial" panose="020B0604020202020204" pitchFamily="34" charset="0"/>
              </a:rPr>
              <a:t> L1 </a:t>
            </a:r>
            <a:r>
              <a:rPr lang="vi-VN" err="1">
                <a:latin typeface="Arial" panose="020B0604020202020204" pitchFamily="34" charset="0"/>
                <a:cs typeface="Arial" panose="020B0604020202020204" pitchFamily="34" charset="0"/>
              </a:rPr>
              <a:t>nắm</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bắt</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những</a:t>
            </a:r>
            <a:r>
              <a:rPr lang="vi-VN">
                <a:latin typeface="Arial" panose="020B0604020202020204" pitchFamily="34" charset="0"/>
                <a:cs typeface="Arial" panose="020B0604020202020204" pitchFamily="34" charset="0"/>
              </a:rPr>
              <a:t> thông tin </a:t>
            </a:r>
            <a:r>
              <a:rPr lang="vi-VN" err="1">
                <a:latin typeface="Arial" panose="020B0604020202020204" pitchFamily="34" charset="0"/>
                <a:cs typeface="Arial" panose="020B0604020202020204" pitchFamily="34" charset="0"/>
              </a:rPr>
              <a:t>về</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ngữ</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pháp</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và</a:t>
            </a:r>
            <a:r>
              <a:rPr lang="vi-VN">
                <a:latin typeface="Arial" panose="020B0604020202020204" pitchFamily="34" charset="0"/>
                <a:cs typeface="Arial" panose="020B0604020202020204" pitchFamily="34" charset="0"/>
              </a:rPr>
              <a:t> L2 </a:t>
            </a:r>
            <a:r>
              <a:rPr lang="vi-VN" err="1">
                <a:latin typeface="Arial" panose="020B0604020202020204" pitchFamily="34" charset="0"/>
                <a:cs typeface="Arial" panose="020B0604020202020204" pitchFamily="34" charset="0"/>
              </a:rPr>
              <a:t>để</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nắm</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bắt</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những</a:t>
            </a:r>
            <a:r>
              <a:rPr lang="vi-VN">
                <a:latin typeface="Arial" panose="020B0604020202020204" pitchFamily="34" charset="0"/>
                <a:cs typeface="Arial" panose="020B0604020202020204" pitchFamily="34" charset="0"/>
              </a:rPr>
              <a:t> thông tin </a:t>
            </a:r>
            <a:r>
              <a:rPr lang="vi-VN" err="1">
                <a:latin typeface="Arial" panose="020B0604020202020204" pitchFamily="34" charset="0"/>
                <a:cs typeface="Arial" panose="020B0604020202020204" pitchFamily="34" charset="0"/>
              </a:rPr>
              <a:t>ngữ</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nghĩa</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phụ</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thuộc</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vào</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ngữ</a:t>
            </a:r>
            <a:r>
              <a:rPr lang="vi-VN">
                <a:latin typeface="Arial" panose="020B0604020202020204" pitchFamily="34" charset="0"/>
                <a:cs typeface="Arial" panose="020B0604020202020204" pitchFamily="34" charset="0"/>
              </a:rPr>
              <a:t> cảnh</a:t>
            </a:r>
          </a:p>
          <a:p>
            <a:endParaRPr lang="vi-VN">
              <a:latin typeface="Arial" panose="020B0604020202020204" pitchFamily="34" charset="0"/>
              <a:cs typeface="Arial" panose="020B0604020202020204" pitchFamily="34" charset="0"/>
            </a:endParaRPr>
          </a:p>
          <a:p>
            <a:endParaRPr lang="vi-VN">
              <a:latin typeface="Arial" panose="020B0604020202020204" pitchFamily="34" charset="0"/>
              <a:cs typeface="Arial" panose="020B0604020202020204" pitchFamily="34" charset="0"/>
            </a:endParaRPr>
          </a:p>
          <a:p>
            <a:r>
              <a:rPr lang="vi-VN" b="1" err="1">
                <a:latin typeface="Arial" panose="020B0604020202020204" pitchFamily="34" charset="0"/>
                <a:cs typeface="Arial" panose="020B0604020202020204" pitchFamily="34" charset="0"/>
              </a:rPr>
              <a:t>StanFord</a:t>
            </a:r>
            <a:r>
              <a:rPr lang="vi-VN" b="1">
                <a:latin typeface="Arial" panose="020B0604020202020204" pitchFamily="34" charset="0"/>
                <a:cs typeface="Arial" panose="020B0604020202020204" pitchFamily="34" charset="0"/>
              </a:rPr>
              <a:t> </a:t>
            </a:r>
            <a:r>
              <a:rPr lang="vi-VN" b="1" err="1">
                <a:latin typeface="Arial" panose="020B0604020202020204" pitchFamily="34" charset="0"/>
                <a:cs typeface="Arial" panose="020B0604020202020204" pitchFamily="34" charset="0"/>
              </a:rPr>
              <a:t>CoreNLP</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là</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một</a:t>
            </a:r>
            <a:r>
              <a:rPr lang="vi-VN">
                <a:latin typeface="Arial" panose="020B0604020202020204" pitchFamily="34" charset="0"/>
                <a:cs typeface="Arial" panose="020B0604020202020204" pitchFamily="34" charset="0"/>
              </a:rPr>
              <a:t> thư </a:t>
            </a:r>
            <a:r>
              <a:rPr lang="vi-VN" err="1">
                <a:latin typeface="Arial" panose="020B0604020202020204" pitchFamily="34" charset="0"/>
                <a:cs typeface="Arial" panose="020B0604020202020204" pitchFamily="34" charset="0"/>
              </a:rPr>
              <a:t>viện</a:t>
            </a:r>
            <a:r>
              <a:rPr lang="vi-VN">
                <a:latin typeface="Arial" panose="020B0604020202020204" pitchFamily="34" charset="0"/>
                <a:cs typeface="Arial" panose="020B0604020202020204" pitchFamily="34" charset="0"/>
              </a:rPr>
              <a:t> cung </a:t>
            </a:r>
            <a:r>
              <a:rPr lang="vi-VN" err="1">
                <a:latin typeface="Arial" panose="020B0604020202020204" pitchFamily="34" charset="0"/>
                <a:cs typeface="Arial" panose="020B0604020202020204" pitchFamily="34" charset="0"/>
              </a:rPr>
              <a:t>cấp</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các</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tác</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vụ</a:t>
            </a:r>
            <a:r>
              <a:rPr lang="vi-VN">
                <a:latin typeface="Arial" panose="020B0604020202020204" pitchFamily="34" charset="0"/>
                <a:cs typeface="Arial" panose="020B0604020202020204" pitchFamily="34" charset="0"/>
              </a:rPr>
              <a:t> cho </a:t>
            </a:r>
            <a:r>
              <a:rPr lang="vi-VN" err="1">
                <a:latin typeface="Arial" panose="020B0604020202020204" pitchFamily="34" charset="0"/>
                <a:cs typeface="Arial" panose="020B0604020202020204" pitchFamily="34" charset="0"/>
              </a:rPr>
              <a:t>việc</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xử</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lý</a:t>
            </a:r>
            <a:r>
              <a:rPr lang="vi-VN">
                <a:latin typeface="Arial" panose="020B0604020202020204" pitchFamily="34" charset="0"/>
                <a:cs typeface="Arial" panose="020B0604020202020204" pitchFamily="34" charset="0"/>
              </a:rPr>
              <a:t> ngôn </a:t>
            </a:r>
            <a:r>
              <a:rPr lang="vi-VN" err="1">
                <a:latin typeface="Arial" panose="020B0604020202020204" pitchFamily="34" charset="0"/>
                <a:cs typeface="Arial" panose="020B0604020202020204" pitchFamily="34" charset="0"/>
              </a:rPr>
              <a:t>ngữ</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tự</a:t>
            </a:r>
            <a:r>
              <a:rPr lang="vi-VN">
                <a:latin typeface="Arial" panose="020B0604020202020204" pitchFamily="34" charset="0"/>
                <a:cs typeface="Arial" panose="020B0604020202020204" pitchFamily="34" charset="0"/>
              </a:rPr>
              <a:t> nhiên (POS, NER, ...)</a:t>
            </a:r>
          </a:p>
          <a:p>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1473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4A793E-EA66-457A-98DA-B8BFDF92B5EE}"/>
              </a:ext>
            </a:extLst>
          </p:cNvPr>
          <p:cNvSpPr>
            <a:spLocks noGrp="1"/>
          </p:cNvSpPr>
          <p:nvPr>
            <p:ph type="title"/>
          </p:nvPr>
        </p:nvSpPr>
        <p:spPr>
          <a:xfrm>
            <a:off x="221226" y="642257"/>
            <a:ext cx="2823723" cy="5226837"/>
          </a:xfrm>
        </p:spPr>
        <p:txBody>
          <a:bodyPr anchor="t">
            <a:normAutofit/>
          </a:bodyPr>
          <a:lstStyle/>
          <a:p>
            <a:pPr algn="ctr"/>
            <a:br>
              <a:rPr lang="en-US" sz="3600">
                <a:latin typeface="Arial" panose="020B0604020202020204" pitchFamily="34" charset="0"/>
                <a:cs typeface="Arial" panose="020B0604020202020204" pitchFamily="34" charset="0"/>
              </a:rPr>
            </a:br>
            <a:br>
              <a:rPr lang="en-US" sz="3600">
                <a:latin typeface="Arial" panose="020B0604020202020204" pitchFamily="34" charset="0"/>
                <a:cs typeface="Arial" panose="020B0604020202020204" pitchFamily="34" charset="0"/>
              </a:rPr>
            </a:br>
            <a:br>
              <a:rPr lang="en-US" sz="3600">
                <a:latin typeface="Arial" panose="020B0604020202020204" pitchFamily="34" charset="0"/>
                <a:cs typeface="Arial" panose="020B0604020202020204" pitchFamily="34" charset="0"/>
              </a:rPr>
            </a:br>
            <a:br>
              <a:rPr lang="en-US" sz="3600">
                <a:latin typeface="Arial" panose="020B0604020202020204" pitchFamily="34" charset="0"/>
                <a:cs typeface="Arial" panose="020B0604020202020204" pitchFamily="34" charset="0"/>
              </a:rPr>
            </a:br>
            <a:br>
              <a:rPr lang="en-US" sz="3600">
                <a:latin typeface="Arial" panose="020B0604020202020204" pitchFamily="34" charset="0"/>
                <a:cs typeface="Arial" panose="020B0604020202020204" pitchFamily="34" charset="0"/>
              </a:rPr>
            </a:br>
            <a:r>
              <a:rPr lang="en-US" sz="3600">
                <a:latin typeface="Arial" panose="020B0604020202020204" pitchFamily="34" charset="0"/>
                <a:cs typeface="Arial" panose="020B0604020202020204" pitchFamily="34" charset="0"/>
              </a:rPr>
              <a:t>Kiến </a:t>
            </a:r>
            <a:r>
              <a:rPr lang="en-US" sz="3600" err="1">
                <a:latin typeface="Arial" panose="020B0604020202020204" pitchFamily="34" charset="0"/>
                <a:cs typeface="Arial" panose="020B0604020202020204" pitchFamily="34" charset="0"/>
              </a:rPr>
              <a:t>thức</a:t>
            </a:r>
            <a:r>
              <a:rPr lang="en-US" sz="3600">
                <a:latin typeface="Arial" panose="020B0604020202020204" pitchFamily="34" charset="0"/>
                <a:cs typeface="Arial" panose="020B0604020202020204" pitchFamily="34" charset="0"/>
              </a:rPr>
              <a:t> </a:t>
            </a:r>
            <a:r>
              <a:rPr lang="en-US" sz="3600" err="1">
                <a:latin typeface="Arial" panose="020B0604020202020204" pitchFamily="34" charset="0"/>
                <a:cs typeface="Arial" panose="020B0604020202020204" pitchFamily="34" charset="0"/>
              </a:rPr>
              <a:t>liên</a:t>
            </a:r>
            <a:r>
              <a:rPr lang="en-US" sz="3600">
                <a:latin typeface="Arial" panose="020B0604020202020204" pitchFamily="34" charset="0"/>
                <a:cs typeface="Arial" panose="020B0604020202020204" pitchFamily="34" charset="0"/>
              </a:rPr>
              <a:t> </a:t>
            </a:r>
            <a:r>
              <a:rPr lang="en-US" sz="3600" err="1">
                <a:latin typeface="Arial" panose="020B0604020202020204" pitchFamily="34" charset="0"/>
                <a:cs typeface="Arial" panose="020B0604020202020204" pitchFamily="34" charset="0"/>
              </a:rPr>
              <a:t>quan</a:t>
            </a:r>
          </a:p>
        </p:txBody>
      </p:sp>
      <p:sp>
        <p:nvSpPr>
          <p:cNvPr id="3" name="Content Placeholder 2">
            <a:extLst>
              <a:ext uri="{FF2B5EF4-FFF2-40B4-BE49-F238E27FC236}">
                <a16:creationId xmlns:a16="http://schemas.microsoft.com/office/drawing/2014/main" id="{60EE9BA6-56E0-4C8F-B522-DF01E0866E49}"/>
              </a:ext>
            </a:extLst>
          </p:cNvPr>
          <p:cNvSpPr>
            <a:spLocks noGrp="1"/>
          </p:cNvSpPr>
          <p:nvPr>
            <p:ph idx="1"/>
          </p:nvPr>
        </p:nvSpPr>
        <p:spPr>
          <a:xfrm>
            <a:off x="3535134" y="642258"/>
            <a:ext cx="5135337" cy="3091682"/>
          </a:xfrm>
        </p:spPr>
        <p:txBody>
          <a:bodyPr vert="horz" lIns="91440" tIns="45720" rIns="91440" bIns="45720" rtlCol="0">
            <a:normAutofit/>
          </a:bodyPr>
          <a:lstStyle/>
          <a:p>
            <a:r>
              <a:rPr lang="en-US" b="1">
                <a:latin typeface="Arial" panose="020B0604020202020204" pitchFamily="34" charset="0"/>
                <a:ea typeface="+mn-lt"/>
                <a:cs typeface="Arial" panose="020B0604020202020204" pitchFamily="34" charset="0"/>
              </a:rPr>
              <a:t>SIF </a:t>
            </a:r>
            <a:r>
              <a:rPr lang="en-US">
                <a:latin typeface="Arial" panose="020B0604020202020204" pitchFamily="34" charset="0"/>
                <a:ea typeface="+mn-lt"/>
                <a:cs typeface="Arial" panose="020B0604020202020204" pitchFamily="34" charset="0"/>
              </a:rPr>
              <a:t>(viết tắt của Smooth Inverse Frequency) là một phương pháp tính vector embedding của câu bằng cách tính tổng có trọng số của các vector embedding của từ trong câu</a:t>
            </a:r>
          </a:p>
          <a:p>
            <a:r>
              <a:rPr lang="en-US">
                <a:latin typeface="Arial" panose="020B0604020202020204" pitchFamily="34" charset="0"/>
                <a:cs typeface="Arial" panose="020B0604020202020204" pitchFamily="34" charset="0"/>
              </a:rPr>
              <a:t>Embedding cho câu sẽ được tính bằng:</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marL="0" indent="0">
              <a:spcAft>
                <a:spcPts val="500"/>
              </a:spcAft>
              <a:buNone/>
            </a:pPr>
            <a:endParaRPr lang="en-US">
              <a:latin typeface="Arial" panose="020B0604020202020204" pitchFamily="34" charset="0"/>
              <a:ea typeface="+mn-lt"/>
              <a:cs typeface="Arial" panose="020B0604020202020204" pitchFamily="34" charset="0"/>
            </a:endParaRPr>
          </a:p>
          <a:p>
            <a:pPr marL="0" indent="0">
              <a:spcAft>
                <a:spcPts val="500"/>
              </a:spcAft>
              <a:buNone/>
            </a:pPr>
            <a:endParaRPr lang="en-US">
              <a:latin typeface="Arial" panose="020B0604020202020204" pitchFamily="34" charset="0"/>
              <a:ea typeface="+mn-lt"/>
              <a:cs typeface="Arial" panose="020B0604020202020204" pitchFamily="34" charset="0"/>
            </a:endParaRPr>
          </a:p>
          <a:p>
            <a:pPr>
              <a:spcAft>
                <a:spcPts val="500"/>
              </a:spcAft>
            </a:pPr>
            <a:r>
              <a:rPr lang="en-US">
                <a:latin typeface="Arial" panose="020B0604020202020204" pitchFamily="34" charset="0"/>
                <a:ea typeface="+mn-lt"/>
                <a:cs typeface="Arial" panose="020B0604020202020204" pitchFamily="34" charset="0"/>
              </a:rPr>
              <a:t>Với a là siêu tham số để làm mịn.</a:t>
            </a:r>
          </a:p>
          <a:p>
            <a:endParaRPr lang="en-US">
              <a:latin typeface="Arial" panose="020B0604020202020204" pitchFamily="34" charset="0"/>
              <a:cs typeface="Arial" panose="020B0604020202020204" pitchFamily="34" charset="0"/>
            </a:endParaRPr>
          </a:p>
        </p:txBody>
      </p:sp>
      <p:pic>
        <p:nvPicPr>
          <p:cNvPr id="4" name="Hình ảnh 4" descr="Ảnh có chứa đối tượng, đồng hồ&#10;&#10;Mô tả được tạo với mức tin cậy rất cao">
            <a:extLst>
              <a:ext uri="{FF2B5EF4-FFF2-40B4-BE49-F238E27FC236}">
                <a16:creationId xmlns:a16="http://schemas.microsoft.com/office/drawing/2014/main" id="{7D658A75-9922-4049-97D5-B573F8B7AECF}"/>
              </a:ext>
            </a:extLst>
          </p:cNvPr>
          <p:cNvPicPr>
            <a:picLocks noChangeAspect="1"/>
          </p:cNvPicPr>
          <p:nvPr/>
        </p:nvPicPr>
        <p:blipFill>
          <a:blip r:embed="rId3"/>
          <a:stretch>
            <a:fillRect/>
          </a:stretch>
        </p:blipFill>
        <p:spPr>
          <a:xfrm>
            <a:off x="3526806" y="2575628"/>
            <a:ext cx="5135337" cy="1706744"/>
          </a:xfrm>
          <a:prstGeom prst="rect">
            <a:avLst/>
          </a:prstGeom>
        </p:spPr>
      </p:pic>
      <p:sp>
        <p:nvSpPr>
          <p:cNvPr id="11" name="Rectangle 10">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76758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A48B37-6310-402D-8420-2E59D85ECF20}"/>
              </a:ext>
            </a:extLst>
          </p:cNvPr>
          <p:cNvSpPr>
            <a:spLocks noGrp="1"/>
          </p:cNvSpPr>
          <p:nvPr>
            <p:ph type="title"/>
          </p:nvPr>
        </p:nvSpPr>
        <p:spPr>
          <a:xfrm>
            <a:off x="628650" y="476360"/>
            <a:ext cx="8181805" cy="1057655"/>
          </a:xfrm>
        </p:spPr>
        <p:txBody>
          <a:bodyPr vert="horz" lIns="91440" tIns="45720" rIns="91440" bIns="45720" rtlCol="0" anchor="b">
            <a:normAutofit/>
          </a:bodyPr>
          <a:lstStyle/>
          <a:p>
            <a:r>
              <a:rPr lang="en-US" sz="5200">
                <a:solidFill>
                  <a:schemeClr val="tx1">
                    <a:lumMod val="85000"/>
                    <a:lumOff val="15000"/>
                  </a:schemeClr>
                </a:solidFill>
                <a:latin typeface="Arial" panose="020B0604020202020204" pitchFamily="34" charset="0"/>
                <a:cs typeface="Arial" panose="020B0604020202020204" pitchFamily="34" charset="0"/>
              </a:rPr>
              <a:t>Giới thiệu mô hình</a:t>
            </a:r>
          </a:p>
        </p:txBody>
      </p:sp>
      <p:pic>
        <p:nvPicPr>
          <p:cNvPr id="4" name="Content Placeholder 3">
            <a:extLst>
              <a:ext uri="{FF2B5EF4-FFF2-40B4-BE49-F238E27FC236}">
                <a16:creationId xmlns:a16="http://schemas.microsoft.com/office/drawing/2014/main" id="{FC3F76C4-047A-4A3C-A6FF-CBD805328487}"/>
              </a:ext>
            </a:extLst>
          </p:cNvPr>
          <p:cNvPicPr>
            <a:picLocks noGrp="1" noChangeAspect="1"/>
          </p:cNvPicPr>
          <p:nvPr>
            <p:ph idx="1"/>
          </p:nvPr>
        </p:nvPicPr>
        <p:blipFill>
          <a:blip r:embed="rId2"/>
          <a:stretch>
            <a:fillRect/>
          </a:stretch>
        </p:blipFill>
        <p:spPr>
          <a:xfrm>
            <a:off x="628650" y="1584726"/>
            <a:ext cx="7609607" cy="3861876"/>
          </a:xfrm>
          <a:prstGeom prst="rect">
            <a:avLst/>
          </a:prstGeom>
        </p:spPr>
      </p:pic>
      <p:cxnSp>
        <p:nvCxnSpPr>
          <p:cNvPr id="31" name="Straight Connector 1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5618770"/>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0ECEAB32-1F6E-40DA-8F24-B7E502B8884A}"/>
              </a:ext>
            </a:extLst>
          </p:cNvPr>
          <p:cNvSpPr txBox="1"/>
          <p:nvPr/>
        </p:nvSpPr>
        <p:spPr>
          <a:xfrm>
            <a:off x="628650" y="5577799"/>
            <a:ext cx="7886700" cy="723275"/>
          </a:xfrm>
          <a:prstGeom prst="rect">
            <a:avLst/>
          </a:prstGeom>
          <a:noFill/>
        </p:spPr>
        <p:txBody>
          <a:bodyPr wrap="square" rtlCol="0">
            <a:spAutoFit/>
          </a:bodyPr>
          <a:lstStyle/>
          <a:p>
            <a:pPr>
              <a:spcAft>
                <a:spcPts val="600"/>
              </a:spcAft>
            </a:pPr>
            <a:r>
              <a:rPr lang="en-US">
                <a:latin typeface="Arial" panose="020B0604020202020204" pitchFamily="34" charset="0"/>
                <a:cs typeface="Arial" panose="020B0604020202020204" pitchFamily="34" charset="0"/>
              </a:rPr>
              <a:t>Paper: </a:t>
            </a:r>
            <a:r>
              <a:rPr lang="en-US">
                <a:latin typeface="Arial" panose="020B0604020202020204" pitchFamily="34" charset="0"/>
                <a:cs typeface="Arial" panose="020B0604020202020204" pitchFamily="34" charset="0"/>
                <a:hlinkClick r:id="rId3"/>
              </a:rPr>
              <a:t>https://ieeexplore.ieee.org/document/8954611</a:t>
            </a:r>
            <a:endParaRPr lang="en-US">
              <a:latin typeface="Arial" panose="020B0604020202020204" pitchFamily="34" charset="0"/>
              <a:cs typeface="Arial" panose="020B0604020202020204" pitchFamily="34" charset="0"/>
            </a:endParaRPr>
          </a:p>
          <a:p>
            <a:pPr>
              <a:spcAft>
                <a:spcPts val="600"/>
              </a:spcAft>
            </a:pPr>
            <a:r>
              <a:rPr lang="en-US">
                <a:latin typeface="Arial" panose="020B0604020202020204" pitchFamily="34" charset="0"/>
                <a:cs typeface="Arial" panose="020B0604020202020204" pitchFamily="34" charset="0"/>
              </a:rPr>
              <a:t>Github: </a:t>
            </a:r>
            <a:r>
              <a:rPr lang="en-US">
                <a:latin typeface="Arial" panose="020B0604020202020204" pitchFamily="34" charset="0"/>
                <a:cs typeface="Arial" panose="020B0604020202020204" pitchFamily="34" charset="0"/>
                <a:hlinkClick r:id="rId4"/>
              </a:rPr>
              <a:t>https://github.com/sunyilgdx/SIFRank</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0979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006BBCE-BEDA-477D-B269-AD3910238A3D}"/>
              </a:ext>
            </a:extLst>
          </p:cNvPr>
          <p:cNvSpPr>
            <a:spLocks noGrp="1"/>
          </p:cNvSpPr>
          <p:nvPr>
            <p:ph type="title"/>
          </p:nvPr>
        </p:nvSpPr>
        <p:spPr>
          <a:xfrm>
            <a:off x="369277" y="605896"/>
            <a:ext cx="2313633" cy="5646208"/>
          </a:xfrm>
        </p:spPr>
        <p:txBody>
          <a:bodyPr anchor="ctr">
            <a:normAutofit/>
          </a:bodyPr>
          <a:lstStyle/>
          <a:p>
            <a:r>
              <a:rPr lang="en-US" sz="3600">
                <a:solidFill>
                  <a:srgbClr val="FFFFFF"/>
                </a:solidFill>
                <a:latin typeface="Arial" panose="020B0604020202020204" pitchFamily="34" charset="0"/>
                <a:cs typeface="Arial" panose="020B0604020202020204" pitchFamily="34" charset="0"/>
              </a:rPr>
              <a:t>SIFRank cho tiếng Anh</a:t>
            </a:r>
          </a:p>
        </p:txBody>
      </p:sp>
      <p:sp>
        <p:nvSpPr>
          <p:cNvPr id="21"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Content Placeholder 2">
            <a:extLst>
              <a:ext uri="{FF2B5EF4-FFF2-40B4-BE49-F238E27FC236}">
                <a16:creationId xmlns:a16="http://schemas.microsoft.com/office/drawing/2014/main" id="{141F4BF5-B465-4DA1-BB18-78A07845C19C}"/>
              </a:ext>
            </a:extLst>
          </p:cNvPr>
          <p:cNvSpPr>
            <a:spLocks noGrp="1"/>
          </p:cNvSpPr>
          <p:nvPr>
            <p:ph idx="1"/>
          </p:nvPr>
        </p:nvSpPr>
        <p:spPr>
          <a:xfrm>
            <a:off x="3660819" y="695598"/>
            <a:ext cx="4810247" cy="5646208"/>
          </a:xfrm>
        </p:spPr>
        <p:txBody>
          <a:bodyPr vert="horz" lIns="91440" tIns="45720" rIns="91440" bIns="45720" rtlCol="0" anchor="ctr">
            <a:normAutofit/>
          </a:bodyPr>
          <a:lstStyle/>
          <a:p>
            <a:pPr marL="457200" indent="-457200">
              <a:buAutoNum type="arabicPeriod"/>
            </a:pPr>
            <a:r>
              <a:rPr lang="en-US">
                <a:latin typeface="Arial" panose="020B0604020202020204" pitchFamily="34" charset="0"/>
                <a:ea typeface="+mn-lt"/>
                <a:cs typeface="Arial" panose="020B0604020202020204" pitchFamily="34" charset="0"/>
              </a:rPr>
              <a:t>Tokenization and POS-Tag</a:t>
            </a:r>
          </a:p>
          <a:p>
            <a:pPr marL="749808" lvl="1" indent="-457200"/>
            <a:r>
              <a:rPr lang="en-US">
                <a:latin typeface="Arial" panose="020B0604020202020204" pitchFamily="34" charset="0"/>
                <a:ea typeface="+mn-lt"/>
                <a:cs typeface="Arial" panose="020B0604020202020204" pitchFamily="34" charset="0"/>
              </a:rPr>
              <a:t>Sử </a:t>
            </a:r>
            <a:r>
              <a:rPr lang="en-US" err="1">
                <a:latin typeface="Arial" panose="020B0604020202020204" pitchFamily="34" charset="0"/>
                <a:ea typeface="+mn-lt"/>
                <a:cs typeface="Arial" panose="020B0604020202020204" pitchFamily="34" charset="0"/>
              </a:rPr>
              <a:t>dụng</a:t>
            </a:r>
            <a:r>
              <a:rPr lang="en-US">
                <a:latin typeface="Arial" panose="020B0604020202020204" pitchFamily="34" charset="0"/>
                <a:ea typeface="+mn-lt"/>
                <a:cs typeface="Arial" panose="020B0604020202020204" pitchFamily="34" charset="0"/>
              </a:rPr>
              <a:t> </a:t>
            </a:r>
            <a:r>
              <a:rPr lang="en-US" err="1">
                <a:latin typeface="Arial" panose="020B0604020202020204" pitchFamily="34" charset="0"/>
                <a:ea typeface="+mn-lt"/>
                <a:cs typeface="Arial" panose="020B0604020202020204" pitchFamily="34" charset="0"/>
              </a:rPr>
              <a:t>thư</a:t>
            </a:r>
            <a:r>
              <a:rPr lang="en-US">
                <a:latin typeface="Arial" panose="020B0604020202020204" pitchFamily="34" charset="0"/>
                <a:ea typeface="+mn-lt"/>
                <a:cs typeface="Arial" panose="020B0604020202020204" pitchFamily="34" charset="0"/>
              </a:rPr>
              <a:t> </a:t>
            </a:r>
            <a:r>
              <a:rPr lang="en-US" err="1">
                <a:latin typeface="Arial" panose="020B0604020202020204" pitchFamily="34" charset="0"/>
                <a:ea typeface="+mn-lt"/>
                <a:cs typeface="Arial" panose="020B0604020202020204" pitchFamily="34" charset="0"/>
              </a:rPr>
              <a:t>viện</a:t>
            </a:r>
            <a:r>
              <a:rPr lang="en-US">
                <a:latin typeface="Arial" panose="020B0604020202020204" pitchFamily="34" charset="0"/>
                <a:ea typeface="+mn-lt"/>
                <a:cs typeface="Arial" panose="020B0604020202020204" pitchFamily="34" charset="0"/>
              </a:rPr>
              <a:t> </a:t>
            </a:r>
            <a:r>
              <a:rPr lang="en-US" err="1">
                <a:latin typeface="Arial" panose="020B0604020202020204" pitchFamily="34" charset="0"/>
                <a:ea typeface="+mn-lt"/>
                <a:cs typeface="Arial" panose="020B0604020202020204" pitchFamily="34" charset="0"/>
              </a:rPr>
              <a:t>standfordnlp</a:t>
            </a:r>
            <a:endParaRPr lang="en-US">
              <a:latin typeface="Arial" panose="020B0604020202020204" pitchFamily="34" charset="0"/>
              <a:ea typeface="+mn-lt"/>
              <a:cs typeface="Arial" panose="020B0604020202020204" pitchFamily="34" charset="0"/>
            </a:endParaRPr>
          </a:p>
          <a:p>
            <a:pPr marL="457200" indent="-457200">
              <a:buAutoNum type="arabicPeriod"/>
            </a:pPr>
            <a:r>
              <a:rPr lang="en-US">
                <a:latin typeface="Arial" panose="020B0604020202020204" pitchFamily="34" charset="0"/>
                <a:ea typeface="+mn-lt"/>
                <a:cs typeface="Arial" panose="020B0604020202020204" pitchFamily="34" charset="0"/>
              </a:rPr>
              <a:t>NounPhrases extraction:</a:t>
            </a:r>
          </a:p>
          <a:p>
            <a:pPr marL="749808" lvl="1" indent="-457200"/>
            <a:r>
              <a:rPr lang="en-US">
                <a:latin typeface="Arial" panose="020B0604020202020204" pitchFamily="34" charset="0"/>
                <a:ea typeface="+mn-lt"/>
                <a:cs typeface="Arial" panose="020B0604020202020204" pitchFamily="34" charset="0"/>
              </a:rPr>
              <a:t>NP: {&lt;NN.*|JJ&gt;*&lt;NN.*&gt;} </a:t>
            </a:r>
            <a:endParaRPr lang="en-US">
              <a:latin typeface="Arial" panose="020B0604020202020204" pitchFamily="34" charset="0"/>
              <a:cs typeface="Arial" panose="020B0604020202020204" pitchFamily="34" charset="0"/>
            </a:endParaRPr>
          </a:p>
          <a:p>
            <a:pPr marL="457200" indent="-457200">
              <a:buAutoNum type="arabicPeriod"/>
            </a:pPr>
            <a:r>
              <a:rPr lang="en-US">
                <a:latin typeface="Arial" panose="020B0604020202020204" pitchFamily="34" charset="0"/>
                <a:ea typeface="+mn-lt"/>
                <a:cs typeface="Arial" panose="020B0604020202020204" pitchFamily="34" charset="0"/>
              </a:rPr>
              <a:t>Word embeddings</a:t>
            </a:r>
          </a:p>
          <a:p>
            <a:pPr marL="749808" lvl="1" indent="-457200"/>
            <a:r>
              <a:rPr lang="en-US">
                <a:latin typeface="Arial" panose="020B0604020202020204" pitchFamily="34" charset="0"/>
                <a:ea typeface="+mn-lt"/>
                <a:cs typeface="Arial" panose="020B0604020202020204" pitchFamily="34" charset="0"/>
              </a:rPr>
              <a:t>Sử </a:t>
            </a:r>
            <a:r>
              <a:rPr lang="en-US" err="1">
                <a:latin typeface="Arial" panose="020B0604020202020204" pitchFamily="34" charset="0"/>
                <a:ea typeface="+mn-lt"/>
                <a:cs typeface="Arial" panose="020B0604020202020204" pitchFamily="34" charset="0"/>
              </a:rPr>
              <a:t>dụng</a:t>
            </a:r>
            <a:r>
              <a:rPr lang="en-US">
                <a:latin typeface="Arial" panose="020B0604020202020204" pitchFamily="34" charset="0"/>
                <a:ea typeface="+mn-lt"/>
                <a:cs typeface="Arial" panose="020B0604020202020204" pitchFamily="34" charset="0"/>
              </a:rPr>
              <a:t> pre-train </a:t>
            </a:r>
            <a:r>
              <a:rPr lang="en-US" err="1">
                <a:latin typeface="Arial" panose="020B0604020202020204" pitchFamily="34" charset="0"/>
                <a:ea typeface="+mn-lt"/>
                <a:cs typeface="Arial" panose="020B0604020202020204" pitchFamily="34" charset="0"/>
              </a:rPr>
              <a:t>ELMo</a:t>
            </a:r>
            <a:endParaRPr lang="en-US">
              <a:latin typeface="Arial" panose="020B0604020202020204" pitchFamily="34" charset="0"/>
              <a:ea typeface="+mn-lt"/>
              <a:cs typeface="Arial" panose="020B0604020202020204" pitchFamily="34" charset="0"/>
            </a:endParaRPr>
          </a:p>
          <a:p>
            <a:pPr marL="457200" indent="-457200">
              <a:buAutoNum type="arabicPeriod"/>
            </a:pPr>
            <a:r>
              <a:rPr lang="en-US">
                <a:latin typeface="Arial" panose="020B0604020202020204" pitchFamily="34" charset="0"/>
                <a:ea typeface="+mn-lt"/>
                <a:cs typeface="Arial" panose="020B0604020202020204" pitchFamily="34" charset="0"/>
              </a:rPr>
              <a:t>NP embeddings </a:t>
            </a:r>
            <a:r>
              <a:rPr lang="en-US" err="1">
                <a:latin typeface="Arial" panose="020B0604020202020204" pitchFamily="34" charset="0"/>
                <a:ea typeface="+mn-lt"/>
                <a:cs typeface="Arial" panose="020B0604020202020204" pitchFamily="34" charset="0"/>
              </a:rPr>
              <a:t>và</a:t>
            </a:r>
            <a:r>
              <a:rPr lang="en-US">
                <a:latin typeface="Arial" panose="020B0604020202020204" pitchFamily="34" charset="0"/>
                <a:ea typeface="+mn-lt"/>
                <a:cs typeface="Arial" panose="020B0604020202020204" pitchFamily="34" charset="0"/>
              </a:rPr>
              <a:t> document embeddings</a:t>
            </a:r>
          </a:p>
          <a:p>
            <a:pPr marL="749808" lvl="1" indent="-457200"/>
            <a:r>
              <a:rPr lang="en-US">
                <a:latin typeface="Arial" panose="020B0604020202020204" pitchFamily="34" charset="0"/>
                <a:ea typeface="+mn-lt"/>
                <a:cs typeface="Arial" panose="020B0604020202020204" pitchFamily="34" charset="0"/>
              </a:rPr>
              <a:t>Sử </a:t>
            </a:r>
            <a:r>
              <a:rPr lang="en-US" err="1">
                <a:latin typeface="Arial" panose="020B0604020202020204" pitchFamily="34" charset="0"/>
                <a:ea typeface="+mn-lt"/>
                <a:cs typeface="Arial" panose="020B0604020202020204" pitchFamily="34" charset="0"/>
              </a:rPr>
              <a:t>dụng</a:t>
            </a:r>
            <a:r>
              <a:rPr lang="en-US">
                <a:latin typeface="Arial" panose="020B0604020202020204" pitchFamily="34" charset="0"/>
                <a:ea typeface="+mn-lt"/>
                <a:cs typeface="Arial" panose="020B0604020202020204" pitchFamily="34" charset="0"/>
              </a:rPr>
              <a:t> </a:t>
            </a:r>
            <a:r>
              <a:rPr lang="en-US" err="1">
                <a:latin typeface="Arial" panose="020B0604020202020204" pitchFamily="34" charset="0"/>
                <a:ea typeface="+mn-lt"/>
                <a:cs typeface="Arial" panose="020B0604020202020204" pitchFamily="34" charset="0"/>
              </a:rPr>
              <a:t>mô</a:t>
            </a:r>
            <a:r>
              <a:rPr lang="en-US">
                <a:latin typeface="Arial" panose="020B0604020202020204" pitchFamily="34" charset="0"/>
                <a:ea typeface="+mn-lt"/>
                <a:cs typeface="Arial" panose="020B0604020202020204" pitchFamily="34" charset="0"/>
              </a:rPr>
              <a:t> </a:t>
            </a:r>
            <a:r>
              <a:rPr lang="en-US" err="1">
                <a:latin typeface="Arial" panose="020B0604020202020204" pitchFamily="34" charset="0"/>
                <a:ea typeface="+mn-lt"/>
                <a:cs typeface="Arial" panose="020B0604020202020204" pitchFamily="34" charset="0"/>
              </a:rPr>
              <a:t>hình</a:t>
            </a:r>
            <a:r>
              <a:rPr lang="en-US">
                <a:latin typeface="Arial" panose="020B0604020202020204" pitchFamily="34" charset="0"/>
                <a:ea typeface="+mn-lt"/>
                <a:cs typeface="Arial" panose="020B0604020202020204" pitchFamily="34" charset="0"/>
              </a:rPr>
              <a:t> SIF</a:t>
            </a:r>
            <a:endParaRPr lang="en-US">
              <a:latin typeface="Arial" panose="020B0604020202020204" pitchFamily="34" charset="0"/>
              <a:cs typeface="Arial" panose="020B0604020202020204" pitchFamily="34" charset="0"/>
            </a:endParaRPr>
          </a:p>
          <a:p>
            <a:pPr marL="457200" indent="-457200">
              <a:buAutoNum type="arabicPeriod"/>
            </a:pPr>
            <a:r>
              <a:rPr lang="en-US" err="1">
                <a:latin typeface="Arial" panose="020B0604020202020204" pitchFamily="34" charset="0"/>
                <a:ea typeface="+mn-lt"/>
                <a:cs typeface="Arial" panose="020B0604020202020204" pitchFamily="34" charset="0"/>
              </a:rPr>
              <a:t>Tính</a:t>
            </a:r>
            <a:r>
              <a:rPr lang="en-US">
                <a:latin typeface="Arial" panose="020B0604020202020204" pitchFamily="34" charset="0"/>
                <a:ea typeface="+mn-lt"/>
                <a:cs typeface="Arial" panose="020B0604020202020204" pitchFamily="34" charset="0"/>
              </a:rPr>
              <a:t> </a:t>
            </a:r>
            <a:r>
              <a:rPr lang="en-US" err="1">
                <a:latin typeface="Arial" panose="020B0604020202020204" pitchFamily="34" charset="0"/>
                <a:ea typeface="+mn-lt"/>
                <a:cs typeface="Arial" panose="020B0604020202020204" pitchFamily="34" charset="0"/>
              </a:rPr>
              <a:t>khoảng</a:t>
            </a:r>
            <a:r>
              <a:rPr lang="en-US">
                <a:latin typeface="Arial" panose="020B0604020202020204" pitchFamily="34" charset="0"/>
                <a:ea typeface="+mn-lt"/>
                <a:cs typeface="Arial" panose="020B0604020202020204" pitchFamily="34" charset="0"/>
              </a:rPr>
              <a:t> </a:t>
            </a:r>
            <a:r>
              <a:rPr lang="en-US" err="1">
                <a:latin typeface="Arial" panose="020B0604020202020204" pitchFamily="34" charset="0"/>
                <a:ea typeface="+mn-lt"/>
                <a:cs typeface="Arial" panose="020B0604020202020204" pitchFamily="34" charset="0"/>
              </a:rPr>
              <a:t>cách</a:t>
            </a:r>
            <a:r>
              <a:rPr lang="en-US">
                <a:latin typeface="Arial" panose="020B0604020202020204" pitchFamily="34" charset="0"/>
                <a:ea typeface="+mn-lt"/>
                <a:cs typeface="Arial" panose="020B0604020202020204" pitchFamily="34" charset="0"/>
              </a:rPr>
              <a:t> cosine </a:t>
            </a:r>
            <a:r>
              <a:rPr lang="en-US" err="1">
                <a:latin typeface="Arial" panose="020B0604020202020204" pitchFamily="34" charset="0"/>
                <a:ea typeface="+mn-lt"/>
                <a:cs typeface="Arial" panose="020B0604020202020204" pitchFamily="34" charset="0"/>
              </a:rPr>
              <a:t>giữa</a:t>
            </a:r>
            <a:r>
              <a:rPr lang="en-US">
                <a:latin typeface="Arial" panose="020B0604020202020204" pitchFamily="34" charset="0"/>
                <a:ea typeface="+mn-lt"/>
                <a:cs typeface="Arial" panose="020B0604020202020204" pitchFamily="34" charset="0"/>
              </a:rPr>
              <a:t> NP embeddings </a:t>
            </a:r>
            <a:r>
              <a:rPr lang="en-US" err="1">
                <a:latin typeface="Arial" panose="020B0604020202020204" pitchFamily="34" charset="0"/>
                <a:ea typeface="+mn-lt"/>
                <a:cs typeface="Arial" panose="020B0604020202020204" pitchFamily="34" charset="0"/>
              </a:rPr>
              <a:t>và</a:t>
            </a:r>
            <a:r>
              <a:rPr lang="en-US">
                <a:latin typeface="Arial" panose="020B0604020202020204" pitchFamily="34" charset="0"/>
                <a:ea typeface="+mn-lt"/>
                <a:cs typeface="Arial" panose="020B0604020202020204" pitchFamily="34" charset="0"/>
              </a:rPr>
              <a:t> document embeddings</a:t>
            </a:r>
          </a:p>
          <a:p>
            <a:pPr marL="457200" indent="-457200">
              <a:buAutoNum type="arabicPeriod"/>
            </a:pP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6442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E4ACE-3A02-4A7C-959E-74FAD9EAFD06}"/>
              </a:ext>
            </a:extLst>
          </p:cNvPr>
          <p:cNvSpPr>
            <a:spLocks noGrp="1"/>
          </p:cNvSpPr>
          <p:nvPr>
            <p:ph type="title"/>
          </p:nvPr>
        </p:nvSpPr>
        <p:spPr>
          <a:xfrm>
            <a:off x="822960" y="263527"/>
            <a:ext cx="7543800" cy="1450757"/>
          </a:xfrm>
        </p:spPr>
        <p:txBody>
          <a:bodyPr>
            <a:normAutofit/>
          </a:bodyPr>
          <a:lstStyle/>
          <a:p>
            <a:r>
              <a:rPr lang="en-US" sz="3600" err="1">
                <a:latin typeface="Arial" panose="020B0604020202020204" pitchFamily="34" charset="0"/>
                <a:cs typeface="Arial" panose="020B0604020202020204" pitchFamily="34" charset="0"/>
              </a:rPr>
              <a:t>SIFRank</a:t>
            </a:r>
            <a:r>
              <a:rPr lang="en-US" sz="360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A8885745-5D65-4201-98A1-7E71B41FB875}"/>
              </a:ext>
            </a:extLst>
          </p:cNvPr>
          <p:cNvSpPr>
            <a:spLocks noGrp="1"/>
          </p:cNvSpPr>
          <p:nvPr>
            <p:ph idx="1"/>
          </p:nvPr>
        </p:nvSpPr>
        <p:spPr>
          <a:xfrm>
            <a:off x="822959" y="1845733"/>
            <a:ext cx="7543801" cy="4399597"/>
          </a:xfrm>
        </p:spPr>
        <p:txBody>
          <a:bodyPr vert="horz" lIns="91440" tIns="45720" rIns="91440" bIns="45720" rtlCol="0" anchor="t">
            <a:normAutofit/>
          </a:bodyPr>
          <a:lstStyle/>
          <a:p>
            <a:r>
              <a:rPr lang="en-US" b="1" err="1">
                <a:latin typeface="Arial" panose="020B0604020202020204" pitchFamily="34" charset="0"/>
                <a:ea typeface="+mn-lt"/>
                <a:cs typeface="Arial" panose="020B0604020202020204" pitchFamily="34" charset="0"/>
              </a:rPr>
              <a:t>Điều</a:t>
            </a:r>
            <a:r>
              <a:rPr lang="en-US" b="1">
                <a:latin typeface="Arial" panose="020B0604020202020204" pitchFamily="34" charset="0"/>
                <a:ea typeface="+mn-lt"/>
                <a:cs typeface="Arial" panose="020B0604020202020204" pitchFamily="34" charset="0"/>
              </a:rPr>
              <a:t> </a:t>
            </a:r>
            <a:r>
              <a:rPr lang="en-US" b="1" err="1">
                <a:latin typeface="Arial" panose="020B0604020202020204" pitchFamily="34" charset="0"/>
                <a:ea typeface="+mn-lt"/>
                <a:cs typeface="Arial" panose="020B0604020202020204" pitchFamily="34" charset="0"/>
              </a:rPr>
              <a:t>chỉnh</a:t>
            </a:r>
            <a:r>
              <a:rPr lang="en-US" b="1">
                <a:latin typeface="Arial" panose="020B0604020202020204" pitchFamily="34" charset="0"/>
                <a:ea typeface="+mn-lt"/>
                <a:cs typeface="Arial" panose="020B0604020202020204" pitchFamily="34" charset="0"/>
              </a:rPr>
              <a:t> domain : </a:t>
            </a:r>
            <a:r>
              <a:rPr lang="en-US" b="1" err="1">
                <a:latin typeface="Arial" panose="020B0604020202020204" pitchFamily="34" charset="0"/>
                <a:ea typeface="+mn-lt"/>
                <a:cs typeface="Arial" panose="020B0604020202020204" pitchFamily="34" charset="0"/>
              </a:rPr>
              <a:t>Thêm</a:t>
            </a:r>
            <a:r>
              <a:rPr lang="en-US" b="1">
                <a:latin typeface="Arial" panose="020B0604020202020204" pitchFamily="34" charset="0"/>
                <a:ea typeface="+mn-lt"/>
                <a:cs typeface="Arial" panose="020B0604020202020204" pitchFamily="34" charset="0"/>
              </a:rPr>
              <a:t> 1 </a:t>
            </a:r>
            <a:r>
              <a:rPr lang="en-US" b="1" err="1">
                <a:latin typeface="Arial" panose="020B0604020202020204" pitchFamily="34" charset="0"/>
                <a:ea typeface="+mn-lt"/>
                <a:cs typeface="Arial" panose="020B0604020202020204" pitchFamily="34" charset="0"/>
              </a:rPr>
              <a:t>tập</a:t>
            </a:r>
            <a:r>
              <a:rPr lang="en-US" b="1">
                <a:latin typeface="Arial" panose="020B0604020202020204" pitchFamily="34" charset="0"/>
                <a:ea typeface="+mn-lt"/>
                <a:cs typeface="Arial" panose="020B0604020202020204" pitchFamily="34" charset="0"/>
              </a:rPr>
              <a:t> corpus </a:t>
            </a:r>
            <a:r>
              <a:rPr lang="en-US" b="1" err="1">
                <a:latin typeface="Arial" panose="020B0604020202020204" pitchFamily="34" charset="0"/>
                <a:ea typeface="+mn-lt"/>
                <a:cs typeface="Arial" panose="020B0604020202020204" pitchFamily="34" charset="0"/>
              </a:rPr>
              <a:t>cho</a:t>
            </a:r>
            <a:r>
              <a:rPr lang="en-US" b="1">
                <a:latin typeface="Arial" panose="020B0604020202020204" pitchFamily="34" charset="0"/>
                <a:ea typeface="+mn-lt"/>
                <a:cs typeface="Arial" panose="020B0604020202020204" pitchFamily="34" charset="0"/>
              </a:rPr>
              <a:t> </a:t>
            </a:r>
            <a:r>
              <a:rPr lang="en-US" b="1" err="1">
                <a:latin typeface="Arial" panose="020B0604020202020204" pitchFamily="34" charset="0"/>
                <a:ea typeface="+mn-lt"/>
                <a:cs typeface="Arial" panose="020B0604020202020204" pitchFamily="34" charset="0"/>
              </a:rPr>
              <a:t>mỗi</a:t>
            </a:r>
            <a:r>
              <a:rPr lang="en-US" b="1">
                <a:latin typeface="Arial" panose="020B0604020202020204" pitchFamily="34" charset="0"/>
                <a:ea typeface="+mn-lt"/>
                <a:cs typeface="Arial" panose="020B0604020202020204" pitchFamily="34" charset="0"/>
              </a:rPr>
              <a:t> domain</a:t>
            </a:r>
          </a:p>
          <a:p>
            <a:endParaRPr lang="en-US" b="1">
              <a:latin typeface="Arial" panose="020B0604020202020204" pitchFamily="34" charset="0"/>
              <a:cs typeface="Arial" panose="020B0604020202020204" pitchFamily="34" charset="0"/>
            </a:endParaRPr>
          </a:p>
          <a:p>
            <a:pPr marL="0" indent="0">
              <a:buNone/>
            </a:pPr>
            <a:endParaRPr lang="en-US" b="1">
              <a:latin typeface="Arial" panose="020B0604020202020204" pitchFamily="34" charset="0"/>
              <a:cs typeface="Arial" panose="020B0604020202020204" pitchFamily="34" charset="0"/>
            </a:endParaRPr>
          </a:p>
          <a:p>
            <a:r>
              <a:rPr lang="en-US" b="1" err="1">
                <a:latin typeface="Arial" panose="020B0604020202020204" pitchFamily="34" charset="0"/>
                <a:ea typeface="+mn-lt"/>
                <a:cs typeface="Arial" panose="020B0604020202020204" pitchFamily="34" charset="0"/>
              </a:rPr>
              <a:t>Phân</a:t>
            </a:r>
            <a:r>
              <a:rPr lang="en-US" b="1">
                <a:latin typeface="Arial" panose="020B0604020202020204" pitchFamily="34" charset="0"/>
                <a:ea typeface="+mn-lt"/>
                <a:cs typeface="Arial" panose="020B0604020202020204" pitchFamily="34" charset="0"/>
              </a:rPr>
              <a:t> </a:t>
            </a:r>
            <a:r>
              <a:rPr lang="en-US" b="1" err="1">
                <a:latin typeface="Arial" panose="020B0604020202020204" pitchFamily="34" charset="0"/>
                <a:ea typeface="+mn-lt"/>
                <a:cs typeface="Arial" panose="020B0604020202020204" pitchFamily="34" charset="0"/>
              </a:rPr>
              <a:t>đoạn</a:t>
            </a:r>
            <a:r>
              <a:rPr lang="en-US" b="1">
                <a:latin typeface="Arial" panose="020B0604020202020204" pitchFamily="34" charset="0"/>
                <a:ea typeface="+mn-lt"/>
                <a:cs typeface="Arial" panose="020B0604020202020204" pitchFamily="34" charset="0"/>
              </a:rPr>
              <a:t> </a:t>
            </a:r>
            <a:r>
              <a:rPr lang="en-US" b="1" err="1">
                <a:latin typeface="Arial" panose="020B0604020202020204" pitchFamily="34" charset="0"/>
                <a:ea typeface="+mn-lt"/>
                <a:cs typeface="Arial" panose="020B0604020202020204" pitchFamily="34" charset="0"/>
              </a:rPr>
              <a:t>tài</a:t>
            </a:r>
            <a:r>
              <a:rPr lang="en-US" b="1">
                <a:latin typeface="Arial" panose="020B0604020202020204" pitchFamily="34" charset="0"/>
                <a:ea typeface="+mn-lt"/>
                <a:cs typeface="Arial" panose="020B0604020202020204" pitchFamily="34" charset="0"/>
              </a:rPr>
              <a:t> </a:t>
            </a:r>
            <a:r>
              <a:rPr lang="en-US" b="1" err="1">
                <a:latin typeface="Arial" panose="020B0604020202020204" pitchFamily="34" charset="0"/>
                <a:ea typeface="+mn-lt"/>
                <a:cs typeface="Arial" panose="020B0604020202020204" pitchFamily="34" charset="0"/>
              </a:rPr>
              <a:t>liệu</a:t>
            </a:r>
            <a:r>
              <a:rPr lang="en-US" b="1">
                <a:latin typeface="Arial" panose="020B0604020202020204" pitchFamily="34" charset="0"/>
                <a:ea typeface="+mn-lt"/>
                <a:cs typeface="Arial" panose="020B0604020202020204" pitchFamily="34" charset="0"/>
              </a:rPr>
              <a:t> </a:t>
            </a:r>
            <a:r>
              <a:rPr lang="en-US" b="1" err="1">
                <a:latin typeface="Arial" panose="020B0604020202020204" pitchFamily="34" charset="0"/>
                <a:ea typeface="+mn-lt"/>
                <a:cs typeface="Arial" panose="020B0604020202020204" pitchFamily="34" charset="0"/>
              </a:rPr>
              <a:t>và</a:t>
            </a:r>
            <a:r>
              <a:rPr lang="en-US" b="1">
                <a:latin typeface="Arial" panose="020B0604020202020204" pitchFamily="34" charset="0"/>
                <a:ea typeface="+mn-lt"/>
                <a:cs typeface="Arial" panose="020B0604020202020204" pitchFamily="34" charset="0"/>
              </a:rPr>
              <a:t> </a:t>
            </a:r>
            <a:r>
              <a:rPr lang="en-US" b="1" err="1">
                <a:latin typeface="Arial" panose="020B0604020202020204" pitchFamily="34" charset="0"/>
                <a:ea typeface="+mn-lt"/>
                <a:cs typeface="Arial" panose="020B0604020202020204" pitchFamily="34" charset="0"/>
              </a:rPr>
              <a:t>hiệu</a:t>
            </a:r>
            <a:r>
              <a:rPr lang="en-US" b="1">
                <a:latin typeface="Arial" panose="020B0604020202020204" pitchFamily="34" charset="0"/>
                <a:ea typeface="+mn-lt"/>
                <a:cs typeface="Arial" panose="020B0604020202020204" pitchFamily="34" charset="0"/>
              </a:rPr>
              <a:t> </a:t>
            </a:r>
            <a:r>
              <a:rPr lang="en-US" b="1" err="1">
                <a:latin typeface="Arial" panose="020B0604020202020204" pitchFamily="34" charset="0"/>
                <a:ea typeface="+mn-lt"/>
                <a:cs typeface="Arial" panose="020B0604020202020204" pitchFamily="34" charset="0"/>
              </a:rPr>
              <a:t>chỉnh</a:t>
            </a:r>
            <a:r>
              <a:rPr lang="en-US" b="1">
                <a:latin typeface="Arial" panose="020B0604020202020204" pitchFamily="34" charset="0"/>
                <a:ea typeface="+mn-lt"/>
                <a:cs typeface="Arial" panose="020B0604020202020204" pitchFamily="34" charset="0"/>
              </a:rPr>
              <a:t> embedding</a:t>
            </a:r>
          </a:p>
          <a:p>
            <a:pPr lvl="1"/>
            <a:r>
              <a:rPr lang="en-US" sz="2000">
                <a:latin typeface="Arial" panose="020B0604020202020204" pitchFamily="34" charset="0"/>
                <a:cs typeface="Arial" panose="020B0604020202020204" pitchFamily="34" charset="0"/>
              </a:rPr>
              <a:t>Song </a:t>
            </a:r>
            <a:r>
              <a:rPr lang="en-US" sz="2000" err="1">
                <a:latin typeface="Arial" panose="020B0604020202020204" pitchFamily="34" charset="0"/>
                <a:cs typeface="Arial" panose="020B0604020202020204" pitchFamily="34" charset="0"/>
              </a:rPr>
              <a:t>song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hóa</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khi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chạy</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ELMo</a:t>
            </a:r>
            <a:endParaRPr lang="en-US" sz="2000">
              <a:latin typeface="Arial" panose="020B0604020202020204" pitchFamily="34" charset="0"/>
              <a:cs typeface="Arial" panose="020B0604020202020204" pitchFamily="34" charset="0"/>
            </a:endParaRPr>
          </a:p>
          <a:p>
            <a:pPr lvl="1"/>
            <a:r>
              <a:rPr lang="en-US" sz="2000" err="1">
                <a:latin typeface="Arial" panose="020B0604020202020204" pitchFamily="34" charset="0"/>
                <a:cs typeface="Arial" panose="020B0604020202020204" pitchFamily="34" charset="0"/>
              </a:rPr>
              <a:t>Một</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từ</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xuất</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hiện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nhiều</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lần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sẽ</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có</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nhiều</a:t>
            </a:r>
            <a:r>
              <a:rPr lang="en-US" sz="2000">
                <a:latin typeface="Arial" panose="020B0604020202020204" pitchFamily="34" charset="0"/>
                <a:cs typeface="Arial" panose="020B0604020202020204" pitchFamily="34" charset="0"/>
              </a:rPr>
              <a:t> vector </a:t>
            </a:r>
            <a:r>
              <a:rPr lang="en-US" sz="2000" err="1">
                <a:latin typeface="Arial" panose="020B0604020202020204" pitchFamily="34" charset="0"/>
                <a:cs typeface="Arial" panose="020B0604020202020204" pitchFamily="34" charset="0"/>
              </a:rPr>
              <a:t>đặc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trưng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Hiệu</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chỉnh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về</a:t>
            </a:r>
            <a:r>
              <a:rPr lang="en-US" sz="2000">
                <a:latin typeface="Arial" panose="020B0604020202020204" pitchFamily="34" charset="0"/>
                <a:cs typeface="Arial" panose="020B0604020202020204" pitchFamily="34" charset="0"/>
              </a:rPr>
              <a:t> 1 vector </a:t>
            </a:r>
            <a:r>
              <a:rPr lang="en-US" sz="2000" err="1">
                <a:latin typeface="Arial" panose="020B0604020202020204" pitchFamily="34" charset="0"/>
                <a:cs typeface="Arial" panose="020B0604020202020204" pitchFamily="34" charset="0"/>
              </a:rPr>
              <a:t>duy</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nhất</a:t>
            </a:r>
            <a:r>
              <a:rPr lang="en-US" sz="2000">
                <a:latin typeface="Arial" panose="020B0604020202020204" pitchFamily="34" charset="0"/>
                <a:cs typeface="Arial" panose="020B0604020202020204" pitchFamily="34" charset="0"/>
              </a:rPr>
              <a:t>.</a:t>
            </a:r>
          </a:p>
          <a:p>
            <a:r>
              <a:rPr lang="en-US" b="1" err="1">
                <a:latin typeface="Arial" panose="020B0604020202020204" pitchFamily="34" charset="0"/>
                <a:ea typeface="+mn-lt"/>
                <a:cs typeface="Arial" panose="020B0604020202020204" pitchFamily="34" charset="0"/>
              </a:rPr>
              <a:t>Trọng</a:t>
            </a:r>
            <a:r>
              <a:rPr lang="en-US" b="1">
                <a:latin typeface="Arial" panose="020B0604020202020204" pitchFamily="34" charset="0"/>
                <a:ea typeface="+mn-lt"/>
                <a:cs typeface="Arial" panose="020B0604020202020204" pitchFamily="34" charset="0"/>
              </a:rPr>
              <a:t> </a:t>
            </a:r>
            <a:r>
              <a:rPr lang="en-US" b="1" err="1">
                <a:latin typeface="Arial" panose="020B0604020202020204" pitchFamily="34" charset="0"/>
                <a:ea typeface="+mn-lt"/>
                <a:cs typeface="Arial" panose="020B0604020202020204" pitchFamily="34" charset="0"/>
              </a:rPr>
              <a:t>số</a:t>
            </a:r>
            <a:r>
              <a:rPr lang="en-US" b="1">
                <a:latin typeface="Arial" panose="020B0604020202020204" pitchFamily="34" charset="0"/>
                <a:ea typeface="+mn-lt"/>
                <a:cs typeface="Arial" panose="020B0604020202020204" pitchFamily="34" charset="0"/>
              </a:rPr>
              <a:t> </a:t>
            </a:r>
            <a:r>
              <a:rPr lang="en-US" b="1" err="1">
                <a:latin typeface="Arial" panose="020B0604020202020204" pitchFamily="34" charset="0"/>
                <a:ea typeface="+mn-lt"/>
                <a:cs typeface="Arial" panose="020B0604020202020204" pitchFamily="34" charset="0"/>
              </a:rPr>
              <a:t>thiên</a:t>
            </a:r>
            <a:r>
              <a:rPr lang="en-US" b="1">
                <a:latin typeface="Arial" panose="020B0604020202020204" pitchFamily="34" charset="0"/>
                <a:ea typeface="+mn-lt"/>
                <a:cs typeface="Arial" panose="020B0604020202020204" pitchFamily="34" charset="0"/>
              </a:rPr>
              <a:t> </a:t>
            </a:r>
            <a:r>
              <a:rPr lang="en-US" b="1" err="1">
                <a:latin typeface="Arial" panose="020B0604020202020204" pitchFamily="34" charset="0"/>
                <a:ea typeface="+mn-lt"/>
                <a:cs typeface="Arial" panose="020B0604020202020204" pitchFamily="34" charset="0"/>
              </a:rPr>
              <a:t>vị</a:t>
            </a:r>
            <a:r>
              <a:rPr lang="en-US" b="1">
                <a:latin typeface="Arial" panose="020B0604020202020204" pitchFamily="34" charset="0"/>
                <a:ea typeface="+mn-lt"/>
                <a:cs typeface="Arial" panose="020B0604020202020204" pitchFamily="34" charset="0"/>
              </a:rPr>
              <a:t> </a:t>
            </a:r>
            <a:r>
              <a:rPr lang="en-US" b="1" err="1">
                <a:latin typeface="Arial" panose="020B0604020202020204" pitchFamily="34" charset="0"/>
                <a:ea typeface="+mn-lt"/>
                <a:cs typeface="Arial" panose="020B0604020202020204" pitchFamily="34" charset="0"/>
              </a:rPr>
              <a:t>vị</a:t>
            </a:r>
            <a:r>
              <a:rPr lang="en-US" b="1">
                <a:latin typeface="Arial" panose="020B0604020202020204" pitchFamily="34" charset="0"/>
                <a:ea typeface="+mn-lt"/>
                <a:cs typeface="Arial" panose="020B0604020202020204" pitchFamily="34" charset="0"/>
              </a:rPr>
              <a:t> </a:t>
            </a:r>
            <a:r>
              <a:rPr lang="en-US" b="1" err="1">
                <a:latin typeface="Arial" panose="020B0604020202020204" pitchFamily="34" charset="0"/>
                <a:ea typeface="+mn-lt"/>
                <a:cs typeface="Arial" panose="020B0604020202020204" pitchFamily="34" charset="0"/>
              </a:rPr>
              <a:t>trí</a:t>
            </a:r>
            <a:r>
              <a:rPr lang="en-US" b="1">
                <a:latin typeface="Arial" panose="020B0604020202020204" pitchFamily="34" charset="0"/>
                <a:ea typeface="+mn-lt"/>
                <a:cs typeface="Arial" panose="020B0604020202020204" pitchFamily="34" charset="0"/>
              </a:rPr>
              <a:t> </a:t>
            </a:r>
            <a:r>
              <a:rPr lang="en-US" b="1" err="1">
                <a:latin typeface="Arial" panose="020B0604020202020204" pitchFamily="34" charset="0"/>
                <a:ea typeface="+mn-lt"/>
                <a:cs typeface="Arial" panose="020B0604020202020204" pitchFamily="34" charset="0"/>
              </a:rPr>
              <a:t>với</a:t>
            </a:r>
            <a:r>
              <a:rPr lang="en-US" b="1">
                <a:latin typeface="Arial" panose="020B0604020202020204" pitchFamily="34" charset="0"/>
                <a:ea typeface="+mn-lt"/>
                <a:cs typeface="Arial" panose="020B0604020202020204" pitchFamily="34" charset="0"/>
              </a:rPr>
              <a:t> document </a:t>
            </a:r>
            <a:r>
              <a:rPr lang="en-US" b="1" err="1">
                <a:latin typeface="Arial" panose="020B0604020202020204" pitchFamily="34" charset="0"/>
                <a:ea typeface="+mn-lt"/>
                <a:cs typeface="Arial" panose="020B0604020202020204" pitchFamily="34" charset="0"/>
              </a:rPr>
              <a:t>dài</a:t>
            </a:r>
            <a:endParaRPr lang="en-US" b="1">
              <a:latin typeface="Arial" panose="020B0604020202020204" pitchFamily="34" charset="0"/>
              <a:ea typeface="+mn-lt"/>
              <a:cs typeface="Arial" panose="020B0604020202020204" pitchFamily="34" charset="0"/>
            </a:endParaRPr>
          </a:p>
          <a:p>
            <a:pPr lvl="1"/>
            <a:r>
              <a:rPr lang="en-US" sz="2000">
                <a:latin typeface="Arial" panose="020B0604020202020204" pitchFamily="34" charset="0"/>
                <a:ea typeface="+mn-lt"/>
                <a:cs typeface="Arial" panose="020B0604020202020204" pitchFamily="34" charset="0"/>
              </a:rPr>
              <a:t>Sử </a:t>
            </a:r>
            <a:r>
              <a:rPr lang="en-US" sz="2000" err="1">
                <a:latin typeface="Arial" panose="020B0604020202020204" pitchFamily="34" charset="0"/>
                <a:ea typeface="+mn-lt"/>
                <a:cs typeface="Arial" panose="020B0604020202020204" pitchFamily="34" charset="0"/>
              </a:rPr>
              <a:t>dụng</a:t>
            </a:r>
            <a:r>
              <a:rPr lang="en-US" sz="2000">
                <a:latin typeface="Arial" panose="020B0604020202020204" pitchFamily="34" charset="0"/>
                <a:ea typeface="+mn-lt"/>
                <a:cs typeface="Arial" panose="020B0604020202020204" pitchFamily="34" charset="0"/>
              </a:rPr>
              <a:t> </a:t>
            </a:r>
            <a:r>
              <a:rPr lang="en-US" sz="2000" err="1">
                <a:latin typeface="Arial" panose="020B0604020202020204" pitchFamily="34" charset="0"/>
                <a:ea typeface="+mn-lt"/>
                <a:cs typeface="Arial" panose="020B0604020202020204" pitchFamily="34" charset="0"/>
              </a:rPr>
              <a:t>vị</a:t>
            </a:r>
            <a:r>
              <a:rPr lang="en-US" sz="2000">
                <a:latin typeface="Arial" panose="020B0604020202020204" pitchFamily="34" charset="0"/>
                <a:ea typeface="+mn-lt"/>
                <a:cs typeface="Arial" panose="020B0604020202020204" pitchFamily="34" charset="0"/>
              </a:rPr>
              <a:t> </a:t>
            </a:r>
            <a:r>
              <a:rPr lang="en-US" sz="2000" err="1">
                <a:latin typeface="Arial" panose="020B0604020202020204" pitchFamily="34" charset="0"/>
                <a:ea typeface="+mn-lt"/>
                <a:cs typeface="Arial" panose="020B0604020202020204" pitchFamily="34" charset="0"/>
              </a:rPr>
              <a:t>trí</a:t>
            </a:r>
            <a:r>
              <a:rPr lang="en-US" sz="2000">
                <a:latin typeface="Arial" panose="020B0604020202020204" pitchFamily="34" charset="0"/>
                <a:ea typeface="+mn-lt"/>
                <a:cs typeface="Arial" panose="020B0604020202020204" pitchFamily="34" charset="0"/>
              </a:rPr>
              <a:t> </a:t>
            </a:r>
            <a:r>
              <a:rPr lang="en-US" sz="2000" err="1">
                <a:latin typeface="Arial" panose="020B0604020202020204" pitchFamily="34" charset="0"/>
                <a:ea typeface="+mn-lt"/>
                <a:cs typeface="Arial" panose="020B0604020202020204" pitchFamily="34" charset="0"/>
              </a:rPr>
              <a:t>từ</a:t>
            </a:r>
            <a:r>
              <a:rPr lang="en-US" sz="2000">
                <a:latin typeface="Arial" panose="020B0604020202020204" pitchFamily="34" charset="0"/>
                <a:ea typeface="+mn-lt"/>
                <a:cs typeface="Arial" panose="020B0604020202020204" pitchFamily="34" charset="0"/>
              </a:rPr>
              <a:t> </a:t>
            </a:r>
            <a:r>
              <a:rPr lang="en-US" sz="2000" err="1">
                <a:latin typeface="Arial" panose="020B0604020202020204" pitchFamily="34" charset="0"/>
                <a:ea typeface="+mn-lt"/>
                <a:cs typeface="Arial" panose="020B0604020202020204" pitchFamily="34" charset="0"/>
              </a:rPr>
              <a:t>xuất</a:t>
            </a:r>
            <a:r>
              <a:rPr lang="en-US" sz="2000">
                <a:latin typeface="Arial" panose="020B0604020202020204" pitchFamily="34" charset="0"/>
                <a:ea typeface="+mn-lt"/>
                <a:cs typeface="Arial" panose="020B0604020202020204" pitchFamily="34" charset="0"/>
              </a:rPr>
              <a:t> </a:t>
            </a:r>
            <a:r>
              <a:rPr lang="en-US" sz="2000" err="1">
                <a:latin typeface="Arial" panose="020B0604020202020204" pitchFamily="34" charset="0"/>
                <a:ea typeface="+mn-lt"/>
                <a:cs typeface="Arial" panose="020B0604020202020204" pitchFamily="34" charset="0"/>
              </a:rPr>
              <a:t>hiện</a:t>
            </a:r>
            <a:r>
              <a:rPr lang="en-US" sz="2000">
                <a:latin typeface="Arial" panose="020B0604020202020204" pitchFamily="34" charset="0"/>
                <a:ea typeface="+mn-lt"/>
                <a:cs typeface="Arial" panose="020B0604020202020204" pitchFamily="34" charset="0"/>
              </a:rPr>
              <a:t> </a:t>
            </a:r>
            <a:r>
              <a:rPr lang="en-US" sz="2000" err="1">
                <a:latin typeface="Arial" panose="020B0604020202020204" pitchFamily="34" charset="0"/>
                <a:ea typeface="+mn-lt"/>
                <a:cs typeface="Arial" panose="020B0604020202020204" pitchFamily="34" charset="0"/>
              </a:rPr>
              <a:t>đầu</a:t>
            </a:r>
            <a:r>
              <a:rPr lang="en-US" sz="2000">
                <a:latin typeface="Arial" panose="020B0604020202020204" pitchFamily="34" charset="0"/>
                <a:ea typeface="+mn-lt"/>
                <a:cs typeface="Arial" panose="020B0604020202020204" pitchFamily="34" charset="0"/>
              </a:rPr>
              <a:t> </a:t>
            </a:r>
            <a:r>
              <a:rPr lang="en-US" sz="2000" err="1">
                <a:latin typeface="Arial" panose="020B0604020202020204" pitchFamily="34" charset="0"/>
                <a:ea typeface="+mn-lt"/>
                <a:cs typeface="Arial" panose="020B0604020202020204" pitchFamily="34" charset="0"/>
              </a:rPr>
              <a:t>tiên</a:t>
            </a:r>
            <a:r>
              <a:rPr lang="en-US" sz="2000">
                <a:latin typeface="Arial" panose="020B0604020202020204" pitchFamily="34" charset="0"/>
                <a:ea typeface="+mn-lt"/>
                <a:cs typeface="Arial" panose="020B0604020202020204" pitchFamily="34" charset="0"/>
              </a:rPr>
              <a:t> </a:t>
            </a:r>
            <a:r>
              <a:rPr lang="en-US" sz="2000" err="1">
                <a:latin typeface="Arial" panose="020B0604020202020204" pitchFamily="34" charset="0"/>
                <a:ea typeface="+mn-lt"/>
                <a:cs typeface="Arial" panose="020B0604020202020204" pitchFamily="34" charset="0"/>
              </a:rPr>
              <a:t>đề</a:t>
            </a:r>
            <a:r>
              <a:rPr lang="en-US" sz="2000">
                <a:latin typeface="Arial" panose="020B0604020202020204" pitchFamily="34" charset="0"/>
                <a:ea typeface="+mn-lt"/>
                <a:cs typeface="Arial" panose="020B0604020202020204" pitchFamily="34" charset="0"/>
              </a:rPr>
              <a:t> </a:t>
            </a:r>
            <a:r>
              <a:rPr lang="en-US" sz="2000" err="1">
                <a:latin typeface="Arial" panose="020B0604020202020204" pitchFamily="34" charset="0"/>
                <a:ea typeface="+mn-lt"/>
                <a:cs typeface="Arial" panose="020B0604020202020204" pitchFamily="34" charset="0"/>
              </a:rPr>
              <a:t>làm</a:t>
            </a:r>
            <a:r>
              <a:rPr lang="en-US" sz="2000">
                <a:latin typeface="Arial" panose="020B0604020202020204" pitchFamily="34" charset="0"/>
                <a:ea typeface="+mn-lt"/>
                <a:cs typeface="Arial" panose="020B0604020202020204" pitchFamily="34" charset="0"/>
              </a:rPr>
              <a:t> </a:t>
            </a:r>
            <a:r>
              <a:rPr lang="en-US" sz="2000" err="1">
                <a:latin typeface="Arial" panose="020B0604020202020204" pitchFamily="34" charset="0"/>
                <a:ea typeface="+mn-lt"/>
                <a:cs typeface="Arial" panose="020B0604020202020204" pitchFamily="34" charset="0"/>
              </a:rPr>
              <a:t>trọng</a:t>
            </a:r>
            <a:r>
              <a:rPr lang="en-US" sz="2000">
                <a:latin typeface="Arial" panose="020B0604020202020204" pitchFamily="34" charset="0"/>
                <a:ea typeface="+mn-lt"/>
                <a:cs typeface="Arial" panose="020B0604020202020204" pitchFamily="34" charset="0"/>
              </a:rPr>
              <a:t> </a:t>
            </a:r>
            <a:r>
              <a:rPr lang="en-US" sz="2000" err="1">
                <a:latin typeface="Arial" panose="020B0604020202020204" pitchFamily="34" charset="0"/>
                <a:ea typeface="+mn-lt"/>
                <a:cs typeface="Arial" panose="020B0604020202020204" pitchFamily="34" charset="0"/>
              </a:rPr>
              <a:t>số</a:t>
            </a:r>
            <a:r>
              <a:rPr lang="en-US" sz="2000">
                <a:latin typeface="Arial" panose="020B0604020202020204" pitchFamily="34" charset="0"/>
                <a:ea typeface="+mn-lt"/>
                <a:cs typeface="Arial" panose="020B0604020202020204" pitchFamily="34" charset="0"/>
              </a:rPr>
              <a:t> </a:t>
            </a:r>
            <a:r>
              <a:rPr lang="en-US" sz="2000" err="1">
                <a:latin typeface="Arial" panose="020B0604020202020204" pitchFamily="34" charset="0"/>
                <a:ea typeface="+mn-lt"/>
                <a:cs typeface="Arial" panose="020B0604020202020204" pitchFamily="34" charset="0"/>
              </a:rPr>
              <a:t>thiên</a:t>
            </a:r>
            <a:r>
              <a:rPr lang="en-US" sz="2000">
                <a:latin typeface="Arial" panose="020B0604020202020204" pitchFamily="34" charset="0"/>
                <a:ea typeface="+mn-lt"/>
                <a:cs typeface="Arial" panose="020B0604020202020204" pitchFamily="34" charset="0"/>
              </a:rPr>
              <a:t> </a:t>
            </a:r>
            <a:r>
              <a:rPr lang="en-US" sz="2000" err="1">
                <a:latin typeface="Arial" panose="020B0604020202020204" pitchFamily="34" charset="0"/>
                <a:ea typeface="+mn-lt"/>
                <a:cs typeface="Arial" panose="020B0604020202020204" pitchFamily="34" charset="0"/>
              </a:rPr>
              <a:t>vị</a:t>
            </a:r>
            <a:r>
              <a:rPr lang="en-US" sz="2000">
                <a:latin typeface="Arial" panose="020B0604020202020204" pitchFamily="34" charset="0"/>
                <a:ea typeface="+mn-lt"/>
                <a:cs typeface="Arial" panose="020B0604020202020204" pitchFamily="34" charset="0"/>
              </a:rPr>
              <a:t>, </a:t>
            </a:r>
            <a:r>
              <a:rPr lang="en-US" sz="2000" err="1">
                <a:latin typeface="Arial" panose="020B0604020202020204" pitchFamily="34" charset="0"/>
                <a:ea typeface="+mn-lt"/>
                <a:cs typeface="Arial" panose="020B0604020202020204" pitchFamily="34" charset="0"/>
              </a:rPr>
              <a:t>những</a:t>
            </a:r>
            <a:r>
              <a:rPr lang="en-US" sz="2000">
                <a:latin typeface="Arial" panose="020B0604020202020204" pitchFamily="34" charset="0"/>
                <a:ea typeface="+mn-lt"/>
                <a:cs typeface="Arial" panose="020B0604020202020204" pitchFamily="34" charset="0"/>
              </a:rPr>
              <a:t> </a:t>
            </a:r>
            <a:r>
              <a:rPr lang="en-US" sz="2000" err="1">
                <a:latin typeface="Arial" panose="020B0604020202020204" pitchFamily="34" charset="0"/>
                <a:ea typeface="+mn-lt"/>
                <a:cs typeface="Arial" panose="020B0604020202020204" pitchFamily="34" charset="0"/>
              </a:rPr>
              <a:t>từ</a:t>
            </a:r>
            <a:r>
              <a:rPr lang="en-US" sz="2000">
                <a:latin typeface="Arial" panose="020B0604020202020204" pitchFamily="34" charset="0"/>
                <a:ea typeface="+mn-lt"/>
                <a:cs typeface="Arial" panose="020B0604020202020204" pitchFamily="34" charset="0"/>
              </a:rPr>
              <a:t> </a:t>
            </a:r>
            <a:r>
              <a:rPr lang="en-US" sz="2000" err="1">
                <a:latin typeface="Arial" panose="020B0604020202020204" pitchFamily="34" charset="0"/>
                <a:ea typeface="+mn-lt"/>
                <a:cs typeface="Arial" panose="020B0604020202020204" pitchFamily="34" charset="0"/>
              </a:rPr>
              <a:t>xuất</a:t>
            </a:r>
            <a:r>
              <a:rPr lang="en-US" sz="2000">
                <a:latin typeface="Arial" panose="020B0604020202020204" pitchFamily="34" charset="0"/>
                <a:ea typeface="+mn-lt"/>
                <a:cs typeface="Arial" panose="020B0604020202020204" pitchFamily="34" charset="0"/>
              </a:rPr>
              <a:t> </a:t>
            </a:r>
            <a:r>
              <a:rPr lang="en-US" sz="2000" err="1">
                <a:latin typeface="Arial" panose="020B0604020202020204" pitchFamily="34" charset="0"/>
                <a:ea typeface="+mn-lt"/>
                <a:cs typeface="Arial" panose="020B0604020202020204" pitchFamily="34" charset="0"/>
              </a:rPr>
              <a:t>hiện</a:t>
            </a:r>
            <a:r>
              <a:rPr lang="en-US" sz="2000">
                <a:latin typeface="Arial" panose="020B0604020202020204" pitchFamily="34" charset="0"/>
                <a:ea typeface="+mn-lt"/>
                <a:cs typeface="Arial" panose="020B0604020202020204" pitchFamily="34" charset="0"/>
              </a:rPr>
              <a:t> </a:t>
            </a:r>
            <a:r>
              <a:rPr lang="en-US" sz="2000" err="1">
                <a:latin typeface="Arial" panose="020B0604020202020204" pitchFamily="34" charset="0"/>
                <a:ea typeface="+mn-lt"/>
                <a:cs typeface="Arial" panose="020B0604020202020204" pitchFamily="34" charset="0"/>
              </a:rPr>
              <a:t>càng</a:t>
            </a:r>
            <a:r>
              <a:rPr lang="en-US" sz="2000">
                <a:latin typeface="Arial" panose="020B0604020202020204" pitchFamily="34" charset="0"/>
                <a:ea typeface="+mn-lt"/>
                <a:cs typeface="Arial" panose="020B0604020202020204" pitchFamily="34" charset="0"/>
              </a:rPr>
              <a:t> </a:t>
            </a:r>
            <a:r>
              <a:rPr lang="en-US" sz="2000" err="1">
                <a:latin typeface="Arial" panose="020B0604020202020204" pitchFamily="34" charset="0"/>
                <a:ea typeface="+mn-lt"/>
                <a:cs typeface="Arial" panose="020B0604020202020204" pitchFamily="34" charset="0"/>
              </a:rPr>
              <a:t>sớm</a:t>
            </a:r>
            <a:r>
              <a:rPr lang="en-US" sz="2000">
                <a:latin typeface="Arial" panose="020B0604020202020204" pitchFamily="34" charset="0"/>
                <a:ea typeface="+mn-lt"/>
                <a:cs typeface="Arial" panose="020B0604020202020204" pitchFamily="34" charset="0"/>
              </a:rPr>
              <a:t> </a:t>
            </a:r>
            <a:r>
              <a:rPr lang="en-US" sz="2000" err="1">
                <a:latin typeface="Arial" panose="020B0604020202020204" pitchFamily="34" charset="0"/>
                <a:ea typeface="+mn-lt"/>
                <a:cs typeface="Arial" panose="020B0604020202020204" pitchFamily="34" charset="0"/>
              </a:rPr>
              <a:t>thì</a:t>
            </a:r>
            <a:r>
              <a:rPr lang="en-US" sz="2000">
                <a:latin typeface="Arial" panose="020B0604020202020204" pitchFamily="34" charset="0"/>
                <a:ea typeface="+mn-lt"/>
                <a:cs typeface="Arial" panose="020B0604020202020204" pitchFamily="34" charset="0"/>
              </a:rPr>
              <a:t> </a:t>
            </a:r>
            <a:r>
              <a:rPr lang="en-US" sz="2000" err="1">
                <a:latin typeface="Arial" panose="020B0604020202020204" pitchFamily="34" charset="0"/>
                <a:ea typeface="+mn-lt"/>
                <a:cs typeface="Arial" panose="020B0604020202020204" pitchFamily="34" charset="0"/>
              </a:rPr>
              <a:t>sẽ</a:t>
            </a:r>
            <a:r>
              <a:rPr lang="en-US" sz="2000">
                <a:latin typeface="Arial" panose="020B0604020202020204" pitchFamily="34" charset="0"/>
                <a:ea typeface="+mn-lt"/>
                <a:cs typeface="Arial" panose="020B0604020202020204" pitchFamily="34" charset="0"/>
              </a:rPr>
              <a:t> </a:t>
            </a:r>
            <a:r>
              <a:rPr lang="en-US" sz="2000" err="1">
                <a:latin typeface="Arial" panose="020B0604020202020204" pitchFamily="34" charset="0"/>
                <a:ea typeface="+mn-lt"/>
                <a:cs typeface="Arial" panose="020B0604020202020204" pitchFamily="34" charset="0"/>
              </a:rPr>
              <a:t>có</a:t>
            </a:r>
            <a:r>
              <a:rPr lang="en-US" sz="2000">
                <a:latin typeface="Arial" panose="020B0604020202020204" pitchFamily="34" charset="0"/>
                <a:ea typeface="+mn-lt"/>
                <a:cs typeface="Arial" panose="020B0604020202020204" pitchFamily="34" charset="0"/>
              </a:rPr>
              <a:t> </a:t>
            </a:r>
            <a:r>
              <a:rPr lang="en-US" sz="2000" err="1">
                <a:latin typeface="Arial" panose="020B0604020202020204" pitchFamily="34" charset="0"/>
                <a:ea typeface="+mn-lt"/>
                <a:cs typeface="Arial" panose="020B0604020202020204" pitchFamily="34" charset="0"/>
              </a:rPr>
              <a:t>trọng</a:t>
            </a:r>
            <a:r>
              <a:rPr lang="en-US" sz="2000">
                <a:latin typeface="Arial" panose="020B0604020202020204" pitchFamily="34" charset="0"/>
                <a:ea typeface="+mn-lt"/>
                <a:cs typeface="Arial" panose="020B0604020202020204" pitchFamily="34" charset="0"/>
              </a:rPr>
              <a:t> </a:t>
            </a:r>
            <a:r>
              <a:rPr lang="en-US" sz="2000" err="1">
                <a:latin typeface="Arial" panose="020B0604020202020204" pitchFamily="34" charset="0"/>
                <a:ea typeface="+mn-lt"/>
                <a:cs typeface="Arial" panose="020B0604020202020204" pitchFamily="34" charset="0"/>
              </a:rPr>
              <a:t>số</a:t>
            </a:r>
            <a:r>
              <a:rPr lang="en-US" sz="2000">
                <a:latin typeface="Arial" panose="020B0604020202020204" pitchFamily="34" charset="0"/>
                <a:ea typeface="+mn-lt"/>
                <a:cs typeface="Arial" panose="020B0604020202020204" pitchFamily="34" charset="0"/>
              </a:rPr>
              <a:t> </a:t>
            </a:r>
            <a:r>
              <a:rPr lang="en-US" sz="2000" err="1">
                <a:latin typeface="Arial" panose="020B0604020202020204" pitchFamily="34" charset="0"/>
                <a:ea typeface="+mn-lt"/>
                <a:cs typeface="Arial" panose="020B0604020202020204" pitchFamily="34" charset="0"/>
              </a:rPr>
              <a:t>càng</a:t>
            </a:r>
            <a:r>
              <a:rPr lang="en-US" sz="2000">
                <a:latin typeface="Arial" panose="020B0604020202020204" pitchFamily="34" charset="0"/>
                <a:ea typeface="+mn-lt"/>
                <a:cs typeface="Arial" panose="020B0604020202020204" pitchFamily="34" charset="0"/>
              </a:rPr>
              <a:t> </a:t>
            </a:r>
            <a:r>
              <a:rPr lang="en-US" sz="2000" err="1">
                <a:latin typeface="Arial" panose="020B0604020202020204" pitchFamily="34" charset="0"/>
                <a:ea typeface="+mn-lt"/>
                <a:cs typeface="Arial" panose="020B0604020202020204" pitchFamily="34" charset="0"/>
              </a:rPr>
              <a:t>lớn</a:t>
            </a:r>
            <a:r>
              <a:rPr lang="en-US" sz="2000">
                <a:latin typeface="Arial" panose="020B0604020202020204" pitchFamily="34" charset="0"/>
                <a:ea typeface="+mn-lt"/>
                <a:cs typeface="Arial" panose="020B0604020202020204" pitchFamily="34" charset="0"/>
              </a:rPr>
              <a:t>. </a:t>
            </a:r>
          </a:p>
          <a:p>
            <a:pPr lvl="1"/>
            <a:endParaRPr lang="en-US">
              <a:latin typeface="Arial" panose="020B0604020202020204" pitchFamily="34" charset="0"/>
              <a:cs typeface="Arial" panose="020B0604020202020204" pitchFamily="34" charset="0"/>
            </a:endParaRPr>
          </a:p>
        </p:txBody>
      </p:sp>
      <p:pic>
        <p:nvPicPr>
          <p:cNvPr id="4" name="Hình ảnh 4" descr="Ảnh có chứa đối tượng, ăng-ten, đồng hồ, màu cam&#10;&#10;Mô tả được tạo với mức tin cậy rất cao">
            <a:extLst>
              <a:ext uri="{FF2B5EF4-FFF2-40B4-BE49-F238E27FC236}">
                <a16:creationId xmlns:a16="http://schemas.microsoft.com/office/drawing/2014/main" id="{7BCB7E7B-3813-4EF0-8308-6BA69B6BF7A4}"/>
              </a:ext>
            </a:extLst>
          </p:cNvPr>
          <p:cNvPicPr>
            <a:picLocks noChangeAspect="1"/>
          </p:cNvPicPr>
          <p:nvPr/>
        </p:nvPicPr>
        <p:blipFill>
          <a:blip r:embed="rId2"/>
          <a:stretch>
            <a:fillRect/>
          </a:stretch>
        </p:blipFill>
        <p:spPr>
          <a:xfrm>
            <a:off x="2142171" y="2174978"/>
            <a:ext cx="4905375" cy="1104900"/>
          </a:xfrm>
          <a:prstGeom prst="rect">
            <a:avLst/>
          </a:prstGeom>
        </p:spPr>
      </p:pic>
      <p:pic>
        <p:nvPicPr>
          <p:cNvPr id="5" name="Hình ảnh 5" descr="Ảnh có chứa đối tượng, đồng hồ&#10;&#10;Mô tả được tạo với mức tin cậy rất cao">
            <a:extLst>
              <a:ext uri="{FF2B5EF4-FFF2-40B4-BE49-F238E27FC236}">
                <a16:creationId xmlns:a16="http://schemas.microsoft.com/office/drawing/2014/main" id="{0CF5C4D8-5DE3-40FF-9164-B5EA5620B609}"/>
              </a:ext>
            </a:extLst>
          </p:cNvPr>
          <p:cNvPicPr>
            <a:picLocks noChangeAspect="1"/>
          </p:cNvPicPr>
          <p:nvPr/>
        </p:nvPicPr>
        <p:blipFill>
          <a:blip r:embed="rId3"/>
          <a:stretch>
            <a:fillRect/>
          </a:stretch>
        </p:blipFill>
        <p:spPr>
          <a:xfrm>
            <a:off x="3533775" y="5492855"/>
            <a:ext cx="2076450" cy="752475"/>
          </a:xfrm>
          <a:prstGeom prst="rect">
            <a:avLst/>
          </a:prstGeom>
        </p:spPr>
      </p:pic>
    </p:spTree>
    <p:extLst>
      <p:ext uri="{BB962C8B-B14F-4D97-AF65-F5344CB8AC3E}">
        <p14:creationId xmlns:p14="http://schemas.microsoft.com/office/powerpoint/2010/main" val="4034368478"/>
      </p:ext>
    </p:extLst>
  </p:cSld>
  <p:clrMapOvr>
    <a:masterClrMapping/>
  </p:clrMapOvr>
</p:sld>
</file>

<file path=ppt/theme/theme1.xml><?xml version="1.0" encoding="utf-8"?>
<a:theme xmlns:a="http://schemas.openxmlformats.org/drawingml/2006/main" name="Phong cách hoài niệm">
  <a:themeElements>
    <a:clrScheme name="Phong cách hoài niệm">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Phong cách hoài niệm">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hong cách hoài niệm">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964</Words>
  <Application>Microsoft Office PowerPoint</Application>
  <PresentationFormat>Trình chiếu Trên màn hình (4:3)</PresentationFormat>
  <Paragraphs>179</Paragraphs>
  <Slides>15</Slides>
  <Notes>2</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15</vt:i4>
      </vt:variant>
    </vt:vector>
  </HeadingPairs>
  <TitlesOfParts>
    <vt:vector size="20" baseType="lpstr">
      <vt:lpstr>Arial</vt:lpstr>
      <vt:lpstr>Calibri</vt:lpstr>
      <vt:lpstr>Calibri Light</vt:lpstr>
      <vt:lpstr>Times New Roman</vt:lpstr>
      <vt:lpstr>Phong cách hoài niệm</vt:lpstr>
      <vt:lpstr>Báo cáo bài tập lớn Keyphrase extraction SIFRank</vt:lpstr>
      <vt:lpstr>Nội dung</vt:lpstr>
      <vt:lpstr>Giới thiệu đề tài</vt:lpstr>
      <vt:lpstr>Giới thiệu mô hình SIFRank</vt:lpstr>
      <vt:lpstr>Kiến thức liên quan</vt:lpstr>
      <vt:lpstr>     Kiến thức liên quan</vt:lpstr>
      <vt:lpstr>Giới thiệu mô hình</vt:lpstr>
      <vt:lpstr>SIFRank cho tiếng Anh</vt:lpstr>
      <vt:lpstr>SIFRank+</vt:lpstr>
      <vt:lpstr>SIFRank+ </vt:lpstr>
      <vt:lpstr>SIFRank cho tiếng Việt</vt:lpstr>
      <vt:lpstr>Tập dữ liệu cho tiếng Việt</vt:lpstr>
      <vt:lpstr>Kết quả cho cho bài toán tiếng anh</vt:lpstr>
      <vt:lpstr>Kết quả cho bài toán tiếng Việt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lớn Keyphrase extraction SIFRank</dc:title>
  <dc:creator>nguyentu toanloi</dc:creator>
  <cp:lastModifiedBy>nguyentu toanloi</cp:lastModifiedBy>
  <cp:revision>1</cp:revision>
  <dcterms:created xsi:type="dcterms:W3CDTF">2020-06-17T11:45:51Z</dcterms:created>
  <dcterms:modified xsi:type="dcterms:W3CDTF">2020-06-17T11:50:35Z</dcterms:modified>
</cp:coreProperties>
</file>