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971" autoAdjust="0"/>
  </p:normalViewPr>
  <p:slideViewPr>
    <p:cSldViewPr snapToGrid="0">
      <p:cViewPr varScale="1">
        <p:scale>
          <a:sx n="99" d="100"/>
          <a:sy n="99" d="100"/>
        </p:scale>
        <p:origin x="-93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AF886-EFE2-485B-8C87-6FD670847560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4EE8-B403-4524-925F-0DA902FD3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What is a socket?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To the kernel, a socket is an endpoint of communication.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To an application, a socket is a file descriptor that lets the application read/write from/to the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54EE8-B403-4524-925F-0DA902FD3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3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buffer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Receive() k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 thước buffer được thiết lập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lại, do đó nếu buffer không được thiết lập lại, lần gọi phương thức Receive() kế tiếp sẽ</a:t>
            </a:r>
            <a:b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 có thể nhận được dữ liệu tối đa bằng lần nhận dữ liệu trước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vi-VN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54EE8-B403-4524-925F-0DA902FD3B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94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1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9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4488" indent="-344488">
              <a:buFont typeface="Wingdings" panose="05000000000000000000" pitchFamily="2" charset="2"/>
              <a:buChar char="Ø"/>
              <a:defRPr sz="2800"/>
            </a:lvl1pPr>
            <a:lvl2pPr marL="517525" indent="-182563"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2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41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1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2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7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9851C4-7900-4023-94D0-51B1BECE448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0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1C4-7900-4023-94D0-51B1BECE448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9851C4-7900-4023-94D0-51B1BECE4486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CAAC8E-7CFC-44A4-832B-ABFFA5034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56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855694"/>
            <a:ext cx="10058400" cy="2429077"/>
          </a:xfrm>
        </p:spPr>
        <p:txBody>
          <a:bodyPr>
            <a:noAutofit/>
          </a:bodyPr>
          <a:lstStyle/>
          <a:p>
            <a:r>
              <a:rPr lang="en-US" sz="6000" dirty="0" err="1" smtClean="0"/>
              <a:t>Chương</a:t>
            </a:r>
            <a:r>
              <a:rPr lang="en-US" sz="6000" dirty="0" smtClean="0"/>
              <a:t> 2: </a:t>
            </a:r>
            <a:br>
              <a:rPr lang="en-US" sz="6000" dirty="0" smtClean="0"/>
            </a:br>
            <a:r>
              <a:rPr lang="en-US" sz="6000" dirty="0" err="1" smtClean="0"/>
              <a:t>Lập</a:t>
            </a:r>
            <a:r>
              <a:rPr lang="en-US" sz="6000" dirty="0" smtClean="0"/>
              <a:t> </a:t>
            </a:r>
            <a:r>
              <a:rPr lang="en-US" sz="6000" dirty="0" err="1" smtClean="0"/>
              <a:t>trình</a:t>
            </a:r>
            <a:r>
              <a:rPr lang="en-US" sz="6000" dirty="0" smtClean="0"/>
              <a:t> Socket </a:t>
            </a:r>
            <a:r>
              <a:rPr lang="en-US" sz="6000" dirty="0" err="1" smtClean="0"/>
              <a:t>hướng</a:t>
            </a:r>
            <a:r>
              <a:rPr lang="en-US" sz="6000" dirty="0" smtClean="0"/>
              <a:t> </a:t>
            </a:r>
            <a:r>
              <a:rPr lang="en-US" sz="6000" dirty="0" err="1" smtClean="0"/>
              <a:t>kết</a:t>
            </a:r>
            <a:r>
              <a:rPr lang="en-US" sz="6000" dirty="0" smtClean="0"/>
              <a:t> </a:t>
            </a:r>
            <a:r>
              <a:rPr lang="en-US" sz="6000" dirty="0" err="1" smtClean="0"/>
              <a:t>nối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15279"/>
            <a:ext cx="10058400" cy="1143000"/>
          </a:xfrm>
        </p:spPr>
        <p:txBody>
          <a:bodyPr/>
          <a:lstStyle/>
          <a:p>
            <a:r>
              <a:rPr lang="en-US" dirty="0" smtClean="0"/>
              <a:t>TS.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ngô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913278"/>
            <a:ext cx="3353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err="1" smtClean="0"/>
              <a:t>Lập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trình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mạng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3580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37" y="286603"/>
            <a:ext cx="10787743" cy="1450757"/>
          </a:xfrm>
        </p:spPr>
        <p:txBody>
          <a:bodyPr/>
          <a:lstStyle/>
          <a:p>
            <a:r>
              <a:rPr lang="en-US" dirty="0" smtClean="0"/>
              <a:t>1)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2686" y="1975662"/>
            <a:ext cx="8752114" cy="3996514"/>
          </a:xfrm>
          <a:noFill/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data)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 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dataLeft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dataLeft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size;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&lt; size)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send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s.Send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total,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dataLeft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SocketFlags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total += send;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dataLeft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-= send;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2943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37" y="286603"/>
            <a:ext cx="10787743" cy="1450757"/>
          </a:xfrm>
        </p:spPr>
        <p:txBody>
          <a:bodyPr/>
          <a:lstStyle/>
          <a:p>
            <a:r>
              <a:rPr lang="en-US" dirty="0" smtClean="0"/>
              <a:t>1)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751" y="2104254"/>
            <a:ext cx="8752114" cy="4453919"/>
          </a:xfrm>
          <a:noFill/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 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receive;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dataLeft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size;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data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[size];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&lt; size)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receive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s.Receive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(data, total,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dataLeft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SocketFlags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(receive == 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data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.ASCII.GetBytes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"Exit"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total += receive;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dataLeft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-= receive;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042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</a:t>
            </a:r>
            <a:r>
              <a:rPr lang="vi-VN" dirty="0"/>
              <a:t> Gởi kèm kích thước thông điệp cùng với thông điệp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4313"/>
            <a:ext cx="10058400" cy="44121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NewPSMT"/>
              </a:rPr>
              <a:t>	private </a:t>
            </a:r>
            <a:r>
              <a:rPr lang="en-US" sz="1800" dirty="0">
                <a:solidFill>
                  <a:srgbClr val="0000FF"/>
                </a:solidFill>
                <a:latin typeface="CourierNewPSMT"/>
              </a:rPr>
              <a:t>static </a:t>
            </a:r>
            <a:r>
              <a:rPr lang="en-US" sz="1800" dirty="0" err="1">
                <a:solidFill>
                  <a:srgbClr val="0000FF"/>
                </a:solidFill>
                <a:latin typeface="CourierNewPSMT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CourierNew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SendVarData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>
                <a:solidFill>
                  <a:srgbClr val="008080"/>
                </a:solidFill>
                <a:latin typeface="CourierNewPSMT"/>
              </a:rPr>
              <a:t>Socket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s, </a:t>
            </a:r>
            <a:r>
              <a:rPr lang="en-US" sz="1800" dirty="0">
                <a:solidFill>
                  <a:srgbClr val="0000FF"/>
                </a:solidFill>
                <a:latin typeface="CourierNewPSMT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[] buff)</a:t>
            </a:r>
            <a:br>
              <a:rPr lang="en-US" sz="1800" dirty="0">
                <a:solidFill>
                  <a:srgbClr val="000000"/>
                </a:solidFill>
                <a:latin typeface="CourierNewPSMT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	{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NewPSMT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CourierNewPSMT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CourierNewPSM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total = 0;</a:t>
            </a:r>
            <a:br>
              <a:rPr lang="en-US" sz="1800" dirty="0">
                <a:solidFill>
                  <a:srgbClr val="000000"/>
                </a:solidFill>
                <a:latin typeface="CourierNewPSMT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CourierNewPSMT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CourierNewPSM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size = </a:t>
            </a: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buff.Length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CourierNewPSMT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CourierNewPSMT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CourierNew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dataleft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 = size;</a:t>
            </a:r>
            <a:br>
              <a:rPr lang="en-US" sz="1800" dirty="0">
                <a:solidFill>
                  <a:srgbClr val="000000"/>
                </a:solidFill>
                <a:latin typeface="CourierNewPSMT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		</a:t>
            </a:r>
            <a:r>
              <a:rPr lang="en-US" sz="1800" dirty="0" err="1" smtClean="0">
                <a:solidFill>
                  <a:srgbClr val="0000FF"/>
                </a:solidFill>
                <a:latin typeface="CourierNewPSMT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CourierNewPSM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sent;</a:t>
            </a:r>
            <a:br>
              <a:rPr lang="en-US" sz="1800" dirty="0">
                <a:solidFill>
                  <a:srgbClr val="000000"/>
                </a:solidFill>
                <a:latin typeface="CourierNewPSMT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		</a:t>
            </a:r>
            <a:r>
              <a:rPr lang="en-US" sz="1800" dirty="0" smtClean="0">
                <a:solidFill>
                  <a:srgbClr val="0000FF"/>
                </a:solidFill>
                <a:latin typeface="CourierNewPSMT"/>
              </a:rPr>
              <a:t>byte</a:t>
            </a: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[] </a:t>
            </a:r>
            <a:r>
              <a:rPr lang="en-US" sz="1800" dirty="0" err="1" smtClean="0">
                <a:solidFill>
                  <a:srgbClr val="000000"/>
                </a:solidFill>
                <a:latin typeface="CourierNewPSMT"/>
              </a:rPr>
              <a:t>datasize</a:t>
            </a: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latin typeface="CourierNewPSMT"/>
              </a:rPr>
              <a:t>new byte</a:t>
            </a: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[4];</a:t>
            </a:r>
            <a:br>
              <a:rPr lang="en-US" sz="1800" dirty="0" smtClean="0">
                <a:solidFill>
                  <a:srgbClr val="000000"/>
                </a:solidFill>
                <a:latin typeface="CourierNewPSMT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		</a:t>
            </a:r>
            <a:r>
              <a:rPr lang="en-US" sz="1800" dirty="0" err="1" smtClean="0">
                <a:solidFill>
                  <a:srgbClr val="000000"/>
                </a:solidFill>
                <a:latin typeface="CourierNewPSMT"/>
              </a:rPr>
              <a:t>datasize</a:t>
            </a: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 = </a:t>
            </a:r>
            <a:r>
              <a:rPr lang="en-US" sz="1800" dirty="0" err="1" smtClean="0">
                <a:solidFill>
                  <a:srgbClr val="008080"/>
                </a:solidFill>
                <a:latin typeface="CourierNewPSMT"/>
              </a:rPr>
              <a:t>BitConverter</a:t>
            </a:r>
            <a:r>
              <a:rPr lang="en-US" sz="1800" dirty="0" err="1" smtClean="0">
                <a:solidFill>
                  <a:srgbClr val="000000"/>
                </a:solidFill>
                <a:latin typeface="CourierNewPSMT"/>
              </a:rPr>
              <a:t>.GetBytes</a:t>
            </a: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(size);</a:t>
            </a:r>
            <a:br>
              <a:rPr lang="en-US" sz="1800" dirty="0" smtClean="0">
                <a:solidFill>
                  <a:srgbClr val="000000"/>
                </a:solidFill>
                <a:latin typeface="CourierNewPSMT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		sent = </a:t>
            </a:r>
            <a:r>
              <a:rPr lang="en-US" sz="1800" dirty="0" err="1" smtClean="0">
                <a:solidFill>
                  <a:srgbClr val="000000"/>
                </a:solidFill>
                <a:latin typeface="CourierNewPSMT"/>
              </a:rPr>
              <a:t>s.Send</a:t>
            </a: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NewPSMT"/>
              </a:rPr>
              <a:t>datasize</a:t>
            </a: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CourierNewPSMT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		</a:t>
            </a:r>
            <a:r>
              <a:rPr lang="en-US" sz="1800" dirty="0" smtClean="0">
                <a:solidFill>
                  <a:srgbClr val="0000FF"/>
                </a:solidFill>
                <a:latin typeface="CourierNewPSMT"/>
              </a:rPr>
              <a:t>while </a:t>
            </a: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(total &lt; size)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NewPSMT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		{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NewPSMT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			sent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= </a:t>
            </a: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s.Send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(buff, total, </a:t>
            </a: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dataleft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800" dirty="0" err="1">
                <a:solidFill>
                  <a:srgbClr val="008080"/>
                </a:solidFill>
                <a:latin typeface="CourierNewPSMT"/>
              </a:rPr>
              <a:t>SocketFlags</a:t>
            </a:r>
            <a:r>
              <a:rPr lang="en-US" sz="1800" dirty="0" err="1">
                <a:solidFill>
                  <a:srgbClr val="000000"/>
                </a:solidFill>
                <a:latin typeface="CourierNewPSMT"/>
              </a:rPr>
              <a:t>.None</a:t>
            </a: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			total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+= sent;</a:t>
            </a:r>
            <a:br>
              <a:rPr lang="en-US" sz="1800" dirty="0">
                <a:solidFill>
                  <a:srgbClr val="000000"/>
                </a:solidFill>
                <a:latin typeface="CourierNewPSMT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			</a:t>
            </a:r>
            <a:r>
              <a:rPr lang="en-US" sz="1800" dirty="0" err="1" smtClean="0">
                <a:solidFill>
                  <a:srgbClr val="000000"/>
                </a:solidFill>
                <a:latin typeface="CourierNewPSMT"/>
              </a:rPr>
              <a:t>dataleft</a:t>
            </a: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-= sent;</a:t>
            </a:r>
            <a:br>
              <a:rPr lang="en-US" sz="1800" dirty="0">
                <a:solidFill>
                  <a:srgbClr val="000000"/>
                </a:solidFill>
                <a:latin typeface="CourierNewPSMT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		}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NewPSMT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		</a:t>
            </a:r>
            <a:r>
              <a:rPr lang="en-US" sz="1800" dirty="0" smtClean="0">
                <a:solidFill>
                  <a:srgbClr val="0000FF"/>
                </a:solidFill>
                <a:latin typeface="CourierNewPSMT"/>
              </a:rPr>
              <a:t>return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total;</a:t>
            </a:r>
            <a:br>
              <a:rPr lang="en-US" sz="1800" dirty="0">
                <a:solidFill>
                  <a:srgbClr val="000000"/>
                </a:solidFill>
                <a:latin typeface="CourierNewPSMT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	}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NewPSMT"/>
              </a:rPr>
            </a:br>
            <a:r>
              <a:rPr lang="en-US" sz="1800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NewPSMT"/>
              </a:rPr>
            </a:br>
            <a:r>
              <a:rPr lang="en-US" sz="1800" dirty="0">
                <a:solidFill>
                  <a:srgbClr val="0000FF"/>
                </a:solidFill>
                <a:latin typeface="CourierNewPSMT"/>
              </a:rPr>
              <a:t/>
            </a:r>
            <a:br>
              <a:rPr lang="en-US" sz="1800" dirty="0">
                <a:solidFill>
                  <a:srgbClr val="0000FF"/>
                </a:solidFill>
                <a:latin typeface="CourierNewPSMT"/>
              </a:rPr>
            </a:br>
            <a:r>
              <a:rPr lang="en-US" sz="1800" dirty="0">
                <a:solidFill>
                  <a:srgbClr val="0000FF"/>
                </a:solidFill>
                <a:latin typeface="CourierNewPSMT"/>
              </a:rPr>
              <a:t/>
            </a:r>
            <a:br>
              <a:rPr lang="en-US" sz="1800" dirty="0">
                <a:solidFill>
                  <a:srgbClr val="0000FF"/>
                </a:solidFill>
                <a:latin typeface="CourierNewPSMT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87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</a:t>
            </a:r>
            <a:r>
              <a:rPr lang="vi-VN" dirty="0"/>
              <a:t> Gởi kèm kích thước thông điệp cùng với thông điệp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0040"/>
            <a:ext cx="10058400" cy="436932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NewPSMT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urierNewPSMT"/>
              </a:rPr>
              <a:t>private static byte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urierNewPSMT"/>
              </a:rPr>
              <a:t>ReceiveVarData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400" dirty="0">
                <a:solidFill>
                  <a:srgbClr val="008080"/>
                </a:solidFill>
                <a:latin typeface="CourierNewPSMT"/>
              </a:rPr>
              <a:t>Socket 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s)</a:t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	{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		</a:t>
            </a:r>
            <a:r>
              <a:rPr lang="en-US" sz="1400" dirty="0" err="1" smtClean="0">
                <a:solidFill>
                  <a:srgbClr val="0000FF"/>
                </a:solidFill>
                <a:latin typeface="CourierNewPSMT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urierNewPSM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total = 0;</a:t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		</a:t>
            </a:r>
            <a:r>
              <a:rPr lang="en-US" sz="1400" dirty="0" err="1" smtClean="0">
                <a:solidFill>
                  <a:srgbClr val="0000FF"/>
                </a:solidFill>
                <a:latin typeface="CourierNewPSMT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urierNewPSM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NewPSMT"/>
              </a:rPr>
              <a:t>recv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CourierNewPSMT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urierNewPSMT"/>
              </a:rPr>
              <a:t>datasize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urierNewPSMT"/>
              </a:rPr>
              <a:t>new byte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[4];</a:t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NewPSMT"/>
              </a:rPr>
              <a:t>recv</a:t>
            </a: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NewPSMT"/>
              </a:rPr>
              <a:t>s.Receive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NewPSMT"/>
              </a:rPr>
              <a:t>datasize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, 0, 4, 0);</a:t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		</a:t>
            </a:r>
            <a:r>
              <a:rPr lang="en-US" sz="1400" dirty="0" err="1" smtClean="0">
                <a:solidFill>
                  <a:srgbClr val="0000FF"/>
                </a:solidFill>
                <a:latin typeface="CourierNewPSMT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urierNewPSM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size = </a:t>
            </a:r>
            <a:r>
              <a:rPr lang="en-US" sz="1400" dirty="0">
                <a:solidFill>
                  <a:srgbClr val="008080"/>
                </a:solidFill>
                <a:latin typeface="CourierNewPSMT"/>
              </a:rPr>
              <a:t>BitConverter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.ToInt32(</a:t>
            </a:r>
            <a:r>
              <a:rPr lang="en-US" sz="1400" dirty="0" err="1">
                <a:solidFill>
                  <a:srgbClr val="000000"/>
                </a:solidFill>
                <a:latin typeface="CourierNewPSMT"/>
              </a:rPr>
              <a:t>datasize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, 0);</a:t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		</a:t>
            </a:r>
            <a:r>
              <a:rPr lang="en-US" sz="1400" dirty="0" err="1" smtClean="0">
                <a:solidFill>
                  <a:srgbClr val="0000FF"/>
                </a:solidFill>
                <a:latin typeface="CourierNewPSMT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urierNewPSM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NewPSMT"/>
              </a:rPr>
              <a:t>dataleft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 = size;</a:t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CourierNewPSMT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[] data = </a:t>
            </a:r>
            <a:r>
              <a:rPr lang="en-US" sz="1400" dirty="0">
                <a:solidFill>
                  <a:srgbClr val="0000FF"/>
                </a:solidFill>
                <a:latin typeface="CourierNewPSMT"/>
              </a:rPr>
              <a:t>new byte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[size];</a:t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CourierNewPSMT"/>
              </a:rPr>
              <a:t>while 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(total &lt; size)</a:t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		{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NewPSMT"/>
              </a:rPr>
              <a:t>recv</a:t>
            </a: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NewPSMT"/>
              </a:rPr>
              <a:t>s.Receive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(data, total, </a:t>
            </a:r>
            <a:r>
              <a:rPr lang="en-US" sz="1400" dirty="0" err="1">
                <a:solidFill>
                  <a:srgbClr val="000000"/>
                </a:solidFill>
                <a:latin typeface="CourierNewPSMT"/>
              </a:rPr>
              <a:t>dataleft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, 0);</a:t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CourierNewPSMT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NewPSMT"/>
              </a:rPr>
              <a:t>recv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 == 0)</a:t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		{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			data 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= </a:t>
            </a:r>
            <a:r>
              <a:rPr lang="en-US" sz="1400" dirty="0" err="1">
                <a:solidFill>
                  <a:srgbClr val="008080"/>
                </a:solidFill>
                <a:latin typeface="CourierNewPSMT"/>
              </a:rPr>
              <a:t>Encoding</a:t>
            </a:r>
            <a:r>
              <a:rPr lang="en-US" sz="1400" dirty="0" err="1">
                <a:solidFill>
                  <a:srgbClr val="000000"/>
                </a:solidFill>
                <a:latin typeface="CourierNewPSMT"/>
              </a:rPr>
              <a:t>.ASCII.GetBytes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400" dirty="0">
                <a:solidFill>
                  <a:srgbClr val="800000"/>
                </a:solidFill>
                <a:latin typeface="CourierNewPSMT"/>
              </a:rPr>
              <a:t>"exit "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		</a:t>
            </a:r>
            <a:r>
              <a:rPr lang="en-US" sz="1400" dirty="0" smtClean="0">
                <a:solidFill>
                  <a:srgbClr val="0000FF"/>
                </a:solidFill>
                <a:latin typeface="CourierNewPSMT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		}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		total 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+= </a:t>
            </a:r>
            <a:r>
              <a:rPr lang="en-US" sz="1400" dirty="0" err="1">
                <a:solidFill>
                  <a:srgbClr val="000000"/>
                </a:solidFill>
                <a:latin typeface="CourierNewPSMT"/>
              </a:rPr>
              <a:t>recv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NewPSMT"/>
              </a:rPr>
              <a:t>dataleft</a:t>
            </a: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-= </a:t>
            </a:r>
            <a:r>
              <a:rPr lang="en-US" sz="1400" dirty="0" err="1">
                <a:solidFill>
                  <a:srgbClr val="000000"/>
                </a:solidFill>
                <a:latin typeface="CourierNewPSMT"/>
              </a:rPr>
              <a:t>recv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	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NewPSMT"/>
              </a:rPr>
              <a:t>		return 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>data;</a:t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>	}</a:t>
            </a:r>
            <a:r>
              <a:rPr lang="en-US" sz="1400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NewPSMT"/>
              </a:rPr>
            </a:br>
            <a:r>
              <a:rPr lang="en-US" sz="1400" dirty="0">
                <a:solidFill>
                  <a:srgbClr val="0000FF"/>
                </a:solidFill>
                <a:latin typeface="CourierNewPSMT"/>
              </a:rPr>
              <a:t/>
            </a:r>
            <a:br>
              <a:rPr lang="en-US" sz="1400" dirty="0">
                <a:solidFill>
                  <a:srgbClr val="0000FF"/>
                </a:solidFill>
                <a:latin typeface="CourierNewPSMT"/>
              </a:rPr>
            </a:br>
            <a:r>
              <a:rPr lang="en-US" sz="1400" dirty="0">
                <a:solidFill>
                  <a:srgbClr val="0000FF"/>
                </a:solidFill>
                <a:latin typeface="CourierNewPSMT"/>
              </a:rPr>
              <a:t/>
            </a:r>
            <a:br>
              <a:rPr lang="en-US" sz="1400" dirty="0">
                <a:solidFill>
                  <a:srgbClr val="0000FF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NewPSMT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FF"/>
                </a:solidFill>
                <a:latin typeface="CourierNewPSMT"/>
              </a:rPr>
              <a:t/>
            </a:r>
            <a:br>
              <a:rPr lang="en-US" sz="1400" dirty="0" smtClean="0">
                <a:solidFill>
                  <a:srgbClr val="0000FF"/>
                </a:solidFill>
                <a:latin typeface="CourierNewPSMT"/>
              </a:rPr>
            </a:br>
            <a:r>
              <a:rPr lang="en-US" sz="1400" dirty="0" smtClean="0">
                <a:solidFill>
                  <a:srgbClr val="0000FF"/>
                </a:solidFill>
                <a:latin typeface="CourierNewPSMT"/>
              </a:rPr>
              <a:t/>
            </a:r>
            <a:br>
              <a:rPr lang="en-US" sz="1400" dirty="0" smtClean="0">
                <a:solidFill>
                  <a:srgbClr val="0000FF"/>
                </a:solidFill>
                <a:latin typeface="CourierNewPSMT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73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NetworkStream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7904"/>
          </a:xfrm>
        </p:spPr>
        <p:txBody>
          <a:bodyPr>
            <a:noAutofit/>
          </a:bodyPr>
          <a:lstStyle/>
          <a:p>
            <a:r>
              <a:rPr lang="vi-VN" dirty="0"/>
              <a:t>Phương thức Read</a:t>
            </a:r>
            <a:r>
              <a:rPr lang="vi-VN" dirty="0" smtClean="0"/>
              <a:t>()</a:t>
            </a:r>
            <a:r>
              <a:rPr lang="en-US" dirty="0" smtClean="0"/>
              <a:t>: </a:t>
            </a:r>
            <a:r>
              <a:rPr lang="vi-VN" dirty="0" smtClean="0"/>
              <a:t>đọc </a:t>
            </a:r>
            <a:r>
              <a:rPr lang="vi-VN" dirty="0"/>
              <a:t>các khối dữ liệu từ </a:t>
            </a:r>
            <a:r>
              <a:rPr lang="vi-VN" dirty="0" smtClean="0"/>
              <a:t>NetworkStream</a:t>
            </a:r>
            <a:endParaRPr lang="en-US" dirty="0" smtClean="0"/>
          </a:p>
          <a:p>
            <a:pPr marL="173037" lvl="1" indent="0">
              <a:buNone/>
            </a:pPr>
            <a:r>
              <a:rPr lang="en-US" dirty="0" smtClean="0"/>
              <a:t>		</a:t>
            </a:r>
            <a:r>
              <a:rPr lang="vi-VN" dirty="0" smtClean="0"/>
              <a:t>int </a:t>
            </a:r>
            <a:r>
              <a:rPr lang="vi-VN" dirty="0"/>
              <a:t>Read(byte[] buffer, int offset, int size</a:t>
            </a:r>
            <a:r>
              <a:rPr lang="vi-VN" dirty="0" smtClean="0"/>
              <a:t>)</a:t>
            </a:r>
            <a:endParaRPr lang="vi-VN" dirty="0"/>
          </a:p>
          <a:p>
            <a:pPr marL="515937" lvl="1" indent="-342900"/>
            <a:r>
              <a:rPr lang="en-US" dirty="0"/>
              <a:t>B</a:t>
            </a:r>
            <a:r>
              <a:rPr lang="vi-VN" dirty="0" smtClean="0"/>
              <a:t>uffer</a:t>
            </a:r>
            <a:r>
              <a:rPr lang="vi-VN" dirty="0"/>
              <a:t>: mảng các byte được đọc vào</a:t>
            </a:r>
          </a:p>
          <a:p>
            <a:pPr marL="515937" lvl="1" indent="-342900"/>
            <a:r>
              <a:rPr lang="en-US" dirty="0"/>
              <a:t>O</a:t>
            </a:r>
            <a:r>
              <a:rPr lang="vi-VN" dirty="0" smtClean="0"/>
              <a:t>ffset</a:t>
            </a:r>
            <a:r>
              <a:rPr lang="vi-VN" dirty="0"/>
              <a:t>: vị trí bắt đầu để đọc vào trong bộ đệm</a:t>
            </a:r>
          </a:p>
          <a:p>
            <a:pPr marL="515937" lvl="1" indent="-342900"/>
            <a:r>
              <a:rPr lang="en-US" dirty="0" smtClean="0"/>
              <a:t>S</a:t>
            </a:r>
            <a:r>
              <a:rPr lang="vi-VN" dirty="0" smtClean="0"/>
              <a:t>ize</a:t>
            </a:r>
            <a:r>
              <a:rPr lang="vi-VN" dirty="0"/>
              <a:t>: số byte tối đa đọc </a:t>
            </a:r>
            <a:r>
              <a:rPr lang="vi-VN" dirty="0" smtClean="0"/>
              <a:t>được</a:t>
            </a:r>
            <a:endParaRPr lang="en-US" dirty="0" smtClean="0"/>
          </a:p>
          <a:p>
            <a:pPr marL="342900" indent="-342900"/>
            <a:r>
              <a:rPr lang="vi-VN" dirty="0" smtClean="0"/>
              <a:t>Phương </a:t>
            </a:r>
            <a:r>
              <a:rPr lang="vi-VN" dirty="0"/>
              <a:t>thức Write</a:t>
            </a:r>
            <a:r>
              <a:rPr lang="vi-VN" dirty="0" smtClean="0"/>
              <a:t>()</a:t>
            </a:r>
            <a:r>
              <a:rPr lang="en-US" dirty="0" smtClean="0"/>
              <a:t>: </a:t>
            </a:r>
            <a:r>
              <a:rPr lang="vi-VN" dirty="0" smtClean="0"/>
              <a:t>gởi </a:t>
            </a:r>
            <a:r>
              <a:rPr lang="vi-VN" dirty="0"/>
              <a:t>các khối dữ </a:t>
            </a:r>
            <a:r>
              <a:rPr lang="vi-VN" dirty="0" smtClean="0"/>
              <a:t>liệu</a:t>
            </a:r>
            <a:endParaRPr lang="en-US" dirty="0" smtClean="0"/>
          </a:p>
          <a:p>
            <a:pPr marL="173037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void W</a:t>
            </a:r>
            <a:r>
              <a:rPr lang="vi-VN" i="1" dirty="0" smtClean="0"/>
              <a:t>rite(byte</a:t>
            </a:r>
            <a:r>
              <a:rPr lang="vi-VN" i="1" dirty="0"/>
              <a:t>[] buffer, int offset, int size</a:t>
            </a:r>
            <a:r>
              <a:rPr lang="vi-VN" i="1" dirty="0" smtClean="0"/>
              <a:t>)</a:t>
            </a:r>
            <a:endParaRPr lang="en-US" i="1" dirty="0" smtClean="0"/>
          </a:p>
          <a:p>
            <a:pPr marL="515937" lvl="1" indent="-342900"/>
            <a:r>
              <a:rPr lang="en-US" dirty="0" smtClean="0"/>
              <a:t>B</a:t>
            </a:r>
            <a:r>
              <a:rPr lang="vi-VN" dirty="0" smtClean="0"/>
              <a:t>uffer</a:t>
            </a:r>
            <a:r>
              <a:rPr lang="vi-VN" dirty="0"/>
              <a:t>: mảng các byte để ghi</a:t>
            </a:r>
          </a:p>
          <a:p>
            <a:pPr marL="515937" lvl="1" indent="-342900"/>
            <a:r>
              <a:rPr lang="en-US" dirty="0" smtClean="0"/>
              <a:t>O</a:t>
            </a:r>
            <a:r>
              <a:rPr lang="vi-VN" dirty="0" smtClean="0"/>
              <a:t>ffset</a:t>
            </a:r>
            <a:r>
              <a:rPr lang="vi-VN" dirty="0"/>
              <a:t>: vị trí bắt đầu để ghi trong bộ đệm</a:t>
            </a:r>
          </a:p>
          <a:p>
            <a:pPr marL="515937" lvl="1" indent="-342900"/>
            <a:r>
              <a:rPr lang="en-US" dirty="0"/>
              <a:t>S</a:t>
            </a:r>
            <a:r>
              <a:rPr lang="vi-VN" dirty="0" smtClean="0"/>
              <a:t>ize</a:t>
            </a:r>
            <a:r>
              <a:rPr lang="vi-VN" dirty="0"/>
              <a:t>: số byte tối đa được ghi bắt đầu tại vị trí offset</a:t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StreamReader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StreamWriter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</a:t>
            </a:r>
            <a:r>
              <a:rPr lang="en-US" dirty="0" err="1" smtClean="0"/>
              <a:t>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text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NetworkStream</a:t>
            </a:r>
            <a:endParaRPr lang="en-US" dirty="0" smtClean="0"/>
          </a:p>
          <a:p>
            <a:pPr marL="334962" lvl="1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endParaRPr lang="en-US" dirty="0" smtClean="0"/>
          </a:p>
          <a:p>
            <a:pPr marL="334962" lvl="1" indent="0">
              <a:buNone/>
            </a:pPr>
            <a:r>
              <a:rPr lang="en-US" dirty="0"/>
              <a:t>	</a:t>
            </a:r>
            <a:r>
              <a:rPr lang="en-US" dirty="0" smtClean="0"/>
              <a:t>	public </a:t>
            </a:r>
            <a:r>
              <a:rPr lang="en-US" dirty="0" err="1"/>
              <a:t>StreamReader</a:t>
            </a:r>
            <a:r>
              <a:rPr lang="en-US" dirty="0"/>
              <a:t>(Stream stream);</a:t>
            </a:r>
            <a:endParaRPr lang="en-US" dirty="0" smtClean="0"/>
          </a:p>
          <a:p>
            <a:pPr marL="334962" lvl="1" indent="0">
              <a:buNone/>
            </a:pPr>
            <a:r>
              <a:rPr lang="en-US" dirty="0"/>
              <a:t>	</a:t>
            </a:r>
            <a:r>
              <a:rPr lang="en-US" dirty="0" smtClean="0"/>
              <a:t>	public </a:t>
            </a:r>
            <a:r>
              <a:rPr lang="en-US" dirty="0" err="1" smtClean="0"/>
              <a:t>StreamWriter</a:t>
            </a:r>
            <a:r>
              <a:rPr lang="en-US" dirty="0" smtClean="0"/>
              <a:t>(Stream </a:t>
            </a:r>
            <a:r>
              <a:rPr lang="en-US" dirty="0"/>
              <a:t>stream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hay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</a:t>
            </a:r>
            <a:r>
              <a:rPr lang="en-US" dirty="0" err="1" smtClean="0"/>
              <a:t>ReadLine</a:t>
            </a:r>
            <a:r>
              <a:rPr lang="en-US" dirty="0" smtClean="0"/>
              <a:t>()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WriteLine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Socket - File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r>
              <a:rPr lang="vi-VN" dirty="0" smtClean="0">
                <a:latin typeface="Calibri" panose="020F0502020204030204" pitchFamily="34" charset="0"/>
              </a:rPr>
              <a:t>Socket </a:t>
            </a:r>
            <a:r>
              <a:rPr lang="vi-VN" dirty="0">
                <a:latin typeface="Calibri" panose="020F0502020204030204" pitchFamily="34" charset="0"/>
              </a:rPr>
              <a:t>định nghĩa những đặc trưng sau</a:t>
            </a:r>
            <a:r>
              <a:rPr lang="vi-VN" dirty="0" smtClean="0">
                <a:latin typeface="Calibri" panose="020F0502020204030204" pitchFamily="34" charset="0"/>
              </a:rPr>
              <a:t>: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vi-VN" dirty="0" smtClean="0"/>
              <a:t>Một </a:t>
            </a:r>
            <a:r>
              <a:rPr lang="vi-VN" dirty="0"/>
              <a:t>kết nối mạng hay một đường ống dẫn để truyền tải dữ </a:t>
            </a:r>
            <a:r>
              <a:rPr lang="vi-VN" dirty="0" smtClean="0"/>
              <a:t>liệu</a:t>
            </a:r>
            <a:endParaRPr lang="en-US" dirty="0" smtClean="0"/>
          </a:p>
          <a:p>
            <a:pPr lvl="1"/>
            <a:r>
              <a:rPr lang="vi-VN" dirty="0" smtClean="0"/>
              <a:t>Một </a:t>
            </a:r>
            <a:r>
              <a:rPr lang="vi-VN" dirty="0"/>
              <a:t>kiểu truyền thông như stream hay </a:t>
            </a:r>
            <a:r>
              <a:rPr lang="vi-VN" dirty="0" smtClean="0"/>
              <a:t>datagram</a:t>
            </a:r>
            <a:endParaRPr lang="en-US" dirty="0" smtClean="0"/>
          </a:p>
          <a:p>
            <a:pPr lvl="1"/>
            <a:r>
              <a:rPr lang="vi-VN" dirty="0" smtClean="0"/>
              <a:t>Một </a:t>
            </a:r>
            <a:r>
              <a:rPr lang="vi-VN" dirty="0"/>
              <a:t>giao thức </a:t>
            </a:r>
            <a:r>
              <a:rPr lang="vi-VN" dirty="0" smtClean="0"/>
              <a:t>như </a:t>
            </a:r>
            <a:r>
              <a:rPr lang="vi-VN" dirty="0"/>
              <a:t>TCP hay </a:t>
            </a:r>
            <a:r>
              <a:rPr lang="vi-VN" dirty="0" smtClean="0"/>
              <a:t>UDP</a:t>
            </a:r>
            <a:endParaRPr lang="en-US" dirty="0" smtClean="0"/>
          </a:p>
          <a:p>
            <a:r>
              <a:rPr lang="vi-VN" dirty="0" smtClean="0">
                <a:latin typeface="Calibri" panose="020F0502020204030204" pitchFamily="34" charset="0"/>
              </a:rPr>
              <a:t>Socket phải được gắn vào một địa chỉ mạng và một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</a:rPr>
              <a:t>port trên hệ thống cục bộ hay ở xa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Socket </a:t>
            </a:r>
            <a:r>
              <a:rPr lang="en-US" dirty="0" err="1" smtClean="0"/>
              <a:t>trong</a:t>
            </a:r>
            <a:r>
              <a:rPr lang="en-US" dirty="0" smtClean="0"/>
              <a:t> .NET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Socket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AddressFamily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SocketType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ProtocolType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AddressFamily</a:t>
            </a:r>
            <a:r>
              <a:rPr lang="en-US" dirty="0"/>
              <a:t>: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SocketType</a:t>
            </a:r>
            <a:r>
              <a:rPr lang="en-US" dirty="0"/>
              <a:t>: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smtClean="0"/>
              <a:t>Socket.</a:t>
            </a:r>
          </a:p>
          <a:p>
            <a:pPr lvl="1"/>
            <a:r>
              <a:rPr lang="en-US" dirty="0" err="1" smtClean="0"/>
              <a:t>Protocol</a:t>
            </a:r>
            <a:r>
              <a:rPr lang="en-US" dirty="0" err="1" smtClean="0"/>
              <a:t>Type</a:t>
            </a:r>
            <a:r>
              <a:rPr lang="en-US" dirty="0"/>
              <a:t>: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8080"/>
                </a:solidFill>
                <a:latin typeface="CourierNewPSMT"/>
              </a:rPr>
              <a:t> </a:t>
            </a:r>
            <a:r>
              <a:rPr lang="en-US" sz="2200" dirty="0" smtClean="0">
                <a:solidFill>
                  <a:srgbClr val="008080"/>
                </a:solidFill>
                <a:latin typeface="CourierNewPSMT"/>
              </a:rPr>
              <a:t>    </a:t>
            </a:r>
            <a:r>
              <a:rPr lang="en-US" sz="1900" dirty="0" smtClean="0">
                <a:solidFill>
                  <a:srgbClr val="008080"/>
                </a:solidFill>
                <a:latin typeface="CourierNewPSMT"/>
              </a:rPr>
              <a:t>Socket </a:t>
            </a:r>
            <a:r>
              <a:rPr lang="en-US" sz="1900" dirty="0" smtClean="0">
                <a:solidFill>
                  <a:srgbClr val="000000"/>
                </a:solidFill>
                <a:latin typeface="CourierNewPSMT"/>
              </a:rPr>
              <a:t>s 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= Socket(</a:t>
            </a:r>
            <a:r>
              <a:rPr lang="en-US" sz="1900" dirty="0" err="1">
                <a:solidFill>
                  <a:srgbClr val="008080"/>
                </a:solidFill>
                <a:latin typeface="CourierNewPSMT"/>
              </a:rPr>
              <a:t>AddressFamily</a:t>
            </a:r>
            <a:r>
              <a:rPr lang="en-US" sz="1900" dirty="0" err="1">
                <a:solidFill>
                  <a:srgbClr val="000000"/>
                </a:solidFill>
                <a:latin typeface="CourierNewPSMT"/>
              </a:rPr>
              <a:t>.InterNetwork</a:t>
            </a:r>
            <a:r>
              <a:rPr lang="en-US" sz="1900" dirty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900" dirty="0" err="1" smtClean="0">
                <a:solidFill>
                  <a:srgbClr val="008080"/>
                </a:solidFill>
                <a:latin typeface="CourierNewPSMT"/>
              </a:rPr>
              <a:t>SocketType</a:t>
            </a:r>
            <a:r>
              <a:rPr lang="en-US" sz="1900" dirty="0" err="1" smtClean="0">
                <a:solidFill>
                  <a:srgbClr val="000000"/>
                </a:solidFill>
                <a:latin typeface="CourierNewPSMT"/>
              </a:rPr>
              <a:t>.Stream</a:t>
            </a:r>
            <a:r>
              <a:rPr lang="en-US" sz="1900" dirty="0" smtClean="0">
                <a:solidFill>
                  <a:srgbClr val="000000"/>
                </a:solidFill>
                <a:latin typeface="CourierNewPSMT"/>
              </a:rPr>
              <a:t>, </a:t>
            </a:r>
            <a:r>
              <a:rPr lang="en-US" sz="1900" dirty="0" err="1" smtClean="0">
                <a:solidFill>
                  <a:srgbClr val="008080"/>
                </a:solidFill>
                <a:latin typeface="CourierNewPSMT"/>
              </a:rPr>
              <a:t>ProtocolType</a:t>
            </a:r>
            <a:r>
              <a:rPr lang="en-US" sz="1900" dirty="0" err="1" smtClean="0">
                <a:solidFill>
                  <a:srgbClr val="000000"/>
                </a:solidFill>
                <a:latin typeface="CourierNewPSMT"/>
              </a:rPr>
              <a:t>.Tcp</a:t>
            </a:r>
            <a:r>
              <a:rPr lang="en-US" sz="1900" dirty="0" smtClean="0">
                <a:solidFill>
                  <a:srgbClr val="000000"/>
                </a:solidFill>
                <a:latin typeface="CourierNewPSMT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 smtClean="0">
                <a:latin typeface="Calibri" panose="020F0502020204030204" pitchFamily="34" charset="0"/>
              </a:rPr>
              <a:t>IPAddress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  <a:r>
              <a:rPr lang="vi-VN" dirty="0" smtClean="0">
                <a:latin typeface="Calibri" panose="020F0502020204030204" pitchFamily="34" charset="0"/>
              </a:rPr>
              <a:t> 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</a:rPr>
              <a:t>Đ</a:t>
            </a:r>
            <a:r>
              <a:rPr lang="vi-VN" dirty="0" smtClean="0">
                <a:latin typeface="Calibri" panose="020F0502020204030204" pitchFamily="34" charset="0"/>
              </a:rPr>
              <a:t>ối </a:t>
            </a:r>
            <a:r>
              <a:rPr lang="vi-VN" dirty="0">
                <a:latin typeface="Calibri" panose="020F0502020204030204" pitchFamily="34" charset="0"/>
              </a:rPr>
              <a:t>tượng dùng để mô tả một địa chỉ </a:t>
            </a:r>
            <a:r>
              <a:rPr lang="vi-VN" dirty="0" smtClean="0">
                <a:latin typeface="Calibri" panose="020F0502020204030204" pitchFamily="34" charset="0"/>
              </a:rPr>
              <a:t>IP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</a:rPr>
              <a:t>S</a:t>
            </a:r>
            <a:r>
              <a:rPr lang="vi-VN" dirty="0" smtClean="0">
                <a:latin typeface="Calibri" panose="020F0502020204030204" pitchFamily="34" charset="0"/>
              </a:rPr>
              <a:t>ử </a:t>
            </a:r>
            <a:r>
              <a:rPr lang="vi-VN" dirty="0">
                <a:latin typeface="Calibri" panose="020F0502020204030204" pitchFamily="34" charset="0"/>
              </a:rPr>
              <a:t>dụng trong nhiều phương thức của </a:t>
            </a:r>
            <a:r>
              <a:rPr lang="vi-VN" dirty="0" smtClean="0">
                <a:latin typeface="Calibri" panose="020F0502020204030204" pitchFamily="34" charset="0"/>
              </a:rPr>
              <a:t>Socket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vi-VN" b="1" dirty="0" smtClean="0">
                <a:latin typeface="Calibri" panose="020F0502020204030204" pitchFamily="34" charset="0"/>
              </a:rPr>
              <a:t>IPEndPoint</a:t>
            </a:r>
            <a:r>
              <a:rPr lang="en-US" dirty="0" smtClean="0">
                <a:latin typeface="Calibri" panose="020F0502020204030204" pitchFamily="34" charset="0"/>
              </a:rPr>
              <a:t>: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Đ</a:t>
            </a:r>
            <a:r>
              <a:rPr lang="vi-VN" dirty="0" smtClean="0">
                <a:latin typeface="Calibri" panose="020F0502020204030204" pitchFamily="34" charset="0"/>
              </a:rPr>
              <a:t>ối </a:t>
            </a:r>
            <a:r>
              <a:rPr lang="vi-VN" dirty="0">
                <a:latin typeface="Calibri" panose="020F0502020204030204" pitchFamily="34" charset="0"/>
              </a:rPr>
              <a:t>tượng mô tả sự kết hợp của một địa chỉ IP và </a:t>
            </a:r>
            <a:r>
              <a:rPr lang="vi-VN" dirty="0" smtClean="0">
                <a:latin typeface="Calibri" panose="020F0502020204030204" pitchFamily="34" charset="0"/>
              </a:rPr>
              <a:t>port.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D</a:t>
            </a:r>
            <a:r>
              <a:rPr lang="vi-VN" dirty="0" smtClean="0">
                <a:latin typeface="Calibri" panose="020F0502020204030204" pitchFamily="34" charset="0"/>
              </a:rPr>
              <a:t>ùng </a:t>
            </a:r>
            <a:r>
              <a:rPr lang="vi-VN" dirty="0">
                <a:latin typeface="Calibri" panose="020F0502020204030204" pitchFamily="34" charset="0"/>
              </a:rPr>
              <a:t>để gắn kết các Socket với các địa chỉ cục bộ hoặc các </a:t>
            </a:r>
            <a:r>
              <a:rPr lang="vi-VN" dirty="0" smtClean="0">
                <a:latin typeface="Calibri" panose="020F0502020204030204" pitchFamily="34" charset="0"/>
              </a:rPr>
              <a:t>địa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</a:rPr>
              <a:t>chỉ </a:t>
            </a:r>
            <a:r>
              <a:rPr lang="vi-VN" dirty="0">
                <a:latin typeface="Calibri" panose="020F0502020204030204" pitchFamily="34" charset="0"/>
              </a:rPr>
              <a:t>ở xa</a:t>
            </a:r>
            <a:br>
              <a:rPr lang="vi-VN" dirty="0">
                <a:latin typeface="Calibri" panose="020F0502020204030204" pitchFamily="34" charset="0"/>
              </a:rPr>
            </a:br>
            <a:r>
              <a:rPr lang="vi-VN" dirty="0">
                <a:latin typeface="Calibri" panose="020F0502020204030204" pitchFamily="34" charset="0"/>
              </a:rPr>
              <a:t/>
            </a:r>
            <a:br>
              <a:rPr lang="vi-VN" dirty="0">
                <a:latin typeface="Calibri" panose="020F0502020204030204" pitchFamily="34" charset="0"/>
              </a:rPr>
            </a:br>
            <a:r>
              <a:rPr lang="vi-VN" dirty="0">
                <a:latin typeface="Calibri" panose="020F0502020204030204" pitchFamily="34" charset="0"/>
              </a:rPr>
              <a:t/>
            </a:r>
            <a:br>
              <a:rPr lang="vi-VN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Socket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1516" y="1880239"/>
            <a:ext cx="462992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TCP Server </a:t>
            </a:r>
            <a:r>
              <a:rPr lang="en-US" dirty="0" err="1" smtClean="0"/>
              <a:t>và</a:t>
            </a:r>
            <a:r>
              <a:rPr lang="en-US" dirty="0" smtClean="0"/>
              <a:t> Client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400" dirty="0">
                <a:latin typeface="Calibri" panose="020F0502020204030204" pitchFamily="34" charset="0"/>
              </a:rPr>
              <a:t>Phương thức Send</a:t>
            </a:r>
            <a:r>
              <a:rPr lang="vi-VN" sz="2400" dirty="0" smtClean="0">
                <a:latin typeface="Calibri" panose="020F0502020204030204" pitchFamily="34" charset="0"/>
              </a:rPr>
              <a:t>()</a:t>
            </a:r>
            <a:r>
              <a:rPr lang="en-US" sz="2400" dirty="0" smtClean="0">
                <a:latin typeface="Calibri" panose="020F0502020204030204" pitchFamily="34" charset="0"/>
              </a:rPr>
              <a:t>: </a:t>
            </a:r>
            <a:r>
              <a:rPr lang="vi-VN" sz="2400" dirty="0" smtClean="0">
                <a:latin typeface="Calibri" panose="020F0502020204030204" pitchFamily="34" charset="0"/>
              </a:rPr>
              <a:t>gởi </a:t>
            </a:r>
            <a:r>
              <a:rPr lang="vi-VN" sz="2400" dirty="0">
                <a:latin typeface="Calibri" panose="020F0502020204030204" pitchFamily="34" charset="0"/>
              </a:rPr>
              <a:t>dữ </a:t>
            </a:r>
            <a:r>
              <a:rPr lang="vi-VN" sz="2400" dirty="0" smtClean="0">
                <a:latin typeface="Calibri" panose="020F0502020204030204" pitchFamily="34" charset="0"/>
              </a:rPr>
              <a:t>liệu</a:t>
            </a:r>
            <a:r>
              <a:rPr lang="en-US" sz="2400" dirty="0" smtClean="0">
                <a:latin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</a:rPr>
              <a:t>trả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về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số</a:t>
            </a:r>
            <a:r>
              <a:rPr lang="en-US" sz="2400" dirty="0" smtClean="0">
                <a:latin typeface="Calibri" panose="020F0502020204030204" pitchFamily="34" charset="0"/>
              </a:rPr>
              <a:t> byte </a:t>
            </a:r>
            <a:r>
              <a:rPr lang="en-US" sz="2400" dirty="0" err="1" smtClean="0">
                <a:latin typeface="Calibri" panose="020F0502020204030204" pitchFamily="34" charset="0"/>
              </a:rPr>
              <a:t>dữ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liệu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đã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gửi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Buff : </a:t>
            </a:r>
            <a:r>
              <a:rPr lang="en-US" sz="2000" dirty="0" err="1">
                <a:latin typeface="Calibri" panose="020F0502020204030204" pitchFamily="34" charset="0"/>
              </a:rPr>
              <a:t>mảng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</a:rPr>
              <a:t> byte </a:t>
            </a:r>
            <a:r>
              <a:rPr lang="en-US" sz="2000" dirty="0" err="1">
                <a:latin typeface="Calibri" panose="020F0502020204030204" pitchFamily="34" charset="0"/>
              </a:rPr>
              <a:t>cần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gởi</a:t>
            </a:r>
            <a:endParaRPr lang="en-US" sz="2000" dirty="0">
              <a:latin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Offset</a:t>
            </a:r>
            <a:r>
              <a:rPr lang="en-US" sz="2000" dirty="0">
                <a:latin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</a:rPr>
              <a:t>vị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trí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đầu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tiên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mảng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cần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gởi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Size</a:t>
            </a:r>
            <a:r>
              <a:rPr lang="en-US" sz="2000" dirty="0">
                <a:latin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</a:rPr>
              <a:t>số</a:t>
            </a:r>
            <a:r>
              <a:rPr lang="en-US" sz="2000" dirty="0">
                <a:latin typeface="Calibri" panose="020F0502020204030204" pitchFamily="34" charset="0"/>
              </a:rPr>
              <a:t> byte </a:t>
            </a:r>
            <a:r>
              <a:rPr lang="en-US" sz="2000" dirty="0" err="1">
                <a:latin typeface="Calibri" panose="020F0502020204030204" pitchFamily="34" charset="0"/>
              </a:rPr>
              <a:t>cần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gởi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dirty="0" err="1" smtClean="0">
                <a:latin typeface="Calibri" panose="020F0502020204030204" pitchFamily="34" charset="0"/>
              </a:rPr>
              <a:t>SocketFlags</a:t>
            </a:r>
            <a:r>
              <a:rPr lang="en-US" sz="2000" dirty="0">
                <a:latin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</a:rPr>
              <a:t>chỉ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ra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cách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gởi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dữ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trên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Socket</a:t>
            </a:r>
          </a:p>
          <a:p>
            <a:r>
              <a:rPr lang="vi-VN" sz="2400" dirty="0">
                <a:latin typeface="Calibri" panose="020F0502020204030204" pitchFamily="34" charset="0"/>
              </a:rPr>
              <a:t>Phương thức Receive</a:t>
            </a:r>
            <a:r>
              <a:rPr lang="vi-VN" sz="2400" dirty="0" smtClean="0">
                <a:latin typeface="Calibri" panose="020F0502020204030204" pitchFamily="34" charset="0"/>
              </a:rPr>
              <a:t>()</a:t>
            </a:r>
            <a:r>
              <a:rPr lang="en-US" sz="2400" dirty="0" smtClean="0">
                <a:latin typeface="Calibri" panose="020F0502020204030204" pitchFamily="34" charset="0"/>
              </a:rPr>
              <a:t>: </a:t>
            </a:r>
            <a:r>
              <a:rPr lang="en-US" sz="2400" dirty="0" err="1" smtClean="0">
                <a:latin typeface="Calibri" panose="020F0502020204030204" pitchFamily="34" charset="0"/>
              </a:rPr>
              <a:t>nhận</a:t>
            </a:r>
            <a:r>
              <a:rPr lang="vi-VN" sz="2400" dirty="0" smtClean="0">
                <a:latin typeface="Calibri" panose="020F0502020204030204" pitchFamily="34" charset="0"/>
              </a:rPr>
              <a:t> </a:t>
            </a:r>
            <a:r>
              <a:rPr lang="vi-VN" sz="2400" dirty="0">
                <a:latin typeface="Calibri" panose="020F0502020204030204" pitchFamily="34" charset="0"/>
              </a:rPr>
              <a:t>dữ liệu </a:t>
            </a:r>
            <a:r>
              <a:rPr lang="en-US" sz="2400" dirty="0" err="1" smtClean="0">
                <a:latin typeface="Calibri" panose="020F0502020204030204" pitchFamily="34" charset="0"/>
              </a:rPr>
              <a:t>từ</a:t>
            </a:r>
            <a:r>
              <a:rPr lang="en-US" sz="2400" dirty="0" smtClean="0">
                <a:latin typeface="Calibri" panose="020F0502020204030204" pitchFamily="34" charset="0"/>
              </a:rPr>
              <a:t> socket, </a:t>
            </a:r>
            <a:r>
              <a:rPr lang="en-US" sz="2400" dirty="0" err="1" smtClean="0">
                <a:latin typeface="Calibri" panose="020F0502020204030204" pitchFamily="34" charset="0"/>
              </a:rPr>
              <a:t>trả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về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số</a:t>
            </a:r>
            <a:r>
              <a:rPr lang="en-US" sz="2400" dirty="0" smtClean="0">
                <a:latin typeface="Calibri" panose="020F0502020204030204" pitchFamily="34" charset="0"/>
              </a:rPr>
              <a:t> byte </a:t>
            </a:r>
            <a:r>
              <a:rPr lang="en-US" sz="2400" dirty="0" err="1" smtClean="0">
                <a:latin typeface="Calibri" panose="020F0502020204030204" pitchFamily="34" charset="0"/>
              </a:rPr>
              <a:t>dữ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liệu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nhận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</a:rPr>
              <a:t>được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Buff : </a:t>
            </a:r>
            <a:r>
              <a:rPr lang="en-US" sz="2000" dirty="0" err="1">
                <a:latin typeface="Calibri" panose="020F0502020204030204" pitchFamily="34" charset="0"/>
              </a:rPr>
              <a:t>mảng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chứa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dữ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liệu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nhận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được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Offset</a:t>
            </a:r>
            <a:r>
              <a:rPr lang="en-US" sz="2000" dirty="0">
                <a:latin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</a:rPr>
              <a:t>vị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trí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đầu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tiên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mảng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nhận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dữ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liệu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Size</a:t>
            </a:r>
            <a:r>
              <a:rPr lang="en-US" sz="2000" dirty="0">
                <a:latin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</a:rPr>
              <a:t>số</a:t>
            </a:r>
            <a:r>
              <a:rPr lang="en-US" sz="2000" dirty="0">
                <a:latin typeface="Calibri" panose="020F0502020204030204" pitchFamily="34" charset="0"/>
              </a:rPr>
              <a:t> byte </a:t>
            </a:r>
            <a:r>
              <a:rPr lang="en-US" sz="2000" dirty="0" err="1">
                <a:latin typeface="Calibri" panose="020F0502020204030204" pitchFamily="34" charset="0"/>
              </a:rPr>
              <a:t>cần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nhận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dirty="0" err="1" smtClean="0">
                <a:latin typeface="Calibri" panose="020F0502020204030204" pitchFamily="34" charset="0"/>
              </a:rPr>
              <a:t>SocketFlags</a:t>
            </a:r>
            <a:r>
              <a:rPr lang="en-US" sz="2000" dirty="0">
                <a:latin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</a:rPr>
              <a:t>chỉ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ra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cách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nhận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dữ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trên</a:t>
            </a:r>
            <a:r>
              <a:rPr lang="en-US" sz="2000" dirty="0">
                <a:latin typeface="Calibri" panose="020F0502020204030204" pitchFamily="34" charset="0"/>
              </a:rPr>
              <a:t> Socket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vi-VN" sz="2000" dirty="0"/>
              <a:t/>
            </a:r>
            <a:br>
              <a:rPr lang="vi-VN" sz="2000" dirty="0"/>
            </a:br>
            <a:r>
              <a:rPr lang="vi-VN" sz="2000" dirty="0"/>
              <a:t/>
            </a:r>
            <a:br>
              <a:rPr lang="vi-VN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478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đệm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Số lượng dữ liệu được đọc bởi phương thức Receive() được điều </a:t>
            </a:r>
            <a:r>
              <a:rPr lang="vi-VN" dirty="0" smtClean="0"/>
              <a:t>khiển</a:t>
            </a:r>
            <a:r>
              <a:rPr lang="en-US" dirty="0" smtClean="0"/>
              <a:t> </a:t>
            </a:r>
            <a:r>
              <a:rPr lang="vi-VN" dirty="0" smtClean="0"/>
              <a:t>bởi </a:t>
            </a:r>
            <a:r>
              <a:rPr lang="vi-VN" dirty="0"/>
              <a:t>hai yếu </a:t>
            </a:r>
            <a:r>
              <a:rPr lang="vi-VN" dirty="0" smtClean="0"/>
              <a:t>tố</a:t>
            </a:r>
            <a:r>
              <a:rPr lang="en-US" dirty="0" smtClean="0"/>
              <a:t>:</a:t>
            </a:r>
          </a:p>
          <a:p>
            <a:pPr lvl="1"/>
            <a:r>
              <a:rPr lang="vi-VN" dirty="0"/>
              <a:t>Kích thước bộ đệm dữ liệu được chỉ ra trong phương thức Receive</a:t>
            </a:r>
            <a:r>
              <a:rPr lang="vi-VN" dirty="0" smtClean="0"/>
              <a:t>()</a:t>
            </a:r>
            <a:endParaRPr lang="en-US" dirty="0"/>
          </a:p>
          <a:p>
            <a:pPr lvl="1"/>
            <a:r>
              <a:rPr lang="vi-VN" dirty="0" smtClean="0"/>
              <a:t>Kích </a:t>
            </a:r>
            <a:r>
              <a:rPr lang="vi-VN" dirty="0"/>
              <a:t>thước bộ đệm được chỉ ra trong tham số của phương thức Receive()</a:t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Xử lý với các bộ đệm có kích thước nhỏ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TCP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đệm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gửi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xóa</a:t>
            </a:r>
            <a:r>
              <a:rPr lang="en-US" sz="2400" dirty="0" smtClean="0"/>
              <a:t> </a:t>
            </a:r>
            <a:r>
              <a:rPr lang="en-US" sz="2400" dirty="0" err="1" smtClean="0"/>
              <a:t>khỏi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đệm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hồi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endParaRPr lang="en-US" sz="2400" dirty="0" smtClean="0"/>
          </a:p>
          <a:p>
            <a:r>
              <a:rPr lang="en-US" sz="2400" i="1" dirty="0" err="1" smtClean="0">
                <a:solidFill>
                  <a:srgbClr val="C00000"/>
                </a:solidFill>
              </a:rPr>
              <a:t>Ví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</a:rPr>
              <a:t>dụ</a:t>
            </a:r>
            <a:r>
              <a:rPr lang="en-US" sz="2400" i="1" dirty="0" smtClean="0">
                <a:solidFill>
                  <a:srgbClr val="C00000"/>
                </a:solidFill>
              </a:rPr>
              <a:t>: </a:t>
            </a:r>
            <a:r>
              <a:rPr lang="en-US" sz="2400" i="1" dirty="0" err="1" smtClean="0">
                <a:solidFill>
                  <a:srgbClr val="C00000"/>
                </a:solidFill>
              </a:rPr>
              <a:t>thay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</a:rPr>
              <a:t>đổi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</a:rPr>
              <a:t>kích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</a:rPr>
              <a:t>thước</a:t>
            </a:r>
            <a:r>
              <a:rPr lang="en-US" sz="2400" i="1" dirty="0" smtClean="0">
                <a:solidFill>
                  <a:srgbClr val="C00000"/>
                </a:solidFill>
              </a:rPr>
              <a:t> buffer ở </a:t>
            </a:r>
            <a:r>
              <a:rPr lang="en-US" sz="2400" i="1" dirty="0" err="1" smtClean="0">
                <a:solidFill>
                  <a:srgbClr val="C00000"/>
                </a:solidFill>
              </a:rPr>
              <a:t>ví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</a:rPr>
              <a:t>dụ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</a:rPr>
              <a:t>trên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en-US" sz="2400" i="1" dirty="0" err="1" smtClean="0">
                <a:solidFill>
                  <a:srgbClr val="C00000"/>
                </a:solidFill>
              </a:rPr>
              <a:t>thành</a:t>
            </a:r>
            <a:r>
              <a:rPr lang="en-US" sz="2400" i="1" dirty="0" smtClean="0">
                <a:solidFill>
                  <a:srgbClr val="C00000"/>
                </a:solidFill>
              </a:rPr>
              <a:t> 10 byte</a:t>
            </a:r>
            <a:endParaRPr lang="en-US" sz="2400" i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542" y="3295649"/>
            <a:ext cx="66198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TCP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tâm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biên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endParaRPr lang="en-US" sz="2400" dirty="0" smtClean="0"/>
          </a:p>
          <a:p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đảm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Send()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đọc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Receive()</a:t>
            </a:r>
          </a:p>
          <a:p>
            <a:endParaRPr lang="en-US" sz="2400" i="1" dirty="0" smtClean="0">
              <a:solidFill>
                <a:srgbClr val="C00000"/>
              </a:solidFill>
            </a:endParaRPr>
          </a:p>
          <a:p>
            <a:endParaRPr lang="en-US" sz="2400" i="1" dirty="0">
              <a:solidFill>
                <a:srgbClr val="C00000"/>
              </a:solidFill>
            </a:endParaRPr>
          </a:p>
          <a:p>
            <a:endParaRPr lang="en-US" sz="2400" i="1" dirty="0" smtClean="0">
              <a:solidFill>
                <a:srgbClr val="C00000"/>
              </a:solidFill>
            </a:endParaRPr>
          </a:p>
          <a:p>
            <a:endParaRPr lang="en-US" sz="2400" i="1" dirty="0">
              <a:solidFill>
                <a:srgbClr val="C00000"/>
              </a:solidFill>
            </a:endParaRPr>
          </a:p>
          <a:p>
            <a:endParaRPr lang="en-US" sz="2400" i="1" dirty="0" smtClean="0">
              <a:solidFill>
                <a:srgbClr val="C00000"/>
              </a:solidFill>
            </a:endParaRPr>
          </a:p>
          <a:p>
            <a:endParaRPr lang="en-US" sz="2400" i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67" y="3052608"/>
            <a:ext cx="6791325" cy="3248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86838" y="5438532"/>
            <a:ext cx="3038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C00000"/>
                </a:solidFill>
              </a:rPr>
              <a:t>Ví</a:t>
            </a:r>
            <a:r>
              <a:rPr lang="en-US" sz="2000" i="1" dirty="0">
                <a:solidFill>
                  <a:srgbClr val="C00000"/>
                </a:solidFill>
              </a:rPr>
              <a:t> </a:t>
            </a:r>
            <a:r>
              <a:rPr lang="en-US" sz="2000" i="1" dirty="0" err="1">
                <a:solidFill>
                  <a:srgbClr val="C00000"/>
                </a:solidFill>
              </a:rPr>
              <a:t>dụ</a:t>
            </a:r>
            <a:r>
              <a:rPr lang="en-US" sz="2000" i="1" dirty="0">
                <a:solidFill>
                  <a:srgbClr val="C00000"/>
                </a:solidFill>
              </a:rPr>
              <a:t>: </a:t>
            </a:r>
            <a:r>
              <a:rPr lang="en-US" sz="2000" i="1" dirty="0" err="1">
                <a:solidFill>
                  <a:srgbClr val="C00000"/>
                </a:solidFill>
              </a:rPr>
              <a:t>chương</a:t>
            </a:r>
            <a:r>
              <a:rPr lang="en-US" sz="2000" i="1" dirty="0">
                <a:solidFill>
                  <a:srgbClr val="C00000"/>
                </a:solidFill>
              </a:rPr>
              <a:t> </a:t>
            </a:r>
            <a:r>
              <a:rPr lang="en-US" sz="2000" i="1" dirty="0" err="1">
                <a:solidFill>
                  <a:srgbClr val="C00000"/>
                </a:solidFill>
              </a:rPr>
              <a:t>trình</a:t>
            </a:r>
            <a:r>
              <a:rPr lang="en-US" sz="2000" i="1" dirty="0">
                <a:solidFill>
                  <a:srgbClr val="C00000"/>
                </a:solidFill>
              </a:rPr>
              <a:t> </a:t>
            </a:r>
            <a:r>
              <a:rPr lang="en-US" sz="2000" i="1" dirty="0" err="1">
                <a:solidFill>
                  <a:srgbClr val="C00000"/>
                </a:solidFill>
              </a:rPr>
              <a:t>BadTCP</a:t>
            </a:r>
            <a:endParaRPr lang="en-US" sz="2000" i="1" dirty="0">
              <a:solidFill>
                <a:srgbClr val="C00000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66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769</TotalTime>
  <Words>619</Words>
  <Application>Microsoft Office PowerPoint</Application>
  <PresentationFormat>Custom</PresentationFormat>
  <Paragraphs>123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Chương 2:  Lập trình Socket hướng kết nối</vt:lpstr>
      <vt:lpstr>Định nghĩa</vt:lpstr>
      <vt:lpstr>Lớp Socket trong .NET framework</vt:lpstr>
      <vt:lpstr>Một số lớp hỗ trợ</vt:lpstr>
      <vt:lpstr>Lập trình Socket hướng kết nối</vt:lpstr>
      <vt:lpstr>Ví dụ: TCP Server và Client đơn giản</vt:lpstr>
      <vt:lpstr>Vấn đề với bộ đệm dữ liệu</vt:lpstr>
      <vt:lpstr>Xử lý với các bộ đệm có kích thước nhỏ</vt:lpstr>
      <vt:lpstr>Vấn đề với các thông điệp TCP</vt:lpstr>
      <vt:lpstr>Giải quyết vấn đề thông điệp TCP</vt:lpstr>
      <vt:lpstr>1)Truyền thông điệp có kích thước cố định</vt:lpstr>
      <vt:lpstr>1)Truyền thông điệp có kích thước cố định</vt:lpstr>
      <vt:lpstr>2) Gởi kèm kích thước thông điệp cùng với thông điệp</vt:lpstr>
      <vt:lpstr>2) Gởi kèm kích thước thông điệp cùng với thông điệp</vt:lpstr>
      <vt:lpstr>Lớp NetworkStream</vt:lpstr>
      <vt:lpstr>Lớp StreamReader và StreamWriter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mạng</dc:title>
  <dc:creator>Khanh Tran Ngo Nhu</dc:creator>
  <cp:lastModifiedBy>Admin</cp:lastModifiedBy>
  <cp:revision>39</cp:revision>
  <dcterms:created xsi:type="dcterms:W3CDTF">2016-08-15T07:44:19Z</dcterms:created>
  <dcterms:modified xsi:type="dcterms:W3CDTF">2018-01-26T16:50:40Z</dcterms:modified>
</cp:coreProperties>
</file>