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971" autoAdjust="0"/>
  </p:normalViewPr>
  <p:slideViewPr>
    <p:cSldViewPr snapToGrid="0">
      <p:cViewPr varScale="1">
        <p:scale>
          <a:sx n="60" d="100"/>
          <a:sy n="60" d="100"/>
        </p:scale>
        <p:origin x="-10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AF886-EFE2-485B-8C87-6FD67084756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54EE8-B403-4524-925F-0DA902FD3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9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TcpClient</a:t>
            </a:r>
            <a:r>
              <a:rPr lang="en-US" dirty="0" smtClean="0"/>
              <a:t>(</a:t>
            </a:r>
            <a:r>
              <a:rPr lang="en-US" dirty="0" err="1" smtClean="0"/>
              <a:t>IPEndPoint</a:t>
            </a:r>
            <a:r>
              <a:rPr lang="en-US" dirty="0" smtClean="0"/>
              <a:t> </a:t>
            </a:r>
            <a:r>
              <a:rPr lang="en-US" dirty="0" err="1" smtClean="0"/>
              <a:t>localEP</a:t>
            </a:r>
            <a:r>
              <a:rPr lang="en-US" dirty="0" smtClean="0"/>
              <a:t>): </a:t>
            </a:r>
            <a:r>
              <a:rPr lang="en-US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card </a:t>
            </a:r>
            <a:r>
              <a:rPr lang="en-US" baseline="0" dirty="0" err="1" smtClean="0"/>
              <a:t>mạng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TcpClient</a:t>
            </a:r>
            <a:r>
              <a:rPr lang="en-US" dirty="0" smtClean="0"/>
              <a:t>(String host, </a:t>
            </a:r>
            <a:r>
              <a:rPr lang="en-US" dirty="0" err="1" smtClean="0"/>
              <a:t>int</a:t>
            </a:r>
            <a:r>
              <a:rPr lang="en-US" dirty="0" smtClean="0"/>
              <a:t> port):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54EE8-B403-4524-925F-0DA902FD3B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55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Start():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Bind()+Listen()</a:t>
            </a:r>
          </a:p>
          <a:p>
            <a:r>
              <a:rPr lang="en-US" baseline="0" dirty="0" err="1" smtClean="0"/>
              <a:t>AcceptTcpClient</a:t>
            </a:r>
            <a:r>
              <a:rPr lang="en-US" baseline="0" dirty="0" smtClean="0"/>
              <a:t>():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Accept()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54EE8-B403-4524-925F-0DA902FD3B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72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94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1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9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4488" indent="-344488">
              <a:buFont typeface="Wingdings" panose="05000000000000000000" pitchFamily="2" charset="2"/>
              <a:buChar char="Ø"/>
              <a:defRPr sz="2800"/>
            </a:lvl1pPr>
            <a:lvl2pPr marL="517525" indent="-182563">
              <a:defRPr sz="24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2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41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1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2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9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7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89851C4-7900-4023-94D0-51B1BECE448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0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0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9851C4-7900-4023-94D0-51B1BECE448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56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855694"/>
            <a:ext cx="10058400" cy="2429077"/>
          </a:xfrm>
        </p:spPr>
        <p:txBody>
          <a:bodyPr>
            <a:noAutofit/>
          </a:bodyPr>
          <a:lstStyle/>
          <a:p>
            <a:r>
              <a:rPr lang="en-US" sz="6000" dirty="0" err="1" smtClean="0"/>
              <a:t>Chương</a:t>
            </a:r>
            <a:r>
              <a:rPr lang="en-US" sz="6000" dirty="0" smtClean="0"/>
              <a:t> 4: </a:t>
            </a:r>
            <a:br>
              <a:rPr lang="en-US" sz="6000" dirty="0" smtClean="0"/>
            </a:br>
            <a:r>
              <a:rPr lang="en-US" sz="6000" dirty="0" err="1" smtClean="0"/>
              <a:t>Sử</a:t>
            </a:r>
            <a:r>
              <a:rPr lang="en-US" sz="6000" dirty="0" smtClean="0"/>
              <a:t> </a:t>
            </a:r>
            <a:r>
              <a:rPr lang="en-US" sz="6000" dirty="0" err="1" smtClean="0"/>
              <a:t>dụng</a:t>
            </a:r>
            <a:r>
              <a:rPr lang="en-US" sz="6000" dirty="0" smtClean="0"/>
              <a:t> </a:t>
            </a:r>
            <a:r>
              <a:rPr lang="en-US" sz="6000" dirty="0" err="1" smtClean="0"/>
              <a:t>các</a:t>
            </a:r>
            <a:r>
              <a:rPr lang="en-US" sz="6000" dirty="0" smtClean="0"/>
              <a:t> </a:t>
            </a:r>
            <a:r>
              <a:rPr lang="en-US" sz="6000" dirty="0" err="1" smtClean="0"/>
              <a:t>lớp</a:t>
            </a:r>
            <a:r>
              <a:rPr lang="en-US" sz="6000" dirty="0" smtClean="0"/>
              <a:t> Helper </a:t>
            </a:r>
            <a:r>
              <a:rPr lang="en-US" sz="6000" dirty="0" err="1" smtClean="0"/>
              <a:t>của</a:t>
            </a:r>
            <a:r>
              <a:rPr lang="en-US" sz="6000" dirty="0" smtClean="0"/>
              <a:t> C# Socket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15279"/>
            <a:ext cx="10058400" cy="1143000"/>
          </a:xfrm>
        </p:spPr>
        <p:txBody>
          <a:bodyPr/>
          <a:lstStyle/>
          <a:p>
            <a:r>
              <a:rPr lang="en-US" dirty="0" smtClean="0"/>
              <a:t>TS.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ngô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khánh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" y="913278"/>
            <a:ext cx="3353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err="1" smtClean="0"/>
              <a:t>Lập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trình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mạng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3580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Kết</a:t>
            </a:r>
            <a:r>
              <a:rPr lang="en-US" sz="4400" dirty="0" smtClean="0"/>
              <a:t> </a:t>
            </a:r>
            <a:r>
              <a:rPr lang="en-US" sz="4400" dirty="0" err="1" smtClean="0"/>
              <a:t>hợp</a:t>
            </a:r>
            <a:r>
              <a:rPr lang="en-US" sz="4400" dirty="0" smtClean="0"/>
              <a:t> </a:t>
            </a:r>
            <a:r>
              <a:rPr lang="en-US" sz="4400" dirty="0" err="1" smtClean="0"/>
              <a:t>lớp</a:t>
            </a:r>
            <a:r>
              <a:rPr lang="en-US" sz="4400" dirty="0" smtClean="0"/>
              <a:t> </a:t>
            </a:r>
            <a:r>
              <a:rPr lang="en-US" sz="4400" dirty="0" err="1" smtClean="0"/>
              <a:t>StreamReader</a:t>
            </a:r>
            <a:r>
              <a:rPr lang="en-US" sz="4400" dirty="0" smtClean="0"/>
              <a:t> </a:t>
            </a:r>
            <a:r>
              <a:rPr lang="en-US" sz="4400" dirty="0" err="1" smtClean="0"/>
              <a:t>và</a:t>
            </a:r>
            <a:r>
              <a:rPr lang="en-US" sz="4400" dirty="0" smtClean="0"/>
              <a:t> </a:t>
            </a:r>
            <a:r>
              <a:rPr lang="en-US" sz="4400" dirty="0" err="1" smtClean="0"/>
              <a:t>StreamWriter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560" y="1937174"/>
            <a:ext cx="10058400" cy="402336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TcpClient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client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TcpClient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("127.0.0.1",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5000);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client.GetStream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(ns);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StreamWriter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StreamWriter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(ns);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message");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sw.Flush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sr.ReadLine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66357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UdpClient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UDP 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pPr lvl="1"/>
            <a:r>
              <a:rPr lang="en-US" dirty="0" err="1"/>
              <a:t>UdpClient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UdpClient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port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UdpClient</a:t>
            </a:r>
            <a:r>
              <a:rPr lang="en-US" dirty="0"/>
              <a:t>(</a:t>
            </a:r>
            <a:r>
              <a:rPr lang="en-US" dirty="0" err="1"/>
              <a:t>IPEndPoint</a:t>
            </a:r>
            <a:r>
              <a:rPr lang="en-US" dirty="0"/>
              <a:t> </a:t>
            </a:r>
            <a:r>
              <a:rPr lang="en-US" dirty="0" err="1"/>
              <a:t>iep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UdpClient</a:t>
            </a:r>
            <a:r>
              <a:rPr lang="en-US" dirty="0"/>
              <a:t>(string host, </a:t>
            </a:r>
            <a:r>
              <a:rPr lang="en-US" dirty="0" err="1"/>
              <a:t>int</a:t>
            </a:r>
            <a:r>
              <a:rPr lang="en-US" dirty="0"/>
              <a:t> port)</a:t>
            </a:r>
          </a:p>
        </p:txBody>
      </p:sp>
    </p:spTree>
    <p:extLst>
      <p:ext uri="{BB962C8B-B14F-4D97-AF65-F5344CB8AC3E}">
        <p14:creationId xmlns:p14="http://schemas.microsoft.com/office/powerpoint/2010/main" val="25826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474" y="1941194"/>
            <a:ext cx="9172011" cy="19602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233" y="3901439"/>
            <a:ext cx="9158007" cy="243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3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Receive()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ReceiveFrom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65506"/>
          </a:xfrm>
        </p:spPr>
        <p:txBody>
          <a:bodyPr>
            <a:normAutofit/>
          </a:bodyPr>
          <a:lstStyle/>
          <a:p>
            <a:r>
              <a:rPr lang="en-US" dirty="0" smtClean="0"/>
              <a:t>Receive()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byte</a:t>
            </a:r>
          </a:p>
          <a:p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r>
              <a:rPr lang="en-US" dirty="0" smtClean="0"/>
              <a:t>,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IPEndpoint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IPEndPoint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IPEndPoint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IPAddress.Any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9050);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UdpClient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newsock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UdpClient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byte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data = new byte[1024];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IPEndPoint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ipep2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IPEndPoint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IPAddress.Any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data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host.Receive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(ref ipep2);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("The remote host is: {0}, port {1}",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ipep2.Address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ipep2.Port);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Encoding.ASCII.GetString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86810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Send()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pPr lvl="1"/>
            <a:r>
              <a:rPr lang="en-US" dirty="0"/>
              <a:t>Send(byte[] data,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sz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/>
              <a:t>Send(byte[] data,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sz</a:t>
            </a:r>
            <a:r>
              <a:rPr lang="en-US" dirty="0"/>
              <a:t>, </a:t>
            </a:r>
            <a:r>
              <a:rPr lang="en-US" dirty="0" err="1"/>
              <a:t>IPEndPoint</a:t>
            </a:r>
            <a:r>
              <a:rPr lang="en-US" dirty="0"/>
              <a:t> </a:t>
            </a:r>
            <a:r>
              <a:rPr lang="en-US" dirty="0" err="1"/>
              <a:t>iep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Send(byte[] data,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sz</a:t>
            </a:r>
            <a:r>
              <a:rPr lang="en-US" dirty="0" smtClean="0"/>
              <a:t>, string host, </a:t>
            </a:r>
            <a:r>
              <a:rPr lang="en-US" dirty="0" err="1" smtClean="0"/>
              <a:t>int</a:t>
            </a:r>
            <a:r>
              <a:rPr lang="en-US" dirty="0" smtClean="0"/>
              <a:t> port)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  <a:endParaRPr lang="en-US" sz="20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UdpClient</a:t>
            </a:r>
            <a:r>
              <a:rPr lang="en-US" sz="2000" dirty="0" smtClean="0"/>
              <a:t> </a:t>
            </a:r>
            <a:r>
              <a:rPr lang="en-US" sz="2000" dirty="0"/>
              <a:t>server = new </a:t>
            </a:r>
            <a:r>
              <a:rPr lang="en-US" sz="2000" dirty="0" err="1"/>
              <a:t>UdpClient</a:t>
            </a:r>
            <a:r>
              <a:rPr lang="en-US" sz="2000" dirty="0"/>
              <a:t>("127.0.0.1", 9001);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       </a:t>
            </a:r>
            <a:r>
              <a:rPr lang="en-US" sz="2000" dirty="0" smtClean="0"/>
              <a:t>    </a:t>
            </a:r>
            <a:r>
              <a:rPr lang="en-US" sz="2000" dirty="0" err="1" smtClean="0"/>
              <a:t>IPEndPoint</a:t>
            </a:r>
            <a:r>
              <a:rPr lang="en-US" sz="2000" dirty="0" smtClean="0"/>
              <a:t> </a:t>
            </a:r>
            <a:r>
              <a:rPr lang="en-US" sz="2000" dirty="0"/>
              <a:t>sender = new </a:t>
            </a:r>
            <a:r>
              <a:rPr lang="en-US" sz="2000" dirty="0" err="1"/>
              <a:t>IPEndPoint</a:t>
            </a:r>
            <a:r>
              <a:rPr lang="en-US" sz="2000" dirty="0"/>
              <a:t>(</a:t>
            </a:r>
            <a:r>
              <a:rPr lang="en-US" sz="2000" dirty="0" err="1"/>
              <a:t>IPAddress.Any</a:t>
            </a:r>
            <a:r>
              <a:rPr lang="en-US" sz="2000" dirty="0"/>
              <a:t>, 0</a:t>
            </a:r>
            <a:r>
              <a:rPr lang="en-US" sz="2000" dirty="0" smtClean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  <a:r>
              <a:rPr lang="en-US" sz="2000" dirty="0" smtClean="0"/>
              <a:t>byte</a:t>
            </a:r>
            <a:r>
              <a:rPr lang="en-US" sz="2000" dirty="0"/>
              <a:t>[] data = new byte[1024</a:t>
            </a:r>
            <a:r>
              <a:rPr lang="en-US" sz="2000" dirty="0" smtClean="0"/>
              <a:t>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	string </a:t>
            </a:r>
            <a:r>
              <a:rPr lang="en-US" sz="2000" dirty="0"/>
              <a:t>welcome = "</a:t>
            </a:r>
            <a:r>
              <a:rPr lang="en-US" sz="2000" dirty="0" err="1"/>
              <a:t>Xin</a:t>
            </a:r>
            <a:r>
              <a:rPr lang="en-US" sz="2000" dirty="0"/>
              <a:t> </a:t>
            </a:r>
            <a:r>
              <a:rPr lang="en-US" sz="2000" dirty="0" err="1"/>
              <a:t>chao</a:t>
            </a:r>
            <a:r>
              <a:rPr lang="en-US" sz="2000" dirty="0"/>
              <a:t> server!";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       </a:t>
            </a:r>
            <a:r>
              <a:rPr lang="en-US" sz="2000" dirty="0" smtClean="0"/>
              <a:t>	data </a:t>
            </a:r>
            <a:r>
              <a:rPr lang="en-US" sz="2000" dirty="0"/>
              <a:t>= </a:t>
            </a:r>
            <a:r>
              <a:rPr lang="en-US" sz="2000" dirty="0" err="1"/>
              <a:t>Encoding.ASCII.GetBytes</a:t>
            </a:r>
            <a:r>
              <a:rPr lang="en-US" sz="2000" dirty="0"/>
              <a:t>(welcome);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       </a:t>
            </a:r>
            <a:r>
              <a:rPr lang="en-US" sz="2000" dirty="0" smtClean="0"/>
              <a:t>	</a:t>
            </a:r>
            <a:r>
              <a:rPr lang="en-US" sz="2000" dirty="0" err="1" smtClean="0"/>
              <a:t>server.Send</a:t>
            </a:r>
            <a:r>
              <a:rPr lang="en-US" sz="2000" dirty="0" smtClean="0"/>
              <a:t>(data</a:t>
            </a:r>
            <a:r>
              <a:rPr lang="en-US" sz="2000" dirty="0"/>
              <a:t>, </a:t>
            </a:r>
            <a:r>
              <a:rPr lang="en-US" sz="2000" dirty="0" err="1"/>
              <a:t>data.Length</a:t>
            </a:r>
            <a:r>
              <a:rPr lang="en-US" sz="2000" dirty="0"/>
              <a:t>);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0367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03723"/>
            <a:ext cx="10058400" cy="917357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Điều</a:t>
            </a:r>
            <a:r>
              <a:rPr lang="en-US" sz="4000" dirty="0" smtClean="0"/>
              <a:t> </a:t>
            </a:r>
            <a:r>
              <a:rPr lang="en-US" sz="4000" dirty="0" err="1" smtClean="0"/>
              <a:t>khiển</a:t>
            </a:r>
            <a:r>
              <a:rPr lang="en-US" sz="4000" dirty="0" smtClean="0"/>
              <a:t> </a:t>
            </a:r>
            <a:r>
              <a:rPr lang="en-US" sz="4000" dirty="0" err="1" smtClean="0"/>
              <a:t>kiểu</a:t>
            </a:r>
            <a:r>
              <a:rPr lang="en-US" sz="4000" dirty="0" smtClean="0"/>
              <a:t> </a:t>
            </a:r>
            <a:r>
              <a:rPr lang="en-US" sz="4000" dirty="0" err="1" smtClean="0"/>
              <a:t>dữ</a:t>
            </a:r>
            <a:r>
              <a:rPr lang="en-US" sz="4000" dirty="0" smtClean="0"/>
              <a:t> </a:t>
            </a:r>
            <a:r>
              <a:rPr lang="en-US" sz="4000" dirty="0" err="1" smtClean="0"/>
              <a:t>liệu</a:t>
            </a:r>
            <a:r>
              <a:rPr lang="en-US" sz="4000" dirty="0" smtClean="0"/>
              <a:t> </a:t>
            </a:r>
            <a:r>
              <a:rPr lang="en-US" sz="4000" dirty="0" err="1" smtClean="0"/>
              <a:t>nhị</a:t>
            </a:r>
            <a:r>
              <a:rPr lang="en-US" sz="4000" dirty="0" smtClean="0"/>
              <a:t> </a:t>
            </a:r>
            <a:r>
              <a:rPr lang="en-US" sz="4000" dirty="0" err="1" smtClean="0"/>
              <a:t>phân</a:t>
            </a:r>
            <a:r>
              <a:rPr lang="en-US" sz="4000" dirty="0" smtClean="0"/>
              <a:t> (binary datatype)</a:t>
            </a: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846507"/>
              </p:ext>
            </p:extLst>
          </p:nvPr>
        </p:nvGraphicFramePr>
        <p:xfrm>
          <a:off x="1234440" y="1203960"/>
          <a:ext cx="10180319" cy="5064152"/>
        </p:xfrm>
        <a:graphic>
          <a:graphicData uri="http://schemas.openxmlformats.org/drawingml/2006/table">
            <a:tbl>
              <a:tblPr/>
              <a:tblGrid>
                <a:gridCol w="1100574"/>
                <a:gridCol w="825431"/>
                <a:gridCol w="8254314"/>
              </a:tblGrid>
              <a:tr h="203032">
                <a:tc>
                  <a:txBody>
                    <a:bodyPr/>
                    <a:lstStyle/>
                    <a:p>
                      <a:pPr algn="l"/>
                      <a:r>
                        <a:rPr lang="en-US" sz="1200" b="1" u="sng" dirty="0" err="1"/>
                        <a:t>Datatype</a:t>
                      </a:r>
                      <a:endParaRPr lang="en-US" sz="1200" b="1" u="sng" dirty="0"/>
                    </a:p>
                  </a:txBody>
                  <a:tcPr marL="28823" marR="28823" marT="14411" marB="14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sng"/>
                        <a:t>Bytes</a:t>
                      </a:r>
                    </a:p>
                  </a:txBody>
                  <a:tcPr marL="28823" marR="28823" marT="14411" marB="14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sng" dirty="0"/>
                        <a:t>Description</a:t>
                      </a:r>
                    </a:p>
                  </a:txBody>
                  <a:tcPr marL="28823" marR="28823" marT="14411" marB="14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1495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sbyte</a:t>
                      </a:r>
                      <a:r>
                        <a:rPr lang="en-US" sz="1600" dirty="0"/>
                        <a:t> </a:t>
                      </a:r>
                    </a:p>
                  </a:txBody>
                  <a:tcPr marL="28823" marR="28823" marT="14411" marB="14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1</a:t>
                      </a:r>
                    </a:p>
                  </a:txBody>
                  <a:tcPr marL="28823" marR="28823" marT="14411" marB="14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Signed byte integer with values from –128 to 127</a:t>
                      </a:r>
                    </a:p>
                  </a:txBody>
                  <a:tcPr marL="28823" marR="28823" marT="14411" marB="14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1495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byte </a:t>
                      </a:r>
                    </a:p>
                  </a:txBody>
                  <a:tcPr marL="28823" marR="28823" marT="14411" marB="14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1</a:t>
                      </a:r>
                    </a:p>
                  </a:txBody>
                  <a:tcPr marL="28823" marR="28823" marT="14411" marB="14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Unsigned integer with values from 0 to 255</a:t>
                      </a:r>
                    </a:p>
                  </a:txBody>
                  <a:tcPr marL="28823" marR="28823" marT="14411" marB="14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017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short </a:t>
                      </a:r>
                    </a:p>
                  </a:txBody>
                  <a:tcPr marL="28823" marR="28823" marT="14411" marB="14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</a:t>
                      </a:r>
                    </a:p>
                  </a:txBody>
                  <a:tcPr marL="28823" marR="28823" marT="14411" marB="14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Signed short integer with values from –32,768 to 32,767</a:t>
                      </a:r>
                    </a:p>
                  </a:txBody>
                  <a:tcPr marL="28823" marR="28823" marT="14411" marB="14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0172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ushort </a:t>
                      </a:r>
                    </a:p>
                  </a:txBody>
                  <a:tcPr marL="28823" marR="28823" marT="14411" marB="14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</a:t>
                      </a:r>
                    </a:p>
                  </a:txBody>
                  <a:tcPr marL="28823" marR="28823" marT="14411" marB="14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Unsigned short integer with values from 0 to 65,535</a:t>
                      </a:r>
                    </a:p>
                  </a:txBody>
                  <a:tcPr marL="28823" marR="28823" marT="14411" marB="14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5225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int </a:t>
                      </a:r>
                    </a:p>
                  </a:txBody>
                  <a:tcPr marL="28823" marR="28823" marT="14411" marB="14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4</a:t>
                      </a:r>
                    </a:p>
                  </a:txBody>
                  <a:tcPr marL="28823" marR="28823" marT="14411" marB="14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Standard integer with values from –2,147,483,648 to 2,147,483,647</a:t>
                      </a:r>
                    </a:p>
                  </a:txBody>
                  <a:tcPr marL="28823" marR="28823" marT="14411" marB="14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0172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uint </a:t>
                      </a:r>
                    </a:p>
                  </a:txBody>
                  <a:tcPr marL="28823" marR="28823" marT="14411" marB="14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4</a:t>
                      </a:r>
                    </a:p>
                  </a:txBody>
                  <a:tcPr marL="28823" marR="28823" marT="14411" marB="14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Unsigned integer with values from 0 to 4,294,967,295</a:t>
                      </a:r>
                    </a:p>
                  </a:txBody>
                  <a:tcPr marL="28823" marR="28823" marT="14411" marB="14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5329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long </a:t>
                      </a:r>
                    </a:p>
                  </a:txBody>
                  <a:tcPr marL="28823" marR="28823" marT="14411" marB="14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8</a:t>
                      </a:r>
                    </a:p>
                  </a:txBody>
                  <a:tcPr marL="28823" marR="28823" marT="14411" marB="14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Large signed integer with values from –9,223,372,036,854,775,808 to 9,223,372,036,854,775,807</a:t>
                      </a:r>
                    </a:p>
                  </a:txBody>
                  <a:tcPr marL="28823" marR="28823" marT="14411" marB="14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5225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ulong </a:t>
                      </a:r>
                    </a:p>
                  </a:txBody>
                  <a:tcPr marL="28823" marR="28823" marT="14411" marB="14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8</a:t>
                      </a:r>
                    </a:p>
                  </a:txBody>
                  <a:tcPr marL="28823" marR="28823" marT="14411" marB="14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Large unsigned integer with values from 0 to 18,446,744,073,709,551,615</a:t>
                      </a:r>
                    </a:p>
                  </a:txBody>
                  <a:tcPr marL="28823" marR="28823" marT="14411" marB="14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60277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float </a:t>
                      </a:r>
                    </a:p>
                  </a:txBody>
                  <a:tcPr marL="28823" marR="28823" marT="14411" marB="14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4</a:t>
                      </a:r>
                    </a:p>
                  </a:txBody>
                  <a:tcPr marL="28823" marR="28823" marT="14411" marB="14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 floating-point decimal number with values from 1.5 x 10</a:t>
                      </a:r>
                      <a:r>
                        <a:rPr lang="en-US" sz="1600" baseline="30000" dirty="0"/>
                        <a:t>–45</a:t>
                      </a:r>
                      <a:r>
                        <a:rPr lang="en-US" sz="1600" dirty="0"/>
                        <a:t> to 3.4 x 1,038, using 7-digit precision</a:t>
                      </a:r>
                    </a:p>
                  </a:txBody>
                  <a:tcPr marL="28823" marR="28823" marT="14411" marB="14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60277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double </a:t>
                      </a:r>
                    </a:p>
                  </a:txBody>
                  <a:tcPr marL="28823" marR="28823" marT="14411" marB="14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8</a:t>
                      </a:r>
                    </a:p>
                  </a:txBody>
                  <a:tcPr marL="28823" marR="28823" marT="14411" marB="14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 floating-point decimal number with values from 5.0 x 10</a:t>
                      </a:r>
                      <a:r>
                        <a:rPr lang="en-US" sz="1600" baseline="30000" dirty="0"/>
                        <a:t>–324</a:t>
                      </a:r>
                      <a:r>
                        <a:rPr lang="en-US" sz="1600" dirty="0"/>
                        <a:t> to 1.7 x 10</a:t>
                      </a:r>
                      <a:r>
                        <a:rPr lang="en-US" sz="1600" baseline="30000" dirty="0"/>
                        <a:t>308</a:t>
                      </a:r>
                      <a:r>
                        <a:rPr lang="en-US" sz="1600" dirty="0"/>
                        <a:t>, using 15–16-digit precision</a:t>
                      </a:r>
                    </a:p>
                  </a:txBody>
                  <a:tcPr marL="28823" marR="28823" marT="14411" marB="14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60277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decimal </a:t>
                      </a:r>
                    </a:p>
                  </a:txBody>
                  <a:tcPr marL="28823" marR="28823" marT="14411" marB="14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16</a:t>
                      </a:r>
                    </a:p>
                  </a:txBody>
                  <a:tcPr marL="28823" marR="28823" marT="14411" marB="14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 high-precision floating-point number with values from 1.0 x 10</a:t>
                      </a:r>
                      <a:r>
                        <a:rPr lang="en-US" sz="1600" baseline="30000" dirty="0"/>
                        <a:t>–28</a:t>
                      </a:r>
                      <a:r>
                        <a:rPr lang="en-US" sz="1600" dirty="0"/>
                        <a:t> to 7.9 x 10</a:t>
                      </a:r>
                      <a:r>
                        <a:rPr lang="en-US" sz="1600" baseline="30000" dirty="0"/>
                        <a:t>28</a:t>
                      </a:r>
                      <a:r>
                        <a:rPr lang="en-US" sz="1600" dirty="0"/>
                        <a:t>, using 28–29-digit precision</a:t>
                      </a:r>
                    </a:p>
                  </a:txBody>
                  <a:tcPr marL="28823" marR="28823" marT="14411" marB="14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9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binary datatype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Gửi</a:t>
            </a:r>
            <a:r>
              <a:rPr lang="en-US" dirty="0"/>
              <a:t> binary </a:t>
            </a:r>
            <a:r>
              <a:rPr lang="en-US" dirty="0" smtClean="0"/>
              <a:t>datatype</a:t>
            </a:r>
          </a:p>
          <a:p>
            <a:pPr lvl="1"/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GetBytes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BitConverter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chuyển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thành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mảng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byte</a:t>
            </a:r>
          </a:p>
          <a:p>
            <a:pPr marL="334962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= 1990; </a:t>
            </a:r>
          </a:p>
          <a:p>
            <a:pPr marL="334962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byte[ ]  data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BitConverter.GetBytes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(test); </a:t>
            </a:r>
          </a:p>
          <a:p>
            <a:pPr marL="334962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newsock.Send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/>
              <a:t>binary </a:t>
            </a:r>
            <a:r>
              <a:rPr lang="en-US" dirty="0" smtClean="0"/>
              <a:t>datatype</a:t>
            </a:r>
          </a:p>
          <a:p>
            <a:pPr lvl="1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byte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1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225643"/>
            <a:ext cx="10058400" cy="643037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số</a:t>
            </a:r>
            <a:r>
              <a:rPr lang="en-US" sz="3200" dirty="0" smtClean="0"/>
              <a:t> </a:t>
            </a:r>
            <a:r>
              <a:rPr lang="en-US" sz="3200" dirty="0" err="1" smtClean="0"/>
              <a:t>phương</a:t>
            </a:r>
            <a:r>
              <a:rPr lang="en-US" sz="3200" dirty="0" smtClean="0"/>
              <a:t> </a:t>
            </a:r>
            <a:r>
              <a:rPr lang="en-US" sz="3200" dirty="0" err="1" smtClean="0"/>
              <a:t>thức</a:t>
            </a:r>
            <a:r>
              <a:rPr lang="en-US" sz="3200" dirty="0" smtClean="0"/>
              <a:t> </a:t>
            </a:r>
            <a:r>
              <a:rPr lang="en-US" sz="3200" dirty="0" err="1" smtClean="0"/>
              <a:t>chuyển</a:t>
            </a:r>
            <a:r>
              <a:rPr lang="en-US" sz="3200" dirty="0" smtClean="0"/>
              <a:t> </a:t>
            </a:r>
            <a:r>
              <a:rPr lang="en-US" sz="3200" dirty="0" err="1" smtClean="0"/>
              <a:t>đổi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lớp</a:t>
            </a:r>
            <a:r>
              <a:rPr lang="en-US" sz="3200" dirty="0" smtClean="0"/>
              <a:t> </a:t>
            </a:r>
            <a:r>
              <a:rPr lang="en-US" sz="3200" dirty="0" err="1" smtClean="0"/>
              <a:t>BitConverter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423466"/>
              </p:ext>
            </p:extLst>
          </p:nvPr>
        </p:nvGraphicFramePr>
        <p:xfrm>
          <a:off x="1097280" y="1203960"/>
          <a:ext cx="10058400" cy="4848017"/>
        </p:xfrm>
        <a:graphic>
          <a:graphicData uri="http://schemas.openxmlformats.org/drawingml/2006/table">
            <a:tbl>
              <a:tblPr/>
              <a:tblGrid>
                <a:gridCol w="1721711"/>
                <a:gridCol w="8336689"/>
              </a:tblGrid>
              <a:tr h="321579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dirty="0"/>
                        <a:t>Method</a:t>
                      </a:r>
                    </a:p>
                  </a:txBody>
                  <a:tcPr marL="36945" marR="36945" marT="18473" marB="184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dirty="0"/>
                        <a:t>Description</a:t>
                      </a:r>
                    </a:p>
                  </a:txBody>
                  <a:tcPr marL="36945" marR="36945" marT="18473" marB="184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8915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ToBoolean</a:t>
                      </a:r>
                      <a:r>
                        <a:rPr lang="en-US" sz="1600" dirty="0"/>
                        <a:t>() </a:t>
                      </a:r>
                    </a:p>
                  </a:txBody>
                  <a:tcPr marL="36945" marR="36945" marT="18473" marB="184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Converts a 1-byte byte array to a Boolean value</a:t>
                      </a:r>
                    </a:p>
                  </a:txBody>
                  <a:tcPr marL="36945" marR="36945" marT="18473" marB="184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702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ToChar</a:t>
                      </a:r>
                      <a:r>
                        <a:rPr lang="en-US" sz="1600" dirty="0"/>
                        <a:t>() </a:t>
                      </a:r>
                    </a:p>
                  </a:txBody>
                  <a:tcPr marL="36945" marR="36945" marT="18473" marB="184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Converts a 2-byte byte array to a Unicode character value</a:t>
                      </a:r>
                    </a:p>
                  </a:txBody>
                  <a:tcPr marL="36945" marR="36945" marT="18473" marB="184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702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ToDouble</a:t>
                      </a:r>
                      <a:r>
                        <a:rPr lang="en-US" sz="1600" dirty="0"/>
                        <a:t>() </a:t>
                      </a:r>
                    </a:p>
                  </a:txBody>
                  <a:tcPr marL="36945" marR="36945" marT="18473" marB="184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Converts an 8-byte byte array to a double floating-point value</a:t>
                      </a:r>
                    </a:p>
                  </a:txBody>
                  <a:tcPr marL="36945" marR="36945" marT="18473" marB="184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702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ToInt16() </a:t>
                      </a:r>
                    </a:p>
                  </a:txBody>
                  <a:tcPr marL="36945" marR="36945" marT="18473" marB="184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Converts a 2-byte byte array to a 16-bit signed integer value</a:t>
                      </a:r>
                    </a:p>
                  </a:txBody>
                  <a:tcPr marL="36945" marR="36945" marT="18473" marB="184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702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ToInt32() </a:t>
                      </a:r>
                    </a:p>
                  </a:txBody>
                  <a:tcPr marL="36945" marR="36945" marT="18473" marB="184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Converts a 4-byte byte array to a 32-bit signed integer value</a:t>
                      </a:r>
                    </a:p>
                  </a:txBody>
                  <a:tcPr marL="36945" marR="36945" marT="18473" marB="184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55128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ToSingle</a:t>
                      </a:r>
                      <a:r>
                        <a:rPr lang="en-US" sz="1600" dirty="0"/>
                        <a:t>() </a:t>
                      </a:r>
                    </a:p>
                  </a:txBody>
                  <a:tcPr marL="36945" marR="36945" marT="18473" marB="184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Converts a 4-byte byte array to a single-precision floating-point value</a:t>
                      </a:r>
                    </a:p>
                  </a:txBody>
                  <a:tcPr marL="36945" marR="36945" marT="18473" marB="184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8323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ToString</a:t>
                      </a:r>
                      <a:r>
                        <a:rPr lang="en-US" sz="1600" dirty="0"/>
                        <a:t>() </a:t>
                      </a:r>
                    </a:p>
                  </a:txBody>
                  <a:tcPr marL="36945" marR="36945" marT="18473" marB="184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Converts all bytes in the byte array to a string that represents the hexadecimal values of the binary data</a:t>
                      </a:r>
                    </a:p>
                  </a:txBody>
                  <a:tcPr marL="36945" marR="36945" marT="18473" marB="184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702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ToUInt16() </a:t>
                      </a:r>
                    </a:p>
                  </a:txBody>
                  <a:tcPr marL="36945" marR="36945" marT="18473" marB="184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Converts a 2-byte byte array to a 16-bit unsigned integer value</a:t>
                      </a:r>
                    </a:p>
                  </a:txBody>
                  <a:tcPr marL="36945" marR="36945" marT="18473" marB="184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702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ToUInt32() </a:t>
                      </a:r>
                    </a:p>
                  </a:txBody>
                  <a:tcPr marL="36945" marR="36945" marT="18473" marB="184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Converts a 4-byte byte array to a 32-bit unsigned integer value</a:t>
                      </a:r>
                    </a:p>
                  </a:txBody>
                  <a:tcPr marL="36945" marR="36945" marT="18473" marB="184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702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ToUing64() </a:t>
                      </a:r>
                    </a:p>
                  </a:txBody>
                  <a:tcPr marL="36945" marR="36945" marT="18473" marB="184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Converts an 8-byte byte array to a 64-bit unsigned integer value</a:t>
                      </a:r>
                    </a:p>
                  </a:txBody>
                  <a:tcPr marL="36945" marR="36945" marT="18473" marB="184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89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minh </a:t>
            </a:r>
            <a:r>
              <a:rPr lang="en-US" dirty="0" err="1" smtClean="0"/>
              <a:t>họa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marL="2346325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</a:p>
          <a:p>
            <a:pPr marL="2346325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46325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346325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346325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346325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YearsService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346325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double Salary;</a:t>
            </a:r>
          </a:p>
          <a:p>
            <a:pPr marL="2346325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346325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346325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</a:p>
          <a:p>
            <a:pPr marL="2346325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708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Chuyển</a:t>
            </a:r>
            <a:r>
              <a:rPr lang="en-US" sz="4400" dirty="0" smtClean="0"/>
              <a:t> </a:t>
            </a:r>
            <a:r>
              <a:rPr lang="en-US" sz="4400" dirty="0" err="1" smtClean="0"/>
              <a:t>dữ</a:t>
            </a:r>
            <a:r>
              <a:rPr lang="en-US" sz="4400" dirty="0" smtClean="0"/>
              <a:t> </a:t>
            </a:r>
            <a:r>
              <a:rPr lang="en-US" sz="4400" dirty="0" err="1" smtClean="0"/>
              <a:t>liệu</a:t>
            </a:r>
            <a:r>
              <a:rPr lang="en-US" sz="4400" dirty="0" smtClean="0"/>
              <a:t> </a:t>
            </a:r>
            <a:r>
              <a:rPr lang="en-US" sz="4400" dirty="0" err="1" smtClean="0"/>
              <a:t>của</a:t>
            </a:r>
            <a:r>
              <a:rPr lang="en-US" sz="4400" dirty="0" smtClean="0"/>
              <a:t> </a:t>
            </a:r>
            <a:r>
              <a:rPr lang="en-US" sz="4400" dirty="0" err="1" smtClean="0"/>
              <a:t>lớp</a:t>
            </a:r>
            <a:r>
              <a:rPr lang="en-US" sz="4400" dirty="0" smtClean="0"/>
              <a:t> </a:t>
            </a:r>
            <a:r>
              <a:rPr lang="en-US" sz="4400" dirty="0" err="1" smtClean="0"/>
              <a:t>thành</a:t>
            </a:r>
            <a:r>
              <a:rPr lang="en-US" sz="4400" dirty="0" smtClean="0"/>
              <a:t> </a:t>
            </a:r>
            <a:r>
              <a:rPr lang="en-US" sz="4400" dirty="0" err="1" smtClean="0"/>
              <a:t>mảng</a:t>
            </a:r>
            <a:r>
              <a:rPr lang="en-US" sz="4400" dirty="0" smtClean="0"/>
              <a:t> </a:t>
            </a:r>
            <a:r>
              <a:rPr lang="en-US" sz="4400" dirty="0" err="1" smtClean="0"/>
              <a:t>các</a:t>
            </a:r>
            <a:r>
              <a:rPr lang="en-US" sz="4400" dirty="0" smtClean="0"/>
              <a:t> byte </a:t>
            </a:r>
            <a:r>
              <a:rPr lang="en-US" sz="4400" dirty="0" err="1" smtClean="0"/>
              <a:t>trước</a:t>
            </a:r>
            <a:r>
              <a:rPr lang="en-US" sz="4400" dirty="0" smtClean="0"/>
              <a:t> </a:t>
            </a:r>
            <a:r>
              <a:rPr lang="en-US" sz="4400" dirty="0" err="1" smtClean="0"/>
              <a:t>khi</a:t>
            </a:r>
            <a:r>
              <a:rPr lang="en-US" sz="4400" dirty="0" smtClean="0"/>
              <a:t> </a:t>
            </a:r>
            <a:r>
              <a:rPr lang="en-US" sz="4400" dirty="0" err="1" smtClean="0"/>
              <a:t>gửi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byte</a:t>
            </a:r>
          </a:p>
          <a:p>
            <a:pPr lvl="1"/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byte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byte </a:t>
            </a:r>
            <a:r>
              <a:rPr lang="en-US" dirty="0" err="1" smtClean="0"/>
              <a:t>này</a:t>
            </a:r>
            <a:endParaRPr lang="en-US" dirty="0" smtClean="0"/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BlockCopy</a:t>
            </a:r>
            <a:r>
              <a:rPr lang="en-US" dirty="0" smtClean="0"/>
              <a:t>()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Buffer</a:t>
            </a:r>
          </a:p>
          <a:p>
            <a:pPr marL="45720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BlockCopy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(byte[] array1,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start, byte[] array2,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offset,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size)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2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TcpClient</a:t>
            </a:r>
            <a:endParaRPr lang="en-US" dirty="0" smtClean="0"/>
          </a:p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TcpListener</a:t>
            </a:r>
            <a:endParaRPr lang="en-US" dirty="0" smtClean="0"/>
          </a:p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UdpClient</a:t>
            </a:r>
            <a:endParaRPr lang="en-US" dirty="0" smtClean="0"/>
          </a:p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minh </a:t>
            </a:r>
            <a:r>
              <a:rPr lang="en-US" dirty="0" err="1" smtClean="0"/>
              <a:t>họa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byte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238" y="1806302"/>
            <a:ext cx="8867775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9122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Phương</a:t>
            </a:r>
            <a:r>
              <a:rPr lang="en-US" sz="4400" dirty="0" smtClean="0"/>
              <a:t> </a:t>
            </a:r>
            <a:r>
              <a:rPr lang="en-US" sz="4400" dirty="0" err="1" smtClean="0"/>
              <a:t>thức</a:t>
            </a:r>
            <a:r>
              <a:rPr lang="en-US" sz="4400" dirty="0" smtClean="0"/>
              <a:t> </a:t>
            </a:r>
            <a:r>
              <a:rPr lang="en-US" sz="4400" dirty="0" err="1" smtClean="0"/>
              <a:t>khởi</a:t>
            </a:r>
            <a:r>
              <a:rPr lang="en-US" sz="4400" dirty="0" smtClean="0"/>
              <a:t> </a:t>
            </a:r>
            <a:r>
              <a:rPr lang="en-US" sz="4400" dirty="0" err="1" smtClean="0"/>
              <a:t>tạo</a:t>
            </a:r>
            <a:r>
              <a:rPr lang="en-US" sz="4400" dirty="0" smtClean="0"/>
              <a:t> </a:t>
            </a:r>
            <a:r>
              <a:rPr lang="en-US" sz="4400" dirty="0" err="1" smtClean="0"/>
              <a:t>đối</a:t>
            </a:r>
            <a:r>
              <a:rPr lang="en-US" sz="4400" dirty="0" smtClean="0"/>
              <a:t> </a:t>
            </a:r>
            <a:r>
              <a:rPr lang="en-US" sz="4400" dirty="0" err="1" smtClean="0"/>
              <a:t>tượng</a:t>
            </a:r>
            <a:r>
              <a:rPr lang="en-US" sz="4400" dirty="0" smtClean="0"/>
              <a:t> </a:t>
            </a:r>
            <a:r>
              <a:rPr lang="en-US" sz="4400" dirty="0" err="1" smtClean="0"/>
              <a:t>nhân</a:t>
            </a:r>
            <a:r>
              <a:rPr lang="en-US" sz="4400" dirty="0" smtClean="0"/>
              <a:t> </a:t>
            </a:r>
            <a:r>
              <a:rPr lang="en-US" sz="4400" dirty="0" err="1" smtClean="0"/>
              <a:t>viên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626"/>
          </a:xfrm>
        </p:spPr>
        <p:txBody>
          <a:bodyPr>
            <a:noAutofit/>
          </a:bodyPr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public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Employee(byte[] 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place = 0;</a:t>
            </a: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BitConverter.ToInt32(data, place);</a:t>
            </a: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place += 4;</a:t>
            </a: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BitConverter.ToInt32(data, place);</a:t>
            </a: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place += 4;</a:t>
            </a: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Encoding.ASCII.GetString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(data, place,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place = place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BitConverter.ToInt32(data, place);</a:t>
            </a: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place += 4;</a:t>
            </a: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Encoding.ASCII.GetString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(data, place,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place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YearsService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BitConverter.ToInt32(data, place);</a:t>
            </a: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place += 4;</a:t>
            </a: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Salary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BitConverter.ToDouble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(data, place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652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TcpClient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TCP Client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Socket</a:t>
            </a:r>
          </a:p>
          <a:p>
            <a:r>
              <a:rPr lang="en-US" dirty="0" err="1" smtClean="0"/>
              <a:t>Thuộc</a:t>
            </a:r>
            <a:r>
              <a:rPr lang="en-US" dirty="0"/>
              <a:t>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System.Net.Sockets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411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TcpClient</a:t>
            </a:r>
            <a:r>
              <a:rPr lang="en-US" dirty="0" smtClean="0"/>
              <a:t>()</a:t>
            </a:r>
          </a:p>
          <a:p>
            <a:pPr marL="334962" lvl="1" indent="0">
              <a:buNone/>
            </a:pPr>
            <a:r>
              <a:rPr lang="en-US" dirty="0" smtClean="0"/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TcpClient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TcpClient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34962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newcon.Connect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(“172.0.0.1",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8000);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TcpClient</a:t>
            </a:r>
            <a:r>
              <a:rPr lang="en-US" dirty="0"/>
              <a:t>(</a:t>
            </a:r>
            <a:r>
              <a:rPr lang="en-US" dirty="0" err="1"/>
              <a:t>IPEndPoint</a:t>
            </a:r>
            <a:r>
              <a:rPr lang="en-US" dirty="0"/>
              <a:t> </a:t>
            </a:r>
            <a:r>
              <a:rPr lang="en-US" dirty="0" err="1"/>
              <a:t>localEP</a:t>
            </a:r>
            <a:r>
              <a:rPr lang="en-US" dirty="0" smtClean="0"/>
              <a:t>)</a:t>
            </a:r>
          </a:p>
          <a:p>
            <a:pPr marL="334962" lvl="1" indent="0">
              <a:buNone/>
            </a:pPr>
            <a:r>
              <a:rPr lang="en-US" dirty="0"/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IPEndPoint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IPEndPoint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IPAddress.Parse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("192.168.1.6"), 8000);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4962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TcpClient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TcpClient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34962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newcon.Connect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("172.0.0.1",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8000);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TcpClient</a:t>
            </a:r>
            <a:r>
              <a:rPr lang="en-US" dirty="0"/>
              <a:t>(String host, </a:t>
            </a:r>
            <a:r>
              <a:rPr lang="en-US" dirty="0" err="1"/>
              <a:t>int</a:t>
            </a:r>
            <a:r>
              <a:rPr lang="en-US" dirty="0"/>
              <a:t> port</a:t>
            </a:r>
            <a:r>
              <a:rPr lang="en-US" dirty="0" smtClean="0"/>
              <a:t>)</a:t>
            </a:r>
          </a:p>
          <a:p>
            <a:pPr marL="334962" lvl="1" indent="0">
              <a:buNone/>
            </a:pPr>
            <a:r>
              <a:rPr lang="en-US" dirty="0"/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TcpClient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TcpClient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("172.0.0.1",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8000);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868" y="2181224"/>
            <a:ext cx="9765224" cy="349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5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042" y="2101956"/>
            <a:ext cx="9292876" cy="351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2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TcpListener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TCP Server</a:t>
            </a:r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pPr lvl="1"/>
            <a:r>
              <a:rPr lang="en-US" dirty="0" err="1"/>
              <a:t>TcpListener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port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TcpListener</a:t>
            </a:r>
            <a:r>
              <a:rPr lang="en-US" dirty="0"/>
              <a:t>(</a:t>
            </a:r>
            <a:r>
              <a:rPr lang="en-US" dirty="0" err="1"/>
              <a:t>IPEndPoint</a:t>
            </a:r>
            <a:r>
              <a:rPr lang="en-US" dirty="0"/>
              <a:t> </a:t>
            </a:r>
            <a:r>
              <a:rPr lang="en-US" dirty="0" err="1"/>
              <a:t>ie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TcpListener</a:t>
            </a:r>
            <a:r>
              <a:rPr lang="en-US" dirty="0"/>
              <a:t>(</a:t>
            </a:r>
            <a:r>
              <a:rPr lang="en-US" dirty="0" err="1"/>
              <a:t>IPAddress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port) </a:t>
            </a:r>
          </a:p>
        </p:txBody>
      </p:sp>
    </p:spTree>
    <p:extLst>
      <p:ext uri="{BB962C8B-B14F-4D97-AF65-F5344CB8AC3E}">
        <p14:creationId xmlns:p14="http://schemas.microsoft.com/office/powerpoint/2010/main" val="288866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545" y="1869757"/>
            <a:ext cx="8421870" cy="427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1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41280" cy="402336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TcpListener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server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				 		 	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TcpListener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IPAddress.Parse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("127.0.0.1"), 9050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erver.Start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TcpClient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newclient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server.AcceptTcpClient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sz="3200" dirty="0" smtClean="0">
              <a:latin typeface="+mj-lt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200" dirty="0" err="1" smtClean="0">
                <a:latin typeface="+mj-lt"/>
                <a:cs typeface="Courier New" panose="02070309020205020404" pitchFamily="49" charset="0"/>
              </a:rPr>
              <a:t>Truyền</a:t>
            </a:r>
            <a:r>
              <a:rPr lang="en-US" sz="3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3200" dirty="0" err="1" smtClean="0">
                <a:latin typeface="+mj-lt"/>
                <a:cs typeface="Courier New" panose="02070309020205020404" pitchFamily="49" charset="0"/>
              </a:rPr>
              <a:t>thông</a:t>
            </a:r>
            <a:r>
              <a:rPr lang="en-US" sz="3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3200" dirty="0" err="1" smtClean="0">
                <a:latin typeface="+mj-lt"/>
                <a:cs typeface="Courier New" panose="02070309020205020404" pitchFamily="49" charset="0"/>
              </a:rPr>
              <a:t>bằng</a:t>
            </a:r>
            <a:r>
              <a:rPr lang="en-US" sz="3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3200" dirty="0" err="1" smtClean="0">
                <a:latin typeface="+mj-lt"/>
                <a:cs typeface="Courier New" panose="02070309020205020404" pitchFamily="49" charset="0"/>
              </a:rPr>
              <a:t>đối</a:t>
            </a:r>
            <a:r>
              <a:rPr lang="en-US" sz="3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3200" dirty="0" err="1" smtClean="0">
                <a:latin typeface="+mj-lt"/>
                <a:cs typeface="Courier New" panose="02070309020205020404" pitchFamily="49" charset="0"/>
              </a:rPr>
              <a:t>tương</a:t>
            </a:r>
            <a:r>
              <a:rPr lang="en-US" sz="3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3200" dirty="0" err="1" smtClean="0">
                <a:latin typeface="+mj-lt"/>
                <a:cs typeface="Courier New" panose="02070309020205020404" pitchFamily="49" charset="0"/>
              </a:rPr>
              <a:t>TcpClient</a:t>
            </a:r>
            <a:endParaRPr lang="en-US" sz="3200" dirty="0" smtClean="0">
              <a:latin typeface="+mj-lt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200" dirty="0" err="1" smtClean="0">
                <a:latin typeface="+mj-lt"/>
                <a:cs typeface="Courier New" panose="02070309020205020404" pitchFamily="49" charset="0"/>
              </a:rPr>
              <a:t>Đối</a:t>
            </a:r>
            <a:r>
              <a:rPr lang="en-US" sz="3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3200" dirty="0" err="1" smtClean="0">
                <a:latin typeface="+mj-lt"/>
                <a:cs typeface="Courier New" panose="02070309020205020404" pitchFamily="49" charset="0"/>
              </a:rPr>
              <a:t>tượng</a:t>
            </a:r>
            <a:r>
              <a:rPr lang="en-US" sz="3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3200" dirty="0" err="1" smtClean="0">
                <a:latin typeface="+mj-lt"/>
                <a:cs typeface="Courier New" panose="02070309020205020404" pitchFamily="49" charset="0"/>
              </a:rPr>
              <a:t>TcpListener</a:t>
            </a:r>
            <a:r>
              <a:rPr lang="en-US" sz="3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3200" dirty="0" err="1" smtClean="0">
                <a:latin typeface="+mj-lt"/>
                <a:cs typeface="Courier New" panose="02070309020205020404" pitchFamily="49" charset="0"/>
              </a:rPr>
              <a:t>có</a:t>
            </a:r>
            <a:r>
              <a:rPr lang="en-US" sz="3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3200" dirty="0" err="1" smtClean="0">
                <a:latin typeface="+mj-lt"/>
                <a:cs typeface="Courier New" panose="02070309020205020404" pitchFamily="49" charset="0"/>
              </a:rPr>
              <a:t>thể</a:t>
            </a:r>
            <a:r>
              <a:rPr lang="en-US" sz="3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3200" dirty="0" err="1" smtClean="0">
                <a:latin typeface="+mj-lt"/>
                <a:cs typeface="Courier New" panose="02070309020205020404" pitchFamily="49" charset="0"/>
              </a:rPr>
              <a:t>dùng</a:t>
            </a:r>
            <a:r>
              <a:rPr lang="en-US" sz="3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3200" dirty="0" err="1" smtClean="0">
                <a:latin typeface="+mj-lt"/>
                <a:cs typeface="Courier New" panose="02070309020205020404" pitchFamily="49" charset="0"/>
              </a:rPr>
              <a:t>chấp</a:t>
            </a:r>
            <a:r>
              <a:rPr lang="en-US" sz="3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3200" dirty="0" err="1" smtClean="0">
                <a:latin typeface="+mj-lt"/>
                <a:cs typeface="Courier New" panose="02070309020205020404" pitchFamily="49" charset="0"/>
              </a:rPr>
              <a:t>nhận</a:t>
            </a:r>
            <a:r>
              <a:rPr lang="en-US" sz="3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3200" dirty="0" err="1" smtClean="0">
                <a:latin typeface="+mj-lt"/>
                <a:cs typeface="Courier New" panose="02070309020205020404" pitchFamily="49" charset="0"/>
              </a:rPr>
              <a:t>kết</a:t>
            </a:r>
            <a:r>
              <a:rPr lang="en-US" sz="3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3200" dirty="0" err="1" smtClean="0">
                <a:latin typeface="+mj-lt"/>
                <a:cs typeface="Courier New" panose="02070309020205020404" pitchFamily="49" charset="0"/>
              </a:rPr>
              <a:t>nối</a:t>
            </a:r>
            <a:r>
              <a:rPr lang="en-US" sz="3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3200" dirty="0" err="1" smtClean="0">
                <a:latin typeface="+mj-lt"/>
                <a:cs typeface="Courier New" panose="02070309020205020404" pitchFamily="49" charset="0"/>
              </a:rPr>
              <a:t>khác</a:t>
            </a:r>
            <a:endParaRPr lang="en-US" sz="32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85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1642</TotalTime>
  <Words>866</Words>
  <Application>Microsoft Office PowerPoint</Application>
  <PresentationFormat>Custom</PresentationFormat>
  <Paragraphs>190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Retrospect</vt:lpstr>
      <vt:lpstr>Chương 4:  Sử dụng các lớp Helper của C# Socket</vt:lpstr>
      <vt:lpstr>Nội dung:</vt:lpstr>
      <vt:lpstr>Lớp TcpClient</vt:lpstr>
      <vt:lpstr>Phương thức khởi tạo</vt:lpstr>
      <vt:lpstr>Các phương thức</vt:lpstr>
      <vt:lpstr>Thuộc tính</vt:lpstr>
      <vt:lpstr>Lớp TcpListener</vt:lpstr>
      <vt:lpstr>Phương thức</vt:lpstr>
      <vt:lpstr>Ví dụ:</vt:lpstr>
      <vt:lpstr>Kết hợp lớp StreamReader và StreamWriter</vt:lpstr>
      <vt:lpstr>Lớp UdpClient</vt:lpstr>
      <vt:lpstr>Các phương thức</vt:lpstr>
      <vt:lpstr>So sánh Receive() và ReceiveFrom()</vt:lpstr>
      <vt:lpstr>Phương thức Send()</vt:lpstr>
      <vt:lpstr>Điều khiển kiểu dữ liệu nhị phân (binary datatype)</vt:lpstr>
      <vt:lpstr>Chuyển đổi binary datatype</vt:lpstr>
      <vt:lpstr>Một số phương thức chuyển đổi dữ liệu của lớp BitConverter</vt:lpstr>
      <vt:lpstr>Ứng dụng minh họa</vt:lpstr>
      <vt:lpstr>Chuyển dữ liệu của lớp thành mảng các byte trước khi gửi</vt:lpstr>
      <vt:lpstr>Phương thức chuyển đối tượng thành mảng các byte</vt:lpstr>
      <vt:lpstr>Phương thức khởi tạo đối tượng nhân viên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mạng</dc:title>
  <dc:creator>Khanh Tran Ngo Nhu</dc:creator>
  <cp:lastModifiedBy>Admin</cp:lastModifiedBy>
  <cp:revision>85</cp:revision>
  <dcterms:created xsi:type="dcterms:W3CDTF">2016-08-15T07:44:19Z</dcterms:created>
  <dcterms:modified xsi:type="dcterms:W3CDTF">2018-03-22T01:44:38Z</dcterms:modified>
</cp:coreProperties>
</file>